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5">
  <p:sldMasterIdLst>
    <p:sldMasterId id="2147483661" r:id="rId1"/>
    <p:sldMasterId id="2147483686" r:id="rId2"/>
    <p:sldMasterId id="2147483712" r:id="rId3"/>
  </p:sldMasterIdLst>
  <p:notesMasterIdLst>
    <p:notesMasterId r:id="rId24"/>
  </p:notesMasterIdLst>
  <p:sldIdLst>
    <p:sldId id="441" r:id="rId4"/>
    <p:sldId id="305" r:id="rId5"/>
    <p:sldId id="306" r:id="rId6"/>
    <p:sldId id="401" r:id="rId7"/>
    <p:sldId id="310" r:id="rId8"/>
    <p:sldId id="307" r:id="rId9"/>
    <p:sldId id="329" r:id="rId10"/>
    <p:sldId id="311" r:id="rId11"/>
    <p:sldId id="308" r:id="rId12"/>
    <p:sldId id="309" r:id="rId13"/>
    <p:sldId id="365" r:id="rId14"/>
    <p:sldId id="352" r:id="rId15"/>
    <p:sldId id="322" r:id="rId16"/>
    <p:sldId id="420" r:id="rId17"/>
    <p:sldId id="439" r:id="rId18"/>
    <p:sldId id="304" r:id="rId19"/>
    <p:sldId id="289" r:id="rId20"/>
    <p:sldId id="440" r:id="rId21"/>
    <p:sldId id="325" r:id="rId22"/>
    <p:sldId id="299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74" autoAdjust="0"/>
  </p:normalViewPr>
  <p:slideViewPr>
    <p:cSldViewPr snapToGrid="0">
      <p:cViewPr varScale="1">
        <p:scale>
          <a:sx n="43" d="100"/>
          <a:sy n="43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27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CD048-3DD1-4962-B730-99E29D05AA1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1694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46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EA732B-2274-457B-89A6-7BEC9EB8652A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77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hu-HU" dirty="0" smtClean="0"/>
              <a:t>56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1004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lIns="99032" tIns="99032" rIns="99032" bIns="99032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hu-HU" dirty="0" smtClean="0"/>
              <a:t>41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3840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56315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47E1EE-0039-4797-B978-F453418260D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 Simplifie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 Simplified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392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5527040"/>
            <a:ext cx="18288001" cy="3108960"/>
          </a:xfrm>
        </p:spPr>
        <p:txBody>
          <a:bodyPr/>
          <a:lstStyle>
            <a:lvl1pPr>
              <a:defRPr sz="10000" spc="-200" baseline="0"/>
            </a:lvl1pPr>
          </a:lstStyle>
          <a:p>
            <a:r>
              <a:rPr lang="hu-HU" dirty="0" smtClean="0"/>
              <a:t>Főcím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200" y="8839200"/>
            <a:ext cx="18288001" cy="2377440"/>
          </a:xfrm>
        </p:spPr>
        <p:txBody>
          <a:bodyPr>
            <a:noAutofit/>
          </a:bodyPr>
          <a:lstStyle>
            <a:lvl1pPr marL="0" indent="0" algn="l">
              <a:spcBef>
                <a:spcPts val="1200"/>
              </a:spcBef>
              <a:buNone/>
              <a:defRPr>
                <a:solidFill>
                  <a:schemeClr val="tx1"/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Alcím, szövegdoboz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674" y="457200"/>
            <a:ext cx="8384217" cy="197242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00" y="12957048"/>
            <a:ext cx="1625599" cy="4389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marL="0" algn="l" defTabSz="1828800" rtl="0" eaLnBrk="1" latinLnBrk="0" hangingPunct="1">
              <a:defRPr lang="hu-HU" sz="3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smtClean="0"/>
              <a:t>October 2, 2017</a:t>
            </a:r>
            <a:endParaRPr lang="hu-HU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7576" y="12957048"/>
            <a:ext cx="15699226" cy="4389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3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Sensor time series predictive analysis</a:t>
            </a:r>
            <a:endParaRPr lang="en-US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1" t="73460" r="5935" b="4786"/>
          <a:stretch/>
        </p:blipFill>
        <p:spPr>
          <a:xfrm>
            <a:off x="16893391" y="11411325"/>
            <a:ext cx="7490609" cy="230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4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October 2,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Sensor time series predictive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1" y="2267712"/>
            <a:ext cx="21945601" cy="52114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  <a:lvl6pPr marL="0" indent="0">
              <a:spcBef>
                <a:spcPts val="0"/>
              </a:spcBef>
              <a:buNone/>
              <a:defRPr sz="3600"/>
            </a:lvl6pPr>
            <a:lvl7pPr marL="0" indent="0">
              <a:spcBef>
                <a:spcPts val="0"/>
              </a:spcBef>
              <a:buNone/>
              <a:defRPr sz="3600"/>
            </a:lvl7pPr>
            <a:lvl8pPr marL="0" indent="0">
              <a:spcBef>
                <a:spcPts val="0"/>
              </a:spcBef>
              <a:buNone/>
              <a:defRPr sz="3600"/>
            </a:lvl8pPr>
            <a:lvl9pPr marL="0" indent="0">
              <a:spcBef>
                <a:spcPts val="0"/>
              </a:spcBef>
              <a:buNone/>
              <a:defRPr sz="36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150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October 2,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Sensor time series predictive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3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609600"/>
            <a:ext cx="19100800" cy="1524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19199" y="2590802"/>
            <a:ext cx="10631425" cy="960120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533376" y="2590802"/>
            <a:ext cx="10631425" cy="960120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529" y="1210843"/>
            <a:ext cx="2420226" cy="922758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>
          <a:xfrm>
            <a:off x="20320000" y="12957048"/>
            <a:ext cx="1625599" cy="4389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marL="0" algn="l" defTabSz="1828800" rtl="0" eaLnBrk="1" latinLnBrk="0" hangingPunct="1">
              <a:defRPr lang="hu-HU" sz="3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smtClean="0"/>
              <a:t>October 2, 2017</a:t>
            </a:r>
            <a:endParaRPr lang="hu-HU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7576" y="12957048"/>
            <a:ext cx="15699226" cy="4389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3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Sensor time series predictive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609600"/>
            <a:ext cx="21945601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19199" y="2590800"/>
            <a:ext cx="10631425" cy="5486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3600" b="0" baseline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19199" y="3352801"/>
            <a:ext cx="10631425" cy="883920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533376" y="2590800"/>
            <a:ext cx="10631425" cy="5486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3600" b="0" baseline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2533376" y="3352801"/>
            <a:ext cx="10631425" cy="883920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October 2,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Sensor time series predictive analysis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8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1" y="2267712"/>
            <a:ext cx="21945601" cy="52114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  <a:lvl6pPr marL="0" indent="0">
              <a:spcBef>
                <a:spcPts val="0"/>
              </a:spcBef>
              <a:buNone/>
              <a:defRPr sz="3600"/>
            </a:lvl6pPr>
            <a:lvl7pPr marL="0" indent="0">
              <a:spcBef>
                <a:spcPts val="0"/>
              </a:spcBef>
              <a:buNone/>
              <a:defRPr sz="3600"/>
            </a:lvl7pPr>
            <a:lvl8pPr marL="0" indent="0">
              <a:spcBef>
                <a:spcPts val="0"/>
              </a:spcBef>
              <a:buNone/>
              <a:defRPr sz="3600"/>
            </a:lvl8pPr>
            <a:lvl9pPr marL="0" indent="0">
              <a:spcBef>
                <a:spcPts val="0"/>
              </a:spcBef>
              <a:buNone/>
              <a:defRPr sz="36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609600"/>
            <a:ext cx="21945601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19199" y="3352798"/>
            <a:ext cx="10631425" cy="5486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36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19199" y="4114802"/>
            <a:ext cx="10631425" cy="80772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533376" y="3352798"/>
            <a:ext cx="10631425" cy="5486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36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2533376" y="4114802"/>
            <a:ext cx="10631425" cy="80772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October 2,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Sensor time series predictive analysis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0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609600"/>
            <a:ext cx="21945601" cy="1524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October 2,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Sensor time series predictive analysis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1" y="2590800"/>
            <a:ext cx="6827520" cy="96012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778241" y="2590800"/>
            <a:ext cx="6827520" cy="96012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6337282" y="2590800"/>
            <a:ext cx="6827520" cy="96012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655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609600"/>
            <a:ext cx="21945601" cy="1524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October 2,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Sensor time series predictive analysis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19201" y="2590800"/>
            <a:ext cx="6827520" cy="5486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36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8778241" y="2590800"/>
            <a:ext cx="6827520" cy="5486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36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6337282" y="2590800"/>
            <a:ext cx="6827520" cy="5486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36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1" y="3352800"/>
            <a:ext cx="6827520" cy="88392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778241" y="3352800"/>
            <a:ext cx="6827520" cy="88392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6337282" y="3352800"/>
            <a:ext cx="6827520" cy="88392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454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609600"/>
            <a:ext cx="21945601" cy="1524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October 2,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Sensor time series predictive analysis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219201" y="2267712"/>
            <a:ext cx="21945601" cy="52114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  <a:lvl6pPr marL="0" indent="0">
              <a:spcBef>
                <a:spcPts val="0"/>
              </a:spcBef>
              <a:buNone/>
              <a:defRPr sz="3600"/>
            </a:lvl6pPr>
            <a:lvl7pPr marL="0" indent="0">
              <a:spcBef>
                <a:spcPts val="0"/>
              </a:spcBef>
              <a:buNone/>
              <a:defRPr sz="3600"/>
            </a:lvl7pPr>
            <a:lvl8pPr marL="0" indent="0">
              <a:spcBef>
                <a:spcPts val="0"/>
              </a:spcBef>
              <a:buNone/>
              <a:defRPr sz="3600"/>
            </a:lvl8pPr>
            <a:lvl9pPr marL="0" indent="0">
              <a:spcBef>
                <a:spcPts val="0"/>
              </a:spcBef>
              <a:buNone/>
              <a:defRPr sz="36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19201" y="3352798"/>
            <a:ext cx="6827520" cy="5486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36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8778241" y="3352798"/>
            <a:ext cx="6827520" cy="5486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36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6337282" y="3352798"/>
            <a:ext cx="6827520" cy="5486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36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1" y="4114800"/>
            <a:ext cx="6827520" cy="80772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778241" y="4114800"/>
            <a:ext cx="6827520" cy="80772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6337282" y="4114800"/>
            <a:ext cx="6827520" cy="80772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523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609600"/>
            <a:ext cx="21945601" cy="1524000"/>
          </a:xfrm>
        </p:spPr>
        <p:txBody>
          <a:bodyPr anchor="b"/>
          <a:lstStyle>
            <a:lvl1pPr algn="l">
              <a:defRPr sz="56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199" y="2590802"/>
            <a:ext cx="15240001" cy="960120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068801" y="2590800"/>
            <a:ext cx="6095999" cy="9601200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3600" baseline="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szerkesztése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October 2,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Sensor time series predictive analysis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1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609600"/>
            <a:ext cx="21945601" cy="1524000"/>
          </a:xfrm>
        </p:spPr>
        <p:txBody>
          <a:bodyPr anchor="b"/>
          <a:lstStyle>
            <a:lvl1pPr algn="l">
              <a:defRPr sz="56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199" y="2590800"/>
            <a:ext cx="13411201" cy="9601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36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5361921" y="2590800"/>
            <a:ext cx="7802880" cy="9601200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36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October 2,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Sensor time series predictive analysis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3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609600"/>
            <a:ext cx="18288001" cy="3657600"/>
          </a:xfrm>
        </p:spPr>
        <p:txBody>
          <a:bodyPr anchor="t"/>
          <a:lstStyle>
            <a:lvl1pPr algn="l">
              <a:defRPr sz="8800" b="1" cap="none" spc="-2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19200" y="4876800"/>
            <a:ext cx="18288001" cy="6339840"/>
          </a:xfrm>
        </p:spPr>
        <p:txBody>
          <a:bodyPr anchor="t">
            <a:noAutofit/>
          </a:bodyPr>
          <a:lstStyle>
            <a:lvl1pPr marL="0" indent="0">
              <a:spcBef>
                <a:spcPts val="1200"/>
              </a:spcBef>
              <a:buNone/>
              <a:defRPr sz="3600">
                <a:solidFill>
                  <a:schemeClr val="tx1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Szövegdoboz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October 2,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Sensor time series predictive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7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609600"/>
            <a:ext cx="21945601" cy="1524000"/>
          </a:xfrm>
        </p:spPr>
        <p:txBody>
          <a:bodyPr anchor="b"/>
          <a:lstStyle>
            <a:lvl1pPr algn="l">
              <a:defRPr sz="56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199" y="2590800"/>
            <a:ext cx="13411201" cy="9601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36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October 2,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Sensor time series predictive analysis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61921" y="2590800"/>
            <a:ext cx="7802880" cy="960120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588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609600"/>
            <a:ext cx="21945601" cy="1524000"/>
          </a:xfrm>
        </p:spPr>
        <p:txBody>
          <a:bodyPr anchor="b"/>
          <a:lstStyle>
            <a:lvl1pPr algn="l">
              <a:defRPr sz="56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199" y="2590800"/>
            <a:ext cx="10631425" cy="7010400"/>
          </a:xfrm>
        </p:spPr>
        <p:txBody>
          <a:bodyPr tIns="457200">
            <a:noAutofit/>
          </a:bodyPr>
          <a:lstStyle>
            <a:lvl1pPr marL="0" indent="0" algn="ctr">
              <a:buNone/>
              <a:defRPr sz="36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October 2,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Sensor time series predictive analysis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12533376" y="2590800"/>
            <a:ext cx="10631425" cy="7010400"/>
          </a:xfrm>
        </p:spPr>
        <p:txBody>
          <a:bodyPr tIns="457200">
            <a:noAutofit/>
          </a:bodyPr>
          <a:lstStyle>
            <a:lvl1pPr marL="0" indent="0" algn="ctr">
              <a:buNone/>
              <a:defRPr sz="36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19199" y="9906000"/>
            <a:ext cx="10631425" cy="2260980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3600" baseline="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2533376" y="9906000"/>
            <a:ext cx="10631425" cy="2260980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36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609600"/>
            <a:ext cx="21945601" cy="1524000"/>
          </a:xfrm>
        </p:spPr>
        <p:txBody>
          <a:bodyPr anchor="b"/>
          <a:lstStyle>
            <a:lvl1pPr algn="l">
              <a:defRPr sz="56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1" y="2590800"/>
            <a:ext cx="6827520" cy="5486400"/>
          </a:xfrm>
        </p:spPr>
        <p:txBody>
          <a:bodyPr tIns="457200">
            <a:noAutofit/>
          </a:bodyPr>
          <a:lstStyle>
            <a:lvl1pPr marL="0" indent="0" algn="ctr">
              <a:buNone/>
              <a:defRPr sz="36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October 2,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Sensor time series predictive analysis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19201" y="8422784"/>
            <a:ext cx="6827520" cy="3769216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32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8778241" y="2590800"/>
            <a:ext cx="6827520" cy="5486400"/>
          </a:xfrm>
        </p:spPr>
        <p:txBody>
          <a:bodyPr tIns="457200">
            <a:noAutofit/>
          </a:bodyPr>
          <a:lstStyle>
            <a:lvl1pPr marL="0" indent="0" algn="ctr">
              <a:buNone/>
              <a:defRPr sz="36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16337282" y="2590800"/>
            <a:ext cx="6827520" cy="5486400"/>
          </a:xfrm>
        </p:spPr>
        <p:txBody>
          <a:bodyPr tIns="457200">
            <a:noAutofit/>
          </a:bodyPr>
          <a:lstStyle>
            <a:lvl1pPr marL="0" indent="0" algn="ctr">
              <a:buNone/>
              <a:defRPr sz="36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8778241" y="8422784"/>
            <a:ext cx="6827520" cy="3769216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32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16337282" y="8422784"/>
            <a:ext cx="6827520" cy="3769216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32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28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October 2,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Sensor time series predictive analysis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4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21140929" y="609602"/>
            <a:ext cx="2023871" cy="11582400"/>
          </a:xfrm>
        </p:spPr>
        <p:txBody>
          <a:bodyPr vert="eaVert"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09602"/>
            <a:ext cx="19303999" cy="1158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October 2,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Sensor time series predictive analysis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8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5527040"/>
            <a:ext cx="18288001" cy="3108960"/>
          </a:xfrm>
        </p:spPr>
        <p:txBody>
          <a:bodyPr/>
          <a:lstStyle>
            <a:lvl1pPr>
              <a:defRPr sz="10000" spc="-200" baseline="0"/>
            </a:lvl1pPr>
          </a:lstStyle>
          <a:p>
            <a:r>
              <a:rPr lang="hu-HU" dirty="0" smtClean="0"/>
              <a:t>Főcím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200" y="8839200"/>
            <a:ext cx="18288001" cy="2377440"/>
          </a:xfrm>
        </p:spPr>
        <p:txBody>
          <a:bodyPr>
            <a:noAutofit/>
          </a:bodyPr>
          <a:lstStyle>
            <a:lvl1pPr marL="0" indent="0" algn="l">
              <a:spcBef>
                <a:spcPts val="1200"/>
              </a:spcBef>
              <a:buNone/>
              <a:defRPr>
                <a:solidFill>
                  <a:schemeClr val="tx1"/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Alcím, szövegdoboz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674" y="457200"/>
            <a:ext cx="8384217" cy="197242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00" y="12957048"/>
            <a:ext cx="1625599" cy="4389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marL="0" algn="l" defTabSz="1828800" rtl="0" eaLnBrk="1" latinLnBrk="0" hangingPunct="1">
              <a:defRPr lang="hu-HU" sz="3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smtClean="0"/>
              <a:t>October 2, 2017</a:t>
            </a:r>
            <a:endParaRPr lang="hu-HU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7576" y="12957048"/>
            <a:ext cx="15699226" cy="4389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3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Sensor time series predictive analysis</a:t>
            </a:r>
            <a:endParaRPr lang="en-US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1" t="73460" r="5935" b="4786"/>
          <a:stretch/>
        </p:blipFill>
        <p:spPr>
          <a:xfrm>
            <a:off x="16893391" y="11411325"/>
            <a:ext cx="7490609" cy="230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8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609600"/>
            <a:ext cx="18288001" cy="3657600"/>
          </a:xfrm>
        </p:spPr>
        <p:txBody>
          <a:bodyPr anchor="t"/>
          <a:lstStyle>
            <a:lvl1pPr algn="l">
              <a:defRPr sz="8800" b="1" cap="none" spc="-2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19200" y="4876800"/>
            <a:ext cx="18288001" cy="6339840"/>
          </a:xfrm>
        </p:spPr>
        <p:txBody>
          <a:bodyPr anchor="t">
            <a:noAutofit/>
          </a:bodyPr>
          <a:lstStyle>
            <a:lvl1pPr marL="0" indent="0">
              <a:spcBef>
                <a:spcPts val="1200"/>
              </a:spcBef>
              <a:buNone/>
              <a:defRPr sz="3600">
                <a:solidFill>
                  <a:schemeClr val="tx1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Szövegdoboz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October 2,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Sensor time series predictive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2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609600"/>
            <a:ext cx="18288001" cy="1981200"/>
          </a:xfrm>
        </p:spPr>
        <p:txBody>
          <a:bodyPr anchor="t"/>
          <a:lstStyle>
            <a:lvl1pPr algn="l">
              <a:defRPr sz="8800" b="1" cap="none" spc="-2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6343" y="3048000"/>
            <a:ext cx="18292764" cy="92964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1" t="73460" r="5935" b="4786"/>
          <a:stretch/>
        </p:blipFill>
        <p:spPr>
          <a:xfrm>
            <a:off x="16893391" y="11411325"/>
            <a:ext cx="7490609" cy="230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1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609600"/>
            <a:ext cx="18288001" cy="3657600"/>
          </a:xfrm>
        </p:spPr>
        <p:txBody>
          <a:bodyPr anchor="t"/>
          <a:lstStyle>
            <a:lvl1pPr algn="l">
              <a:defRPr sz="8800" b="1" cap="none" spc="-2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216341" y="4724400"/>
            <a:ext cx="9908580" cy="80772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429803" y="4724400"/>
            <a:ext cx="8079304" cy="807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1" t="73460" r="5935" b="4786"/>
          <a:stretch/>
        </p:blipFill>
        <p:spPr>
          <a:xfrm>
            <a:off x="16893391" y="11411325"/>
            <a:ext cx="7490609" cy="230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16343" y="914400"/>
            <a:ext cx="22103756" cy="118872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3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1" t="73460" r="5935" b="4786"/>
          <a:stretch/>
        </p:blipFill>
        <p:spPr>
          <a:xfrm>
            <a:off x="16893391" y="11411325"/>
            <a:ext cx="7490609" cy="230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5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609600"/>
            <a:ext cx="18288001" cy="1981200"/>
          </a:xfrm>
        </p:spPr>
        <p:txBody>
          <a:bodyPr anchor="t"/>
          <a:lstStyle>
            <a:lvl1pPr algn="l">
              <a:defRPr sz="8800" b="1" cap="none" spc="-2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6343" y="3048000"/>
            <a:ext cx="18292764" cy="92964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1" t="73460" r="5935" b="4786"/>
          <a:stretch/>
        </p:blipFill>
        <p:spPr>
          <a:xfrm>
            <a:off x="16893391" y="11411325"/>
            <a:ext cx="7490609" cy="230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0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609600"/>
            <a:ext cx="19052103" cy="1524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529" y="1210843"/>
            <a:ext cx="2420226" cy="922758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00" y="12957048"/>
            <a:ext cx="1625599" cy="4389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marL="0" algn="l" defTabSz="1828800" rtl="0" eaLnBrk="1" latinLnBrk="0" hangingPunct="1">
              <a:defRPr lang="hu-HU" sz="3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smtClean="0"/>
              <a:t>October 2, 2017</a:t>
            </a:r>
            <a:endParaRPr lang="hu-HU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7576" y="12957048"/>
            <a:ext cx="15699226" cy="4389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3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Sensor time series predictive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89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609600"/>
            <a:ext cx="19661862" cy="1524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October 2,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Sensor time series predictive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1" y="2267712"/>
            <a:ext cx="21945601" cy="54864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  <a:lvl6pPr marL="0" indent="0">
              <a:spcBef>
                <a:spcPts val="0"/>
              </a:spcBef>
              <a:buNone/>
              <a:defRPr sz="3600"/>
            </a:lvl6pPr>
            <a:lvl7pPr marL="0" indent="0">
              <a:spcBef>
                <a:spcPts val="0"/>
              </a:spcBef>
              <a:buNone/>
              <a:defRPr sz="3600"/>
            </a:lvl7pPr>
            <a:lvl8pPr marL="0" indent="0">
              <a:spcBef>
                <a:spcPts val="0"/>
              </a:spcBef>
              <a:buNone/>
              <a:defRPr sz="3600"/>
            </a:lvl8pPr>
            <a:lvl9pPr marL="0" indent="0">
              <a:spcBef>
                <a:spcPts val="0"/>
              </a:spcBef>
              <a:buNone/>
              <a:defRPr sz="36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201" y="3352801"/>
            <a:ext cx="21945601" cy="8839202"/>
          </a:xfrm>
        </p:spPr>
        <p:txBody>
          <a:bodyPr/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pic>
        <p:nvPicPr>
          <p:cNvPr id="9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8929" y="1371600"/>
            <a:ext cx="179872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1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609600"/>
            <a:ext cx="19661862" cy="1524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October 2,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Sensor time series predictive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1" y="2267712"/>
            <a:ext cx="21945601" cy="54864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  <a:lvl6pPr marL="0" indent="0">
              <a:spcBef>
                <a:spcPts val="0"/>
              </a:spcBef>
              <a:buNone/>
              <a:defRPr sz="3600"/>
            </a:lvl6pPr>
            <a:lvl7pPr marL="0" indent="0">
              <a:spcBef>
                <a:spcPts val="0"/>
              </a:spcBef>
              <a:buNone/>
              <a:defRPr sz="3600"/>
            </a:lvl7pPr>
            <a:lvl8pPr marL="0" indent="0">
              <a:spcBef>
                <a:spcPts val="0"/>
              </a:spcBef>
              <a:buNone/>
              <a:defRPr sz="3600"/>
            </a:lvl8pPr>
            <a:lvl9pPr marL="0" indent="0">
              <a:spcBef>
                <a:spcPts val="0"/>
              </a:spcBef>
              <a:buNone/>
              <a:defRPr sz="36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219201" y="3323780"/>
            <a:ext cx="21945601" cy="54864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  <a:lvl6pPr marL="0" indent="0">
              <a:spcBef>
                <a:spcPts val="0"/>
              </a:spcBef>
              <a:buNone/>
              <a:defRPr sz="3600"/>
            </a:lvl6pPr>
            <a:lvl7pPr marL="0" indent="0">
              <a:spcBef>
                <a:spcPts val="0"/>
              </a:spcBef>
              <a:buNone/>
              <a:defRPr sz="3600"/>
            </a:lvl7pPr>
            <a:lvl8pPr marL="0" indent="0">
              <a:spcBef>
                <a:spcPts val="0"/>
              </a:spcBef>
              <a:buNone/>
              <a:defRPr sz="3600"/>
            </a:lvl8pPr>
            <a:lvl9pPr marL="0" indent="0">
              <a:spcBef>
                <a:spcPts val="0"/>
              </a:spcBef>
              <a:buNone/>
              <a:defRPr sz="3600"/>
            </a:lvl9pPr>
          </a:lstStyle>
          <a:p>
            <a:pPr lvl="0"/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201" y="4114800"/>
            <a:ext cx="21945601" cy="8077200"/>
          </a:xfrm>
        </p:spPr>
        <p:txBody>
          <a:bodyPr/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pic>
        <p:nvPicPr>
          <p:cNvPr id="10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8929" y="1371600"/>
            <a:ext cx="179872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3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October 2,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Sensor time series predictive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2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October 2,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Sensor time series predictive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1" y="2267712"/>
            <a:ext cx="21945601" cy="52114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  <a:lvl6pPr marL="0" indent="0">
              <a:spcBef>
                <a:spcPts val="0"/>
              </a:spcBef>
              <a:buNone/>
              <a:defRPr sz="3600"/>
            </a:lvl6pPr>
            <a:lvl7pPr marL="0" indent="0">
              <a:spcBef>
                <a:spcPts val="0"/>
              </a:spcBef>
              <a:buNone/>
              <a:defRPr sz="3600"/>
            </a:lvl7pPr>
            <a:lvl8pPr marL="0" indent="0">
              <a:spcBef>
                <a:spcPts val="0"/>
              </a:spcBef>
              <a:buNone/>
              <a:defRPr sz="3600"/>
            </a:lvl8pPr>
            <a:lvl9pPr marL="0" indent="0">
              <a:spcBef>
                <a:spcPts val="0"/>
              </a:spcBef>
              <a:buNone/>
              <a:defRPr sz="36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50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October 2,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Sensor time series predictive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2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609600"/>
            <a:ext cx="19100800" cy="1524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19199" y="2590802"/>
            <a:ext cx="10631425" cy="960120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533376" y="2590802"/>
            <a:ext cx="10631425" cy="960120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529" y="1210843"/>
            <a:ext cx="2420226" cy="922758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>
          <a:xfrm>
            <a:off x="20320000" y="12957048"/>
            <a:ext cx="1625599" cy="4389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marL="0" algn="l" defTabSz="1828800" rtl="0" eaLnBrk="1" latinLnBrk="0" hangingPunct="1">
              <a:defRPr lang="hu-HU" sz="3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smtClean="0"/>
              <a:t>October 2, 2017</a:t>
            </a:r>
            <a:endParaRPr lang="hu-HU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7576" y="12957048"/>
            <a:ext cx="15699226" cy="4389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3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Sensor time series predictive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60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609600"/>
            <a:ext cx="21945601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19199" y="2590800"/>
            <a:ext cx="10631425" cy="5486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3600" b="0" baseline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19199" y="3352801"/>
            <a:ext cx="10631425" cy="883920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533376" y="2590800"/>
            <a:ext cx="10631425" cy="5486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3600" b="0" baseline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2533376" y="3352801"/>
            <a:ext cx="10631425" cy="883920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October 2,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Sensor time series predictive analysis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7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1" y="2267712"/>
            <a:ext cx="21945601" cy="52114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  <a:lvl6pPr marL="0" indent="0">
              <a:spcBef>
                <a:spcPts val="0"/>
              </a:spcBef>
              <a:buNone/>
              <a:defRPr sz="3600"/>
            </a:lvl6pPr>
            <a:lvl7pPr marL="0" indent="0">
              <a:spcBef>
                <a:spcPts val="0"/>
              </a:spcBef>
              <a:buNone/>
              <a:defRPr sz="3600"/>
            </a:lvl7pPr>
            <a:lvl8pPr marL="0" indent="0">
              <a:spcBef>
                <a:spcPts val="0"/>
              </a:spcBef>
              <a:buNone/>
              <a:defRPr sz="3600"/>
            </a:lvl8pPr>
            <a:lvl9pPr marL="0" indent="0">
              <a:spcBef>
                <a:spcPts val="0"/>
              </a:spcBef>
              <a:buNone/>
              <a:defRPr sz="36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609600"/>
            <a:ext cx="21945601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19199" y="3352798"/>
            <a:ext cx="10631425" cy="5486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36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19199" y="4114802"/>
            <a:ext cx="10631425" cy="80772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533376" y="3352798"/>
            <a:ext cx="10631425" cy="5486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36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2533376" y="4114802"/>
            <a:ext cx="10631425" cy="80772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October 2,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Sensor time series predictive analysis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7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609600"/>
            <a:ext cx="21945601" cy="1524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October 2,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Sensor time series predictive analysis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1" y="2590800"/>
            <a:ext cx="6827520" cy="96012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778241" y="2590800"/>
            <a:ext cx="6827520" cy="96012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6337282" y="2590800"/>
            <a:ext cx="6827520" cy="96012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615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609600"/>
            <a:ext cx="18288001" cy="3657600"/>
          </a:xfrm>
        </p:spPr>
        <p:txBody>
          <a:bodyPr anchor="t"/>
          <a:lstStyle>
            <a:lvl1pPr algn="l">
              <a:defRPr sz="8800" b="1" cap="none" spc="-2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216341" y="4724400"/>
            <a:ext cx="9908580" cy="80772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429803" y="4724400"/>
            <a:ext cx="8079304" cy="807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1" t="73460" r="5935" b="4786"/>
          <a:stretch/>
        </p:blipFill>
        <p:spPr>
          <a:xfrm>
            <a:off x="16893391" y="11411325"/>
            <a:ext cx="7490609" cy="230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2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609600"/>
            <a:ext cx="21945601" cy="1524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October 2,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Sensor time series predictive analysis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19201" y="2590800"/>
            <a:ext cx="6827520" cy="5486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36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8778241" y="2590800"/>
            <a:ext cx="6827520" cy="5486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36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6337282" y="2590800"/>
            <a:ext cx="6827520" cy="5486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36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1" y="3352800"/>
            <a:ext cx="6827520" cy="88392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778241" y="3352800"/>
            <a:ext cx="6827520" cy="88392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6337282" y="3352800"/>
            <a:ext cx="6827520" cy="88392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770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609600"/>
            <a:ext cx="21945601" cy="1524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October 2,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Sensor time series predictive analysis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219201" y="2267712"/>
            <a:ext cx="21945601" cy="52114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  <a:lvl6pPr marL="0" indent="0">
              <a:spcBef>
                <a:spcPts val="0"/>
              </a:spcBef>
              <a:buNone/>
              <a:defRPr sz="3600"/>
            </a:lvl6pPr>
            <a:lvl7pPr marL="0" indent="0">
              <a:spcBef>
                <a:spcPts val="0"/>
              </a:spcBef>
              <a:buNone/>
              <a:defRPr sz="3600"/>
            </a:lvl7pPr>
            <a:lvl8pPr marL="0" indent="0">
              <a:spcBef>
                <a:spcPts val="0"/>
              </a:spcBef>
              <a:buNone/>
              <a:defRPr sz="3600"/>
            </a:lvl8pPr>
            <a:lvl9pPr marL="0" indent="0">
              <a:spcBef>
                <a:spcPts val="0"/>
              </a:spcBef>
              <a:buNone/>
              <a:defRPr sz="36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19201" y="3352798"/>
            <a:ext cx="6827520" cy="5486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36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8778241" y="3352798"/>
            <a:ext cx="6827520" cy="5486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36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6337282" y="3352798"/>
            <a:ext cx="6827520" cy="5486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36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1" y="4114800"/>
            <a:ext cx="6827520" cy="80772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778241" y="4114800"/>
            <a:ext cx="6827520" cy="80772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6337282" y="4114800"/>
            <a:ext cx="6827520" cy="80772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74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609600"/>
            <a:ext cx="21945601" cy="1524000"/>
          </a:xfrm>
        </p:spPr>
        <p:txBody>
          <a:bodyPr anchor="b"/>
          <a:lstStyle>
            <a:lvl1pPr algn="l">
              <a:defRPr sz="56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199" y="2590802"/>
            <a:ext cx="15240001" cy="960120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068801" y="2590800"/>
            <a:ext cx="6095999" cy="9601200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3600" baseline="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szerkesztése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October 2,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Sensor time series predictive analysis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6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609600"/>
            <a:ext cx="21945601" cy="1524000"/>
          </a:xfrm>
        </p:spPr>
        <p:txBody>
          <a:bodyPr anchor="b"/>
          <a:lstStyle>
            <a:lvl1pPr algn="l">
              <a:defRPr sz="56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199" y="2590800"/>
            <a:ext cx="13411201" cy="9601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36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5361921" y="2590800"/>
            <a:ext cx="7802880" cy="9601200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36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October 2,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Sensor time series predictive analysis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9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609600"/>
            <a:ext cx="21945601" cy="1524000"/>
          </a:xfrm>
        </p:spPr>
        <p:txBody>
          <a:bodyPr anchor="b"/>
          <a:lstStyle>
            <a:lvl1pPr algn="l">
              <a:defRPr sz="56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199" y="2590800"/>
            <a:ext cx="13411201" cy="9601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36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October 2,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Sensor time series predictive analysis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61921" y="2590800"/>
            <a:ext cx="7802880" cy="960120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964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609600"/>
            <a:ext cx="21945601" cy="1524000"/>
          </a:xfrm>
        </p:spPr>
        <p:txBody>
          <a:bodyPr anchor="b"/>
          <a:lstStyle>
            <a:lvl1pPr algn="l">
              <a:defRPr sz="56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199" y="2590800"/>
            <a:ext cx="10631425" cy="7010400"/>
          </a:xfrm>
        </p:spPr>
        <p:txBody>
          <a:bodyPr tIns="457200">
            <a:noAutofit/>
          </a:bodyPr>
          <a:lstStyle>
            <a:lvl1pPr marL="0" indent="0" algn="ctr">
              <a:buNone/>
              <a:defRPr sz="36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October 2,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Sensor time series predictive analysis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12533376" y="2590800"/>
            <a:ext cx="10631425" cy="7010400"/>
          </a:xfrm>
        </p:spPr>
        <p:txBody>
          <a:bodyPr tIns="457200">
            <a:noAutofit/>
          </a:bodyPr>
          <a:lstStyle>
            <a:lvl1pPr marL="0" indent="0" algn="ctr">
              <a:buNone/>
              <a:defRPr sz="36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19199" y="9906000"/>
            <a:ext cx="10631425" cy="2260980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3600" baseline="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2533376" y="9906000"/>
            <a:ext cx="10631425" cy="2260980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36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543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609600"/>
            <a:ext cx="21945601" cy="1524000"/>
          </a:xfrm>
        </p:spPr>
        <p:txBody>
          <a:bodyPr anchor="b"/>
          <a:lstStyle>
            <a:lvl1pPr algn="l">
              <a:defRPr sz="56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1" y="2590800"/>
            <a:ext cx="6827520" cy="5486400"/>
          </a:xfrm>
        </p:spPr>
        <p:txBody>
          <a:bodyPr tIns="457200">
            <a:noAutofit/>
          </a:bodyPr>
          <a:lstStyle>
            <a:lvl1pPr marL="0" indent="0" algn="ctr">
              <a:buNone/>
              <a:defRPr sz="36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October 2,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Sensor time series predictive analysis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19201" y="8422784"/>
            <a:ext cx="6827520" cy="3769216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32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8778241" y="2590800"/>
            <a:ext cx="6827520" cy="5486400"/>
          </a:xfrm>
        </p:spPr>
        <p:txBody>
          <a:bodyPr tIns="457200">
            <a:noAutofit/>
          </a:bodyPr>
          <a:lstStyle>
            <a:lvl1pPr marL="0" indent="0" algn="ctr">
              <a:buNone/>
              <a:defRPr sz="36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16337282" y="2590800"/>
            <a:ext cx="6827520" cy="5486400"/>
          </a:xfrm>
        </p:spPr>
        <p:txBody>
          <a:bodyPr tIns="457200">
            <a:noAutofit/>
          </a:bodyPr>
          <a:lstStyle>
            <a:lvl1pPr marL="0" indent="0" algn="ctr">
              <a:buNone/>
              <a:defRPr sz="36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8778241" y="8422784"/>
            <a:ext cx="6827520" cy="3769216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32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16337282" y="8422784"/>
            <a:ext cx="6827520" cy="3769216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32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673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October 2,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Sensor time series predictive analysis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8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21140929" y="609602"/>
            <a:ext cx="2023871" cy="11582400"/>
          </a:xfrm>
        </p:spPr>
        <p:txBody>
          <a:bodyPr vert="eaVert"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09602"/>
            <a:ext cx="19303999" cy="1158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October 2,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Sensor time series predictive analysis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2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1058337" y="3600000"/>
            <a:ext cx="22271570" cy="770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9869" y="479431"/>
            <a:ext cx="19985569" cy="217074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885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16343" y="914400"/>
            <a:ext cx="22103756" cy="118872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3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1" t="73460" r="5935" b="4786"/>
          <a:stretch/>
        </p:blipFill>
        <p:spPr>
          <a:xfrm>
            <a:off x="16893391" y="11411325"/>
            <a:ext cx="7490609" cy="230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1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- egy so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3045600" y="3422708"/>
            <a:ext cx="20160000" cy="1761688"/>
          </a:xfrm>
          <a:prstGeom prst="rect">
            <a:avLst/>
          </a:prstGeom>
        </p:spPr>
        <p:txBody>
          <a:bodyPr anchor="b"/>
          <a:lstStyle>
            <a:lvl1pPr algn="l">
              <a:defRPr sz="12000" cap="all" baseline="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hu-HU" dirty="0" smtClean="0"/>
              <a:t>A prezentáció címe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3045600" y="5469624"/>
            <a:ext cx="20160000" cy="14596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6400" b="0" cap="all" baseline="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hu-HU" dirty="0" smtClean="0"/>
              <a:t>Alcíme egy sorban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8958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- két so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3045600" y="2612559"/>
            <a:ext cx="20160000" cy="3691894"/>
          </a:xfrm>
          <a:prstGeom prst="rect">
            <a:avLst/>
          </a:prstGeom>
        </p:spPr>
        <p:txBody>
          <a:bodyPr anchor="b"/>
          <a:lstStyle>
            <a:lvl1pPr algn="l">
              <a:defRPr sz="12000" b="0" cap="all" baseline="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hu-HU" dirty="0" smtClean="0"/>
              <a:t>A prezentáció címe </a:t>
            </a:r>
            <a:br>
              <a:rPr lang="hu-HU" dirty="0" smtClean="0"/>
            </a:br>
            <a:r>
              <a:rPr lang="hu-HU" dirty="0" smtClean="0"/>
              <a:t>Két sorban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3045600" y="6522568"/>
            <a:ext cx="20160000" cy="17572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6400" b="0" cap="all" baseline="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hu-HU" dirty="0" smtClean="0"/>
              <a:t>Alcíme</a:t>
            </a:r>
            <a:br>
              <a:rPr lang="hu-HU" dirty="0" smtClean="0"/>
            </a:br>
            <a:r>
              <a:rPr lang="hu-HU" dirty="0" smtClean="0"/>
              <a:t>két sorban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05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609600"/>
            <a:ext cx="19052103" cy="1524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529" y="1210843"/>
            <a:ext cx="2420226" cy="922758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00" y="12957048"/>
            <a:ext cx="1625599" cy="4389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marL="0" algn="l" defTabSz="1828800" rtl="0" eaLnBrk="1" latinLnBrk="0" hangingPunct="1">
              <a:defRPr lang="hu-HU" sz="3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smtClean="0"/>
              <a:t>October 2, 2017</a:t>
            </a:r>
            <a:endParaRPr lang="hu-HU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7576" y="12957048"/>
            <a:ext cx="15699226" cy="4389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3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Sensor time series predictive analysis</a:t>
            </a:r>
            <a:endParaRPr lang="en-US" dirty="0"/>
          </a:p>
        </p:txBody>
      </p:sp>
      <p:pic>
        <p:nvPicPr>
          <p:cNvPr id="11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1" t="73460" r="5935" b="4786"/>
          <a:stretch/>
        </p:blipFill>
        <p:spPr>
          <a:xfrm>
            <a:off x="16893391" y="11411325"/>
            <a:ext cx="7490609" cy="230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609600"/>
            <a:ext cx="19661862" cy="1524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October 2,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Sensor time series predictive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1" y="2267712"/>
            <a:ext cx="21945601" cy="54864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  <a:lvl6pPr marL="0" indent="0">
              <a:spcBef>
                <a:spcPts val="0"/>
              </a:spcBef>
              <a:buNone/>
              <a:defRPr sz="3600"/>
            </a:lvl6pPr>
            <a:lvl7pPr marL="0" indent="0">
              <a:spcBef>
                <a:spcPts val="0"/>
              </a:spcBef>
              <a:buNone/>
              <a:defRPr sz="3600"/>
            </a:lvl7pPr>
            <a:lvl8pPr marL="0" indent="0">
              <a:spcBef>
                <a:spcPts val="0"/>
              </a:spcBef>
              <a:buNone/>
              <a:defRPr sz="3600"/>
            </a:lvl8pPr>
            <a:lvl9pPr marL="0" indent="0">
              <a:spcBef>
                <a:spcPts val="0"/>
              </a:spcBef>
              <a:buNone/>
              <a:defRPr sz="36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201" y="3352801"/>
            <a:ext cx="21945601" cy="8839202"/>
          </a:xfrm>
        </p:spPr>
        <p:txBody>
          <a:bodyPr/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pic>
        <p:nvPicPr>
          <p:cNvPr id="9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8929" y="1371600"/>
            <a:ext cx="179872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3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609600"/>
            <a:ext cx="19661862" cy="1524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October 2,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Sensor time series predictive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1" y="2267712"/>
            <a:ext cx="21945601" cy="54864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  <a:lvl6pPr marL="0" indent="0">
              <a:spcBef>
                <a:spcPts val="0"/>
              </a:spcBef>
              <a:buNone/>
              <a:defRPr sz="3600"/>
            </a:lvl6pPr>
            <a:lvl7pPr marL="0" indent="0">
              <a:spcBef>
                <a:spcPts val="0"/>
              </a:spcBef>
              <a:buNone/>
              <a:defRPr sz="3600"/>
            </a:lvl7pPr>
            <a:lvl8pPr marL="0" indent="0">
              <a:spcBef>
                <a:spcPts val="0"/>
              </a:spcBef>
              <a:buNone/>
              <a:defRPr sz="3600"/>
            </a:lvl8pPr>
            <a:lvl9pPr marL="0" indent="0">
              <a:spcBef>
                <a:spcPts val="0"/>
              </a:spcBef>
              <a:buNone/>
              <a:defRPr sz="36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219201" y="3323780"/>
            <a:ext cx="21945601" cy="54864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  <a:lvl6pPr marL="0" indent="0">
              <a:spcBef>
                <a:spcPts val="0"/>
              </a:spcBef>
              <a:buNone/>
              <a:defRPr sz="3600"/>
            </a:lvl6pPr>
            <a:lvl7pPr marL="0" indent="0">
              <a:spcBef>
                <a:spcPts val="0"/>
              </a:spcBef>
              <a:buNone/>
              <a:defRPr sz="3600"/>
            </a:lvl7pPr>
            <a:lvl8pPr marL="0" indent="0">
              <a:spcBef>
                <a:spcPts val="0"/>
              </a:spcBef>
              <a:buNone/>
              <a:defRPr sz="3600"/>
            </a:lvl8pPr>
            <a:lvl9pPr marL="0" indent="0">
              <a:spcBef>
                <a:spcPts val="0"/>
              </a:spcBef>
              <a:buNone/>
              <a:defRPr sz="3600"/>
            </a:lvl9pPr>
          </a:lstStyle>
          <a:p>
            <a:pPr lvl="0"/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201" y="4114800"/>
            <a:ext cx="21945601" cy="8077200"/>
          </a:xfrm>
        </p:spPr>
        <p:txBody>
          <a:bodyPr/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pic>
        <p:nvPicPr>
          <p:cNvPr id="10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8929" y="1371600"/>
            <a:ext cx="179872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1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October 2,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Sensor time series predictive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199" y="609600"/>
            <a:ext cx="21948460" cy="152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Master </a:t>
            </a:r>
            <a:r>
              <a:rPr lang="en-US" dirty="0" err="1" smtClean="0"/>
              <a:t>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1" y="2590802"/>
            <a:ext cx="21945601" cy="9601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00" y="12957048"/>
            <a:ext cx="1625599" cy="4389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marL="0" algn="l" defTabSz="1828800" rtl="0" eaLnBrk="1" latinLnBrk="0" hangingPunct="1">
              <a:defRPr lang="hu-HU" sz="3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smtClean="0"/>
              <a:t>October 2, 2017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7576" y="12957048"/>
            <a:ext cx="15699226" cy="4389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3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Sensor time series predictive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3333" y="12957048"/>
            <a:ext cx="609601" cy="4389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lang="en-US" sz="3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0DE720E-C72B-42F0-AD69-52D60E3C605E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1" t="73460" r="5935" b="4786"/>
          <a:stretch/>
        </p:blipFill>
        <p:spPr>
          <a:xfrm>
            <a:off x="16893391" y="11411325"/>
            <a:ext cx="7490609" cy="230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6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1828800" rtl="0" eaLnBrk="1" latinLnBrk="0" hangingPunct="1">
        <a:lnSpc>
          <a:spcPct val="90000"/>
        </a:lnSpc>
        <a:spcBef>
          <a:spcPts val="2400"/>
        </a:spcBef>
        <a:buFont typeface="HP Simplified" panose="020B0604020204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365760" algn="l" defTabSz="1828800" rtl="0" eaLnBrk="1" latinLnBrk="0" hangingPunct="1">
        <a:lnSpc>
          <a:spcPct val="90000"/>
        </a:lnSpc>
        <a:spcBef>
          <a:spcPts val="1600"/>
        </a:spcBef>
        <a:buSzPct val="80000"/>
        <a:buFont typeface="HP Simplified" panose="020B0604020204020204" pitchFamily="34" charset="0"/>
        <a:buChar char="–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1828800" rtl="0" eaLnBrk="1" latinLnBrk="0" hangingPunct="1">
        <a:lnSpc>
          <a:spcPct val="90000"/>
        </a:lnSpc>
        <a:spcBef>
          <a:spcPts val="1200"/>
        </a:spcBef>
        <a:buFont typeface="HP Simplified" panose="020B0604020204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40" indent="-274320" algn="l" defTabSz="1828800" rtl="0" eaLnBrk="1" latinLnBrk="0" hangingPunct="1">
        <a:lnSpc>
          <a:spcPct val="90000"/>
        </a:lnSpc>
        <a:spcBef>
          <a:spcPts val="1200"/>
        </a:spcBef>
        <a:buSzPct val="80000"/>
        <a:buFont typeface="HP Simplified" panose="020B0604020204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737360" indent="-274320" algn="l" defTabSz="1828800" rtl="0" eaLnBrk="1" latinLnBrk="0" hangingPunct="1">
        <a:lnSpc>
          <a:spcPct val="90000"/>
        </a:lnSpc>
        <a:spcBef>
          <a:spcPts val="1200"/>
        </a:spcBef>
        <a:buFont typeface="HP Simplified" panose="020B0604020204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74320" algn="l" defTabSz="1828800" rtl="0" eaLnBrk="1" latinLnBrk="0" hangingPunct="1">
        <a:lnSpc>
          <a:spcPct val="90000"/>
        </a:lnSpc>
        <a:spcBef>
          <a:spcPts val="1200"/>
        </a:spcBef>
        <a:buSzPct val="80000"/>
        <a:buFont typeface="HP Simplified" panose="020B0604020204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74320" algn="l" defTabSz="1828800" rtl="0" eaLnBrk="1" latinLnBrk="0" hangingPunct="1">
        <a:lnSpc>
          <a:spcPct val="90000"/>
        </a:lnSpc>
        <a:spcBef>
          <a:spcPts val="1200"/>
        </a:spcBef>
        <a:buFont typeface="HP Simplified" panose="020B0604020204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74320" algn="l" defTabSz="1828800" rtl="0" eaLnBrk="1" latinLnBrk="0" hangingPunct="1">
        <a:lnSpc>
          <a:spcPct val="90000"/>
        </a:lnSpc>
        <a:spcBef>
          <a:spcPts val="1200"/>
        </a:spcBef>
        <a:buSzPct val="80000"/>
        <a:buFont typeface="HP Simplified" panose="020B0604020204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1828800" rtl="0" eaLnBrk="1" latinLnBrk="0" hangingPunct="1">
        <a:lnSpc>
          <a:spcPct val="90000"/>
        </a:lnSpc>
        <a:spcBef>
          <a:spcPts val="1200"/>
        </a:spcBef>
        <a:buFont typeface="HP Simplified" panose="020B0604020204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199" y="609600"/>
            <a:ext cx="21948460" cy="152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Master </a:t>
            </a:r>
            <a:r>
              <a:rPr lang="en-US" dirty="0" err="1" smtClean="0"/>
              <a:t>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1" y="2590802"/>
            <a:ext cx="21945601" cy="9601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00" y="12957048"/>
            <a:ext cx="1625599" cy="4389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marL="0" algn="l" defTabSz="1828800" rtl="0" eaLnBrk="1" latinLnBrk="0" hangingPunct="1">
              <a:defRPr lang="hu-HU" sz="3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smtClean="0"/>
              <a:t>October 2, 2017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7576" y="12957048"/>
            <a:ext cx="15699226" cy="4389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3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Sensor time series predictive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3333" y="12957048"/>
            <a:ext cx="609601" cy="4389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lang="en-US" sz="3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0DE720E-C72B-42F0-AD69-52D60E3C605E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1" t="73460" r="5935" b="4786"/>
          <a:stretch/>
        </p:blipFill>
        <p:spPr>
          <a:xfrm>
            <a:off x="16893391" y="11411325"/>
            <a:ext cx="7490609" cy="230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0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6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1828800" rtl="0" eaLnBrk="1" latinLnBrk="0" hangingPunct="1">
        <a:lnSpc>
          <a:spcPct val="90000"/>
        </a:lnSpc>
        <a:spcBef>
          <a:spcPts val="2400"/>
        </a:spcBef>
        <a:buFont typeface="HP Simplified" panose="020B0604020204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365760" algn="l" defTabSz="1828800" rtl="0" eaLnBrk="1" latinLnBrk="0" hangingPunct="1">
        <a:lnSpc>
          <a:spcPct val="90000"/>
        </a:lnSpc>
        <a:spcBef>
          <a:spcPts val="1600"/>
        </a:spcBef>
        <a:buSzPct val="80000"/>
        <a:buFont typeface="HP Simplified" panose="020B0604020204020204" pitchFamily="34" charset="0"/>
        <a:buChar char="–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1828800" rtl="0" eaLnBrk="1" latinLnBrk="0" hangingPunct="1">
        <a:lnSpc>
          <a:spcPct val="90000"/>
        </a:lnSpc>
        <a:spcBef>
          <a:spcPts val="1200"/>
        </a:spcBef>
        <a:buFont typeface="HP Simplified" panose="020B0604020204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40" indent="-274320" algn="l" defTabSz="1828800" rtl="0" eaLnBrk="1" latinLnBrk="0" hangingPunct="1">
        <a:lnSpc>
          <a:spcPct val="90000"/>
        </a:lnSpc>
        <a:spcBef>
          <a:spcPts val="1200"/>
        </a:spcBef>
        <a:buSzPct val="80000"/>
        <a:buFont typeface="HP Simplified" panose="020B0604020204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737360" indent="-274320" algn="l" defTabSz="1828800" rtl="0" eaLnBrk="1" latinLnBrk="0" hangingPunct="1">
        <a:lnSpc>
          <a:spcPct val="90000"/>
        </a:lnSpc>
        <a:spcBef>
          <a:spcPts val="1200"/>
        </a:spcBef>
        <a:buFont typeface="HP Simplified" panose="020B0604020204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74320" algn="l" defTabSz="1828800" rtl="0" eaLnBrk="1" latinLnBrk="0" hangingPunct="1">
        <a:lnSpc>
          <a:spcPct val="90000"/>
        </a:lnSpc>
        <a:spcBef>
          <a:spcPts val="1200"/>
        </a:spcBef>
        <a:buSzPct val="80000"/>
        <a:buFont typeface="HP Simplified" panose="020B0604020204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74320" algn="l" defTabSz="1828800" rtl="0" eaLnBrk="1" latinLnBrk="0" hangingPunct="1">
        <a:lnSpc>
          <a:spcPct val="90000"/>
        </a:lnSpc>
        <a:spcBef>
          <a:spcPts val="1200"/>
        </a:spcBef>
        <a:buFont typeface="HP Simplified" panose="020B0604020204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74320" algn="l" defTabSz="1828800" rtl="0" eaLnBrk="1" latinLnBrk="0" hangingPunct="1">
        <a:lnSpc>
          <a:spcPct val="90000"/>
        </a:lnSpc>
        <a:spcBef>
          <a:spcPts val="1200"/>
        </a:spcBef>
        <a:buSzPct val="80000"/>
        <a:buFont typeface="HP Simplified" panose="020B0604020204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1828800" rtl="0" eaLnBrk="1" latinLnBrk="0" hangingPunct="1">
        <a:lnSpc>
          <a:spcPct val="90000"/>
        </a:lnSpc>
        <a:spcBef>
          <a:spcPts val="1200"/>
        </a:spcBef>
        <a:buFont typeface="HP Simplified" panose="020B0604020204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6"/>
            <a:ext cx="24745674" cy="1371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7.png"/><Relationship Id="rId5" Type="http://schemas.openxmlformats.org/officeDocument/2006/relationships/hyperlink" Target="http://www.kdd.org/kdd2017/" TargetMode="Externa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apache-flink-mailing-list-archive.1008284.n3.nabble.com/template/NamlServlet.jtp?macro=user_nodes&amp;user=118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000" dirty="0"/>
              <a:t>Learning from Data Streams</a:t>
            </a:r>
            <a:br>
              <a:rPr lang="en-US" sz="10000" dirty="0"/>
            </a:br>
            <a:r>
              <a:rPr lang="en-US" sz="10000" dirty="0"/>
              <a:t>Theory and </a:t>
            </a:r>
            <a:r>
              <a:rPr lang="en-US" sz="10000" dirty="0" smtClean="0"/>
              <a:t>Practice</a:t>
            </a:r>
            <a:endParaRPr lang="hu-HU" sz="10000" dirty="0"/>
          </a:p>
        </p:txBody>
      </p:sp>
      <p:pic>
        <p:nvPicPr>
          <p:cNvPr id="5" name="Kép 7" descr="Kép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416499" y="259661"/>
            <a:ext cx="5279985" cy="201362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3045600" y="5308259"/>
            <a:ext cx="15152753" cy="4678423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err="1"/>
              <a:t>András</a:t>
            </a:r>
            <a:r>
              <a:rPr lang="en-US" b="1" dirty="0"/>
              <a:t> </a:t>
            </a:r>
            <a:r>
              <a:rPr lang="en-US" b="1" dirty="0" err="1"/>
              <a:t>Benczúr</a:t>
            </a:r>
            <a:r>
              <a:rPr lang="en-US" b="1" dirty="0"/>
              <a:t> </a:t>
            </a:r>
          </a:p>
          <a:p>
            <a:r>
              <a:rPr lang="en-US" dirty="0"/>
              <a:t>Institute for Computer Science and </a:t>
            </a:r>
            <a:r>
              <a:rPr lang="en-US" dirty="0" smtClean="0"/>
              <a:t>Control</a:t>
            </a:r>
            <a:endParaRPr lang="hu-HU" dirty="0"/>
          </a:p>
          <a:p>
            <a:r>
              <a:rPr lang="en-US" dirty="0" smtClean="0"/>
              <a:t>Hungarian </a:t>
            </a:r>
            <a:r>
              <a:rPr lang="en-US" dirty="0"/>
              <a:t>Academy of Sciences (MTA SZTAKI)</a:t>
            </a:r>
          </a:p>
          <a:p>
            <a:endParaRPr lang="en-US" dirty="0"/>
          </a:p>
          <a:p>
            <a:r>
              <a:rPr lang="en-US" dirty="0"/>
              <a:t>Joint work with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/>
              <a:t>Domokos </a:t>
            </a:r>
            <a:r>
              <a:rPr lang="en-US" b="1" dirty="0" err="1"/>
              <a:t>Kelen</a:t>
            </a:r>
            <a:r>
              <a:rPr lang="en-US" b="1" dirty="0"/>
              <a:t>, Daniel </a:t>
            </a:r>
            <a:r>
              <a:rPr lang="en-US" b="1" dirty="0" err="1"/>
              <a:t>Berecz</a:t>
            </a:r>
            <a:r>
              <a:rPr lang="en-US" b="1" dirty="0"/>
              <a:t> </a:t>
            </a:r>
            <a:r>
              <a:rPr lang="en-US" dirty="0"/>
              <a:t>(Flink parameter </a:t>
            </a:r>
            <a:r>
              <a:rPr lang="en-US" dirty="0" smtClean="0"/>
              <a:t>server)</a:t>
            </a: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/>
              <a:t>Robert </a:t>
            </a:r>
            <a:r>
              <a:rPr lang="en-US" b="1" dirty="0" err="1"/>
              <a:t>Palovics</a:t>
            </a:r>
            <a:r>
              <a:rPr lang="en-US" b="1" dirty="0"/>
              <a:t> </a:t>
            </a:r>
            <a:r>
              <a:rPr lang="en-US" dirty="0"/>
              <a:t>(recommenders, now at Stanford)</a:t>
            </a:r>
          </a:p>
          <a:p>
            <a:endParaRPr lang="en-US" dirty="0"/>
          </a:p>
          <a:p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20096748" y="12947293"/>
            <a:ext cx="428725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1828800" hangingPunct="1">
              <a:lnSpc>
                <a:spcPct val="90000"/>
              </a:lnSpc>
              <a:spcBef>
                <a:spcPts val="1200"/>
              </a:spcBef>
            </a:pPr>
            <a:r>
              <a:rPr lang="hu-HU" sz="3600" b="0" kern="1200" dirty="0" smtClean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AIME</a:t>
            </a:r>
            <a:r>
              <a:rPr lang="en-US" sz="3600" b="0" kern="1200" dirty="0" smtClean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hu-HU" sz="3600" b="0" kern="1200" dirty="0" smtClean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29</a:t>
            </a:r>
            <a:r>
              <a:rPr lang="en-US" sz="3600" b="0" kern="1200" dirty="0" smtClean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/</a:t>
            </a:r>
            <a:r>
              <a:rPr lang="hu-HU" sz="3600" b="0" kern="1200" dirty="0" smtClean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10</a:t>
            </a:r>
            <a:r>
              <a:rPr lang="en-US" sz="3600" b="0" kern="1200" dirty="0" smtClean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/2018</a:t>
            </a:r>
            <a:endParaRPr lang="en-US" sz="3600" b="0" kern="1200" dirty="0">
              <a:solidFill>
                <a:srgbClr val="254093"/>
              </a:solidFill>
              <a:latin typeface="Open Sans"/>
              <a:ea typeface="+mn-ea"/>
              <a:cs typeface="+mn-cs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828528" y="11976557"/>
            <a:ext cx="742749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project has </a:t>
            </a:r>
            <a:r>
              <a:rPr kumimoji="0" lang="hu-HU" altLang="hu-H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received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funding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European </a:t>
            </a:r>
            <a:r>
              <a:rPr kumimoji="0" lang="hu-HU" altLang="hu-H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Union’s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Horizon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2020 </a:t>
            </a:r>
            <a:r>
              <a:rPr kumimoji="0" lang="hu-HU" altLang="hu-H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research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hu-HU" altLang="hu-H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innovation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programme </a:t>
            </a:r>
            <a:r>
              <a:rPr kumimoji="0" lang="hu-HU" altLang="hu-H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under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grant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agreement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No 688191</a:t>
            </a:r>
          </a:p>
        </p:txBody>
      </p:sp>
      <p:pic>
        <p:nvPicPr>
          <p:cNvPr id="11" name="Picture 2" descr="https://h2020-streamline-project.eu/wp-content/uploads/2017/09/EUflagge-e150470514149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113" y="12146776"/>
            <a:ext cx="1419225" cy="95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églalap 11"/>
          <p:cNvSpPr/>
          <p:nvPr/>
        </p:nvSpPr>
        <p:spPr>
          <a:xfrm>
            <a:off x="128336" y="245869"/>
            <a:ext cx="14935201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hu-HU" sz="3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STREAMLINE: </a:t>
            </a:r>
            <a:r>
              <a:rPr lang="en-US" sz="3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Improving 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Competitiveness of European Enterprises </a:t>
            </a:r>
            <a:endParaRPr lang="hu-HU" sz="3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400"/>
              </a:spcBef>
            </a:pPr>
            <a:r>
              <a:rPr lang="en-US" sz="3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</a:t>
            </a:r>
            <a:r>
              <a:rPr lang="hu-HU" sz="3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Streamlined Analysis of Data at Rest and Data in Motion</a:t>
            </a:r>
            <a:endParaRPr lang="hu-HU" sz="3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3063529" y="9525782"/>
            <a:ext cx="9540847" cy="2091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l" defTabSz="182880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3600" kern="1200" cap="all" dirty="0" err="1">
                <a:solidFill>
                  <a:prstClr val="black"/>
                </a:solidFill>
                <a:latin typeface="Garamond" pitchFamily="18" charset="0"/>
                <a:ea typeface="+mn-ea"/>
                <a:cs typeface="+mn-cs"/>
              </a:rPr>
              <a:t>Levente</a:t>
            </a:r>
            <a:r>
              <a:rPr lang="en-US" sz="3600" kern="1200" cap="all" dirty="0">
                <a:solidFill>
                  <a:prstClr val="black"/>
                </a:solidFill>
                <a:latin typeface="Garamond" pitchFamily="18" charset="0"/>
                <a:ea typeface="+mn-ea"/>
                <a:cs typeface="+mn-cs"/>
              </a:rPr>
              <a:t> </a:t>
            </a:r>
            <a:r>
              <a:rPr lang="en-US" sz="3600" kern="1200" cap="all" dirty="0" err="1">
                <a:solidFill>
                  <a:prstClr val="black"/>
                </a:solidFill>
                <a:latin typeface="Garamond" pitchFamily="18" charset="0"/>
                <a:ea typeface="+mn-ea"/>
                <a:cs typeface="+mn-cs"/>
              </a:rPr>
              <a:t>Kocsis</a:t>
            </a:r>
            <a:r>
              <a:rPr lang="en-US" sz="3600" kern="1200" cap="all" dirty="0">
                <a:solidFill>
                  <a:prstClr val="black"/>
                </a:solidFill>
                <a:latin typeface="Garamond" pitchFamily="18" charset="0"/>
                <a:ea typeface="+mn-ea"/>
                <a:cs typeface="+mn-cs"/>
              </a:rPr>
              <a:t> </a:t>
            </a:r>
            <a:r>
              <a:rPr lang="en-US" sz="3600" b="0" kern="1200" cap="all" dirty="0">
                <a:solidFill>
                  <a:prstClr val="black"/>
                </a:solidFill>
                <a:latin typeface="Garamond" pitchFamily="18" charset="0"/>
                <a:ea typeface="+mn-ea"/>
                <a:cs typeface="+mn-cs"/>
              </a:rPr>
              <a:t>(reinforcement learning – ECML TEST-OF-TIME Prize 2016 / Bandit based </a:t>
            </a:r>
            <a:r>
              <a:rPr lang="hu-HU" sz="3600" b="0" kern="1200" cap="all" dirty="0">
                <a:solidFill>
                  <a:prstClr val="black"/>
                </a:solidFill>
                <a:latin typeface="Garamond" pitchFamily="18" charset="0"/>
                <a:ea typeface="+mn-ea"/>
                <a:cs typeface="+mn-cs"/>
              </a:rPr>
              <a:t>M</a:t>
            </a:r>
            <a:r>
              <a:rPr lang="en-US" sz="3600" b="0" kern="1200" cap="all" dirty="0" err="1">
                <a:solidFill>
                  <a:prstClr val="black"/>
                </a:solidFill>
                <a:latin typeface="Garamond" pitchFamily="18" charset="0"/>
                <a:ea typeface="+mn-ea"/>
                <a:cs typeface="+mn-cs"/>
              </a:rPr>
              <a:t>onte</a:t>
            </a:r>
            <a:r>
              <a:rPr lang="en-US" sz="3600" b="0" kern="1200" cap="all" dirty="0">
                <a:solidFill>
                  <a:prstClr val="black"/>
                </a:solidFill>
                <a:latin typeface="Garamond" pitchFamily="18" charset="0"/>
                <a:ea typeface="+mn-ea"/>
                <a:cs typeface="+mn-cs"/>
              </a:rPr>
              <a:t>-</a:t>
            </a:r>
            <a:r>
              <a:rPr lang="hu-HU" sz="3600" b="0" kern="1200" cap="all" dirty="0">
                <a:solidFill>
                  <a:prstClr val="black"/>
                </a:solidFill>
                <a:latin typeface="Garamond" pitchFamily="18" charset="0"/>
                <a:ea typeface="+mn-ea"/>
                <a:cs typeface="+mn-cs"/>
              </a:rPr>
              <a:t>C</a:t>
            </a:r>
            <a:r>
              <a:rPr lang="en-US" sz="3600" b="0" kern="1200" cap="all" dirty="0" err="1">
                <a:solidFill>
                  <a:prstClr val="black"/>
                </a:solidFill>
                <a:latin typeface="Garamond" pitchFamily="18" charset="0"/>
                <a:ea typeface="+mn-ea"/>
                <a:cs typeface="+mn-cs"/>
              </a:rPr>
              <a:t>arlo</a:t>
            </a:r>
            <a:r>
              <a:rPr lang="en-US" sz="3600" b="0" kern="1200" cap="all" dirty="0">
                <a:solidFill>
                  <a:prstClr val="black"/>
                </a:solidFill>
                <a:latin typeface="Garamond" pitchFamily="18" charset="0"/>
                <a:ea typeface="+mn-ea"/>
                <a:cs typeface="+mn-cs"/>
              </a:rPr>
              <a:t> planning 2006 w/ </a:t>
            </a:r>
            <a:r>
              <a:rPr lang="en-US" sz="3600" b="0" kern="1200" cap="all" dirty="0" err="1">
                <a:solidFill>
                  <a:prstClr val="black"/>
                </a:solidFill>
                <a:latin typeface="Garamond" pitchFamily="18" charset="0"/>
                <a:ea typeface="+mn-ea"/>
                <a:cs typeface="+mn-cs"/>
              </a:rPr>
              <a:t>Szepesvári</a:t>
            </a:r>
            <a:r>
              <a:rPr lang="en-US" sz="3600" b="0" kern="1200" cap="all" dirty="0">
                <a:solidFill>
                  <a:prstClr val="black"/>
                </a:solidFill>
                <a:latin typeface="Garamond" pitchFamily="18" charset="0"/>
                <a:ea typeface="+mn-ea"/>
                <a:cs typeface="+mn-cs"/>
              </a:rPr>
              <a:t>)</a:t>
            </a:r>
            <a:endParaRPr lang="en-US" sz="3600" b="0" kern="1200" cap="all" dirty="0">
              <a:solidFill>
                <a:prstClr val="black"/>
              </a:solidFill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806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4: Distributed stream processing architectures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219199" y="2590801"/>
            <a:ext cx="10936942" cy="10114545"/>
          </a:xfrm>
        </p:spPr>
        <p:txBody>
          <a:bodyPr>
            <a:normAutofit/>
          </a:bodyPr>
          <a:lstStyle/>
          <a:p>
            <a:r>
              <a:rPr lang="en-US" dirty="0" smtClean="0"/>
              <a:t>Easiest and typical way to train models is a single-server (maybe multicore or GPU but still in-memory) using static data</a:t>
            </a:r>
          </a:p>
          <a:p>
            <a:r>
              <a:rPr lang="en-US" dirty="0" smtClean="0"/>
              <a:t>Distributed is much less convenient</a:t>
            </a:r>
          </a:p>
          <a:p>
            <a:pPr lvl="1"/>
            <a:r>
              <a:rPr lang="en-US" dirty="0" smtClean="0"/>
              <a:t>Install, optimize performance</a:t>
            </a:r>
          </a:p>
          <a:p>
            <a:pPr lvl="1"/>
            <a:r>
              <a:rPr lang="en-US" dirty="0" smtClean="0"/>
              <a:t>Training labels are rarely available in huge quantities</a:t>
            </a:r>
          </a:p>
          <a:p>
            <a:r>
              <a:rPr lang="en-US" dirty="0" smtClean="0"/>
              <a:t>Online learning seems like a small niche application now</a:t>
            </a:r>
          </a:p>
          <a:p>
            <a:r>
              <a:rPr lang="en-US" dirty="0" smtClean="0"/>
              <a:t>Distributed and streaming</a:t>
            </a:r>
          </a:p>
          <a:p>
            <a:pPr lvl="1"/>
            <a:r>
              <a:rPr lang="en-US" dirty="0" smtClean="0"/>
              <a:t>SAMOA: standalone </a:t>
            </a:r>
            <a:r>
              <a:rPr lang="en-US" dirty="0" smtClean="0"/>
              <a:t>library</a:t>
            </a:r>
            <a:r>
              <a:rPr lang="hu-HU" dirty="0" smtClean="0"/>
              <a:t> (</a:t>
            </a:r>
            <a:r>
              <a:rPr lang="hu-HU" dirty="0" err="1" smtClean="0"/>
              <a:t>Hoeffding</a:t>
            </a:r>
            <a:r>
              <a:rPr lang="hu-HU" dirty="0" smtClean="0"/>
              <a:t> </a:t>
            </a:r>
            <a:r>
              <a:rPr lang="hu-HU" dirty="0" err="1" smtClean="0"/>
              <a:t>trees</a:t>
            </a:r>
            <a:r>
              <a:rPr lang="hu-HU" dirty="0" smtClean="0"/>
              <a:t>, </a:t>
            </a:r>
            <a:r>
              <a:rPr lang="hu-HU" dirty="0" err="1" smtClean="0"/>
              <a:t>bagging</a:t>
            </a:r>
            <a:r>
              <a:rPr lang="hu-HU" dirty="0" smtClean="0"/>
              <a:t>, </a:t>
            </a:r>
            <a:r>
              <a:rPr lang="hu-HU" dirty="0" err="1" smtClean="0"/>
              <a:t>boosting</a:t>
            </a:r>
            <a:r>
              <a:rPr lang="hu-HU" dirty="0" smtClean="0"/>
              <a:t>, </a:t>
            </a:r>
            <a:r>
              <a:rPr lang="hu-HU" dirty="0" err="1" smtClean="0"/>
              <a:t>clustering</a:t>
            </a:r>
            <a:r>
              <a:rPr lang="hu-HU" dirty="0" smtClean="0"/>
              <a:t>)</a:t>
            </a:r>
            <a:r>
              <a:rPr lang="en-US" dirty="0" smtClean="0"/>
              <a:t> </a:t>
            </a:r>
            <a:r>
              <a:rPr lang="en-US" dirty="0" smtClean="0"/>
              <a:t>with connectors to many stream processing engines</a:t>
            </a:r>
          </a:p>
          <a:p>
            <a:pPr lvl="1"/>
            <a:r>
              <a:rPr lang="en-US" dirty="0" err="1" smtClean="0"/>
              <a:t>SparkML</a:t>
            </a:r>
            <a:r>
              <a:rPr lang="en-US" dirty="0" smtClean="0"/>
              <a:t>: although Spark can process streams in mini-batches, </a:t>
            </a:r>
            <a:r>
              <a:rPr lang="en-US" dirty="0" err="1" smtClean="0"/>
              <a:t>SparkML</a:t>
            </a:r>
            <a:r>
              <a:rPr lang="en-US" dirty="0" smtClean="0"/>
              <a:t> methods are </a:t>
            </a:r>
            <a:r>
              <a:rPr lang="en-US" dirty="0" smtClean="0"/>
              <a:t>batch</a:t>
            </a:r>
            <a:r>
              <a:rPr lang="hu-HU" dirty="0" smtClean="0"/>
              <a:t>. </a:t>
            </a:r>
            <a:r>
              <a:rPr lang="hu-HU" dirty="0" err="1" smtClean="0"/>
              <a:t>Several</a:t>
            </a:r>
            <a:r>
              <a:rPr lang="hu-HU" dirty="0" smtClean="0"/>
              <a:t> </a:t>
            </a:r>
            <a:r>
              <a:rPr lang="hu-HU" dirty="0" err="1" smtClean="0"/>
              <a:t>external</a:t>
            </a:r>
            <a:r>
              <a:rPr lang="hu-HU" dirty="0" smtClean="0"/>
              <a:t> „</a:t>
            </a:r>
            <a:r>
              <a:rPr lang="hu-HU" dirty="0" err="1" smtClean="0"/>
              <a:t>parameter</a:t>
            </a:r>
            <a:r>
              <a:rPr lang="hu-HU" dirty="0" smtClean="0"/>
              <a:t> server” </a:t>
            </a:r>
            <a:r>
              <a:rPr lang="hu-HU" dirty="0" err="1" smtClean="0"/>
              <a:t>implementations</a:t>
            </a:r>
            <a:endParaRPr lang="en-US" dirty="0" smtClean="0"/>
          </a:p>
          <a:p>
            <a:pPr lvl="1"/>
            <a:r>
              <a:rPr lang="en-US" dirty="0" err="1" smtClean="0"/>
              <a:t>FlinkML</a:t>
            </a:r>
            <a:r>
              <a:rPr lang="en-US" dirty="0" smtClean="0"/>
              <a:t> under </a:t>
            </a:r>
            <a:r>
              <a:rPr lang="hu-HU" dirty="0" smtClean="0"/>
              <a:t>(</a:t>
            </a:r>
            <a:r>
              <a:rPr lang="hu-HU" dirty="0" err="1" smtClean="0"/>
              <a:t>also</a:t>
            </a:r>
            <a:r>
              <a:rPr lang="hu-HU" dirty="0" smtClean="0"/>
              <a:t> </a:t>
            </a:r>
            <a:r>
              <a:rPr lang="hu-HU" dirty="0" err="1" smtClean="0"/>
              <a:t>our</a:t>
            </a:r>
            <a:r>
              <a:rPr lang="hu-HU" dirty="0" smtClean="0"/>
              <a:t>) </a:t>
            </a:r>
            <a:r>
              <a:rPr lang="en-US" dirty="0" smtClean="0"/>
              <a:t>development </a:t>
            </a:r>
            <a:r>
              <a:rPr lang="en-US" dirty="0" smtClean="0"/>
              <a:t>with low community </a:t>
            </a:r>
            <a:r>
              <a:rPr lang="en-US" dirty="0" smtClean="0"/>
              <a:t>support</a:t>
            </a:r>
            <a:r>
              <a:rPr lang="hu-HU" dirty="0" smtClean="0"/>
              <a:t> – </a:t>
            </a:r>
            <a:r>
              <a:rPr lang="hu-HU" dirty="0" err="1" smtClean="0"/>
              <a:t>core</a:t>
            </a:r>
            <a:r>
              <a:rPr lang="hu-HU" dirty="0" smtClean="0"/>
              <a:t> </a:t>
            </a:r>
            <a:r>
              <a:rPr lang="hu-HU" dirty="0" err="1" smtClean="0"/>
              <a:t>system</a:t>
            </a:r>
            <a:r>
              <a:rPr lang="hu-HU" dirty="0" smtClean="0"/>
              <a:t> </a:t>
            </a:r>
            <a:r>
              <a:rPr lang="hu-HU" dirty="0" err="1" smtClean="0"/>
              <a:t>elements</a:t>
            </a:r>
            <a:r>
              <a:rPr lang="hu-HU" dirty="0" smtClean="0"/>
              <a:t> </a:t>
            </a:r>
            <a:r>
              <a:rPr lang="hu-HU" dirty="0" err="1" smtClean="0"/>
              <a:t>missing</a:t>
            </a:r>
            <a:endParaRPr lang="en-US" dirty="0" smtClean="0"/>
          </a:p>
        </p:txBody>
      </p:sp>
      <p:pic>
        <p:nvPicPr>
          <p:cNvPr id="6" name="Tartalom helye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188" y="1640543"/>
            <a:ext cx="10136723" cy="10136723"/>
          </a:xfrm>
        </p:spPr>
      </p:pic>
    </p:spTree>
    <p:extLst>
      <p:ext uri="{BB962C8B-B14F-4D97-AF65-F5344CB8AC3E}">
        <p14:creationId xmlns:p14="http://schemas.microsoft.com/office/powerpoint/2010/main" val="3255776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 flipH="1">
            <a:off x="15431407" y="3117903"/>
            <a:ext cx="67074" cy="8957848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txBody>
          <a:bodyPr lIns="91438" rIns="91438" anchor="ctr"/>
          <a:lstStyle/>
          <a:p>
            <a:endParaRPr sz="6400"/>
          </a:p>
        </p:txBody>
      </p:sp>
      <p:sp>
        <p:nvSpPr>
          <p:cNvPr id="219" name="Shape 219"/>
          <p:cNvSpPr/>
          <p:nvPr/>
        </p:nvSpPr>
        <p:spPr>
          <a:xfrm>
            <a:off x="8564283" y="7593105"/>
            <a:ext cx="13373102" cy="0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txBody>
          <a:bodyPr lIns="91438" rIns="91438" anchor="ctr"/>
          <a:lstStyle/>
          <a:p>
            <a:endParaRPr sz="6400"/>
          </a:p>
        </p:txBody>
      </p:sp>
      <p:sp>
        <p:nvSpPr>
          <p:cNvPr id="220" name="Shape 220"/>
          <p:cNvSpPr/>
          <p:nvPr/>
        </p:nvSpPr>
        <p:spPr>
          <a:xfrm>
            <a:off x="8435847" y="7657635"/>
            <a:ext cx="359478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91438" rIns="91438">
            <a:spAutoFit/>
          </a:bodyPr>
          <a:lstStyle/>
          <a:p>
            <a:pPr algn="ctr">
              <a:defRPr sz="1200" b="1">
                <a:latin typeface="Times"/>
                <a:ea typeface="Times"/>
                <a:cs typeface="Times"/>
                <a:sym typeface="Times"/>
              </a:defRPr>
            </a:pPr>
            <a:r>
              <a:rPr sz="2400" dirty="0"/>
              <a:t>Geared </a:t>
            </a:r>
            <a:r>
              <a:rPr sz="2400" dirty="0" smtClean="0"/>
              <a:t>towards</a:t>
            </a:r>
            <a:r>
              <a:rPr lang="hu-HU" sz="2400" dirty="0" smtClean="0"/>
              <a:t> </a:t>
            </a:r>
            <a:r>
              <a:rPr sz="2400" dirty="0" smtClean="0"/>
              <a:t>females</a:t>
            </a:r>
            <a:endParaRPr sz="2400" dirty="0"/>
          </a:p>
        </p:txBody>
      </p:sp>
      <p:sp>
        <p:nvSpPr>
          <p:cNvPr id="221" name="Shape 221"/>
          <p:cNvSpPr/>
          <p:nvPr/>
        </p:nvSpPr>
        <p:spPr>
          <a:xfrm>
            <a:off x="19625980" y="7745506"/>
            <a:ext cx="4287167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91438" rIns="91438">
            <a:spAutoFit/>
          </a:bodyPr>
          <a:lstStyle/>
          <a:p>
            <a:pPr algn="ctr">
              <a:defRPr sz="1200" b="1">
                <a:latin typeface="Times"/>
                <a:ea typeface="Times"/>
                <a:cs typeface="Times"/>
                <a:sym typeface="Times"/>
              </a:defRPr>
            </a:pPr>
            <a:r>
              <a:rPr sz="2400" dirty="0"/>
              <a:t>Geared </a:t>
            </a:r>
            <a:r>
              <a:rPr sz="2400" dirty="0" smtClean="0"/>
              <a:t>towards</a:t>
            </a:r>
            <a:r>
              <a:rPr lang="hu-HU" sz="2400" dirty="0" smtClean="0"/>
              <a:t> </a:t>
            </a:r>
            <a:r>
              <a:rPr sz="2400" dirty="0" smtClean="0"/>
              <a:t>males</a:t>
            </a:r>
            <a:endParaRPr sz="2400" dirty="0"/>
          </a:p>
        </p:txBody>
      </p:sp>
      <p:sp>
        <p:nvSpPr>
          <p:cNvPr id="222" name="Shape 222"/>
          <p:cNvSpPr/>
          <p:nvPr/>
        </p:nvSpPr>
        <p:spPr>
          <a:xfrm>
            <a:off x="14838082" y="2581386"/>
            <a:ext cx="110799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rIns="91438">
            <a:spAutoFit/>
          </a:bodyPr>
          <a:lstStyle>
            <a:lvl1pPr>
              <a:defRPr sz="1200" b="1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rPr sz="2400" dirty="0"/>
              <a:t>serious</a:t>
            </a:r>
          </a:p>
        </p:txBody>
      </p:sp>
      <p:sp>
        <p:nvSpPr>
          <p:cNvPr id="223" name="Shape 223"/>
          <p:cNvSpPr/>
          <p:nvPr/>
        </p:nvSpPr>
        <p:spPr>
          <a:xfrm>
            <a:off x="14838082" y="12384966"/>
            <a:ext cx="121058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8" rIns="91438">
            <a:spAutoFit/>
          </a:bodyPr>
          <a:lstStyle>
            <a:lvl1pPr>
              <a:defRPr sz="1200" b="1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rPr sz="2400"/>
              <a:t>escapist</a:t>
            </a:r>
          </a:p>
        </p:txBody>
      </p:sp>
      <p:sp>
        <p:nvSpPr>
          <p:cNvPr id="224" name="Shape 224"/>
          <p:cNvSpPr/>
          <p:nvPr/>
        </p:nvSpPr>
        <p:spPr>
          <a:xfrm>
            <a:off x="8729381" y="10793506"/>
            <a:ext cx="3167858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rIns="91438">
            <a:spAutoFit/>
          </a:bodyPr>
          <a:lstStyle/>
          <a:p>
            <a:pPr algn="ctr">
              <a:defRPr sz="1200">
                <a:solidFill>
                  <a:schemeClr val="accent2"/>
                </a:solidFill>
                <a:latin typeface="Lucida Bright"/>
                <a:ea typeface="Lucida Bright"/>
                <a:cs typeface="Lucida Bright"/>
                <a:sym typeface="Lucida Bright"/>
              </a:defRPr>
            </a:pPr>
            <a:r>
              <a:rPr sz="2400"/>
              <a:t>The Princess</a:t>
            </a:r>
          </a:p>
          <a:p>
            <a:pPr algn="ctr">
              <a:defRPr sz="1200">
                <a:solidFill>
                  <a:schemeClr val="accent2"/>
                </a:solidFill>
                <a:latin typeface="Lucida Bright"/>
                <a:ea typeface="Lucida Bright"/>
                <a:cs typeface="Lucida Bright"/>
                <a:sym typeface="Lucida Bright"/>
              </a:defRPr>
            </a:pPr>
            <a:r>
              <a:rPr sz="2400"/>
              <a:t>Diaries</a:t>
            </a:r>
          </a:p>
        </p:txBody>
      </p:sp>
      <p:sp>
        <p:nvSpPr>
          <p:cNvPr id="225" name="Shape 225"/>
          <p:cNvSpPr/>
          <p:nvPr/>
        </p:nvSpPr>
        <p:spPr>
          <a:xfrm>
            <a:off x="13847481" y="9574306"/>
            <a:ext cx="3167858" cy="46166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rIns="91438">
            <a:spAutoFit/>
          </a:bodyPr>
          <a:lstStyle>
            <a:lvl1pPr algn="ctr">
              <a:defRPr sz="1200">
                <a:solidFill>
                  <a:schemeClr val="accent2"/>
                </a:solidFill>
                <a:latin typeface="Lucida Bright"/>
                <a:ea typeface="Lucida Bright"/>
                <a:cs typeface="Lucida Bright"/>
                <a:sym typeface="Lucida Bright"/>
              </a:defRPr>
            </a:lvl1pPr>
          </a:lstStyle>
          <a:p>
            <a:r>
              <a:rPr sz="2400"/>
              <a:t>The Lion King</a:t>
            </a:r>
          </a:p>
        </p:txBody>
      </p:sp>
      <p:sp>
        <p:nvSpPr>
          <p:cNvPr id="226" name="Shape 226"/>
          <p:cNvSpPr/>
          <p:nvPr/>
        </p:nvSpPr>
        <p:spPr>
          <a:xfrm>
            <a:off x="17809881" y="2563906"/>
            <a:ext cx="316785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rIns="91438">
            <a:spAutoFit/>
          </a:bodyPr>
          <a:lstStyle>
            <a:lvl1pPr algn="ctr">
              <a:defRPr sz="1200">
                <a:solidFill>
                  <a:schemeClr val="accent2"/>
                </a:solidFill>
                <a:latin typeface="Lucida Bright"/>
                <a:ea typeface="Lucida Bright"/>
                <a:cs typeface="Lucida Bright"/>
                <a:sym typeface="Lucida Bright"/>
              </a:defRPr>
            </a:lvl1pPr>
          </a:lstStyle>
          <a:p>
            <a:r>
              <a:rPr sz="2400"/>
              <a:t>Braveheart</a:t>
            </a:r>
          </a:p>
        </p:txBody>
      </p:sp>
      <p:sp>
        <p:nvSpPr>
          <p:cNvPr id="227" name="Shape 227"/>
          <p:cNvSpPr/>
          <p:nvPr/>
        </p:nvSpPr>
        <p:spPr>
          <a:xfrm>
            <a:off x="18140081" y="5764306"/>
            <a:ext cx="316785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rIns="91438">
            <a:spAutoFit/>
          </a:bodyPr>
          <a:lstStyle>
            <a:lvl1pPr algn="ctr">
              <a:defRPr sz="1200">
                <a:solidFill>
                  <a:schemeClr val="accent2"/>
                </a:solidFill>
                <a:latin typeface="Lucida Bright"/>
                <a:ea typeface="Lucida Bright"/>
                <a:cs typeface="Lucida Bright"/>
                <a:sym typeface="Lucida Bright"/>
              </a:defRPr>
            </a:lvl1pPr>
          </a:lstStyle>
          <a:p>
            <a:r>
              <a:rPr sz="2400"/>
              <a:t>Lethal Weapon</a:t>
            </a:r>
          </a:p>
        </p:txBody>
      </p:sp>
      <p:sp>
        <p:nvSpPr>
          <p:cNvPr id="228" name="Shape 228"/>
          <p:cNvSpPr/>
          <p:nvPr/>
        </p:nvSpPr>
        <p:spPr>
          <a:xfrm>
            <a:off x="15993781" y="10945906"/>
            <a:ext cx="316785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rIns="91438">
            <a:spAutoFit/>
          </a:bodyPr>
          <a:lstStyle>
            <a:lvl1pPr algn="ctr">
              <a:defRPr sz="1200">
                <a:solidFill>
                  <a:schemeClr val="accent2"/>
                </a:solidFill>
                <a:latin typeface="Lucida Bright"/>
                <a:ea typeface="Lucida Bright"/>
                <a:cs typeface="Lucida Bright"/>
                <a:sym typeface="Lucida Bright"/>
              </a:defRPr>
            </a:lvl1pPr>
          </a:lstStyle>
          <a:p>
            <a:r>
              <a:rPr sz="2400"/>
              <a:t>Independence Day</a:t>
            </a:r>
          </a:p>
        </p:txBody>
      </p:sp>
      <p:sp>
        <p:nvSpPr>
          <p:cNvPr id="229" name="Shape 229"/>
          <p:cNvSpPr/>
          <p:nvPr/>
        </p:nvSpPr>
        <p:spPr>
          <a:xfrm>
            <a:off x="13517281" y="3857420"/>
            <a:ext cx="3167858" cy="46166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rIns="91438">
            <a:spAutoFit/>
          </a:bodyPr>
          <a:lstStyle>
            <a:lvl1pPr algn="ctr">
              <a:defRPr sz="1200">
                <a:solidFill>
                  <a:schemeClr val="accent2"/>
                </a:solidFill>
                <a:latin typeface="Lucida Bright"/>
                <a:ea typeface="Lucida Bright"/>
                <a:cs typeface="Lucida Bright"/>
                <a:sym typeface="Lucida Bright"/>
              </a:defRPr>
            </a:lvl1pPr>
          </a:lstStyle>
          <a:p>
            <a:r>
              <a:rPr sz="2400" dirty="0"/>
              <a:t>Amadeus</a:t>
            </a:r>
          </a:p>
        </p:txBody>
      </p:sp>
      <p:sp>
        <p:nvSpPr>
          <p:cNvPr id="230" name="Shape 230"/>
          <p:cNvSpPr/>
          <p:nvPr/>
        </p:nvSpPr>
        <p:spPr>
          <a:xfrm>
            <a:off x="8564281" y="3325906"/>
            <a:ext cx="316785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rIns="91438">
            <a:spAutoFit/>
          </a:bodyPr>
          <a:lstStyle>
            <a:lvl1pPr algn="ctr">
              <a:defRPr sz="1200">
                <a:solidFill>
                  <a:schemeClr val="accent2"/>
                </a:solidFill>
                <a:latin typeface="Lucida Bright"/>
                <a:ea typeface="Lucida Bright"/>
                <a:cs typeface="Lucida Bright"/>
                <a:sym typeface="Lucida Bright"/>
              </a:defRPr>
            </a:lvl1pPr>
          </a:lstStyle>
          <a:p>
            <a:r>
              <a:rPr sz="2400"/>
              <a:t>The Color Purple</a:t>
            </a:r>
          </a:p>
        </p:txBody>
      </p:sp>
      <p:sp>
        <p:nvSpPr>
          <p:cNvPr id="231" name="Shape 231"/>
          <p:cNvSpPr/>
          <p:nvPr/>
        </p:nvSpPr>
        <p:spPr>
          <a:xfrm>
            <a:off x="19956181" y="9879106"/>
            <a:ext cx="316785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rIns="91438">
            <a:spAutoFit/>
          </a:bodyPr>
          <a:lstStyle>
            <a:lvl1pPr algn="ctr">
              <a:defRPr sz="1200">
                <a:solidFill>
                  <a:schemeClr val="accent2"/>
                </a:solidFill>
                <a:latin typeface="Lucida Bright"/>
                <a:ea typeface="Lucida Bright"/>
                <a:cs typeface="Lucida Bright"/>
                <a:sym typeface="Lucida Bright"/>
              </a:defRPr>
            </a:lvl1pPr>
          </a:lstStyle>
          <a:p>
            <a:r>
              <a:rPr sz="2400"/>
              <a:t>Dumb and Dumber</a:t>
            </a:r>
          </a:p>
        </p:txBody>
      </p:sp>
      <p:pic>
        <p:nvPicPr>
          <p:cNvPr id="232" name="image4.png" descr="girl-3-128x12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01181" y="3783108"/>
            <a:ext cx="1245130" cy="1149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age5.png" descr="boy_ico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196481" y="5611905"/>
            <a:ext cx="1114426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age6.png" descr="boy-icon"/>
          <p:cNvPicPr>
            <a:picLocks noChangeAspect="1"/>
          </p:cNvPicPr>
          <p:nvPr/>
        </p:nvPicPr>
        <p:blipFill>
          <a:blip r:embed="rId5">
            <a:extLst/>
          </a:blip>
          <a:srcRect l="9445" r="21249" b="1562"/>
          <a:stretch>
            <a:fillRect/>
          </a:stretch>
        </p:blipFill>
        <p:spPr>
          <a:xfrm>
            <a:off x="18435885" y="9421906"/>
            <a:ext cx="1451508" cy="152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7.png" descr="drew%20final"/>
          <p:cNvPicPr>
            <a:picLocks noChangeAspect="1"/>
          </p:cNvPicPr>
          <p:nvPr/>
        </p:nvPicPr>
        <p:blipFill>
          <a:blip r:embed="rId6">
            <a:extLst/>
          </a:blip>
          <a:srcRect l="20271" r="21230" b="278"/>
          <a:stretch>
            <a:fillRect/>
          </a:stretch>
        </p:blipFill>
        <p:spPr>
          <a:xfrm>
            <a:off x="15498483" y="7745505"/>
            <a:ext cx="1083470" cy="1219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8.png" descr="istockphoto_1239124_girl_icon_design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389783" y="8659905"/>
            <a:ext cx="1248570" cy="12192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9" name="Group 239" descr="boy-1-128x128"/>
          <p:cNvGrpSpPr/>
          <p:nvPr/>
        </p:nvGrpSpPr>
        <p:grpSpPr>
          <a:xfrm>
            <a:off x="19460882" y="3325905"/>
            <a:ext cx="1097228" cy="1374776"/>
            <a:chOff x="0" y="0"/>
            <a:chExt cx="506412" cy="687387"/>
          </a:xfrm>
        </p:grpSpPr>
        <p:sp>
          <p:nvSpPr>
            <p:cNvPr id="237" name="Shape 237"/>
            <p:cNvSpPr/>
            <p:nvPr/>
          </p:nvSpPr>
          <p:spPr>
            <a:xfrm>
              <a:off x="0" y="0"/>
              <a:ext cx="506413" cy="687388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38" tIns="91438" rIns="91438" bIns="91438" numCol="1" anchor="ctr">
              <a:noAutofit/>
            </a:bodyPr>
            <a:lstStyle/>
            <a:p>
              <a:endParaRPr sz="6400"/>
            </a:p>
          </p:txBody>
        </p:sp>
        <p:pic>
          <p:nvPicPr>
            <p:cNvPr id="238" name="image9.png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11812" r="14063"/>
            <a:stretch>
              <a:fillRect/>
            </a:stretch>
          </p:blipFill>
          <p:spPr>
            <a:xfrm>
              <a:off x="0" y="0"/>
              <a:ext cx="506413" cy="6835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0" name="Shape 240"/>
          <p:cNvSpPr/>
          <p:nvPr/>
        </p:nvSpPr>
        <p:spPr>
          <a:xfrm>
            <a:off x="15003181" y="6678706"/>
            <a:ext cx="316785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rIns="91438">
            <a:spAutoFit/>
          </a:bodyPr>
          <a:lstStyle>
            <a:lvl1pPr algn="ctr">
              <a:defRPr sz="1200">
                <a:solidFill>
                  <a:schemeClr val="accent2"/>
                </a:solidFill>
                <a:latin typeface="Lucida Bright"/>
                <a:ea typeface="Lucida Bright"/>
                <a:cs typeface="Lucida Bright"/>
                <a:sym typeface="Lucida Bright"/>
              </a:defRPr>
            </a:lvl1pPr>
          </a:lstStyle>
          <a:p>
            <a:r>
              <a:rPr sz="2400"/>
              <a:t>Ocean’s 11</a:t>
            </a:r>
          </a:p>
        </p:txBody>
      </p:sp>
      <p:sp>
        <p:nvSpPr>
          <p:cNvPr id="241" name="Shape 241"/>
          <p:cNvSpPr/>
          <p:nvPr/>
        </p:nvSpPr>
        <p:spPr>
          <a:xfrm>
            <a:off x="9554881" y="6373905"/>
            <a:ext cx="3167858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rIns="91438">
            <a:spAutoFit/>
          </a:bodyPr>
          <a:lstStyle>
            <a:lvl1pPr algn="ctr">
              <a:defRPr sz="1200">
                <a:solidFill>
                  <a:schemeClr val="accent2"/>
                </a:solidFill>
                <a:latin typeface="Lucida Bright"/>
                <a:ea typeface="Lucida Bright"/>
                <a:cs typeface="Lucida Bright"/>
                <a:sym typeface="Lucida Bright"/>
              </a:defRPr>
            </a:lvl1pPr>
          </a:lstStyle>
          <a:p>
            <a:r>
              <a:rPr sz="2400"/>
              <a:t>Sense and Sensibility</a:t>
            </a:r>
          </a:p>
        </p:txBody>
      </p:sp>
      <p:sp>
        <p:nvSpPr>
          <p:cNvPr id="243" name="Shape 243"/>
          <p:cNvSpPr/>
          <p:nvPr/>
        </p:nvSpPr>
        <p:spPr>
          <a:xfrm>
            <a:off x="20121280" y="11860308"/>
            <a:ext cx="8255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rIns="91438">
            <a:spAutoFit/>
          </a:bodyPr>
          <a:lstStyle>
            <a:lvl1pPr>
              <a:defRPr sz="800"/>
            </a:lvl1pPr>
          </a:lstStyle>
          <a:p>
            <a:r>
              <a:rPr sz="1600"/>
              <a:t>Gus</a:t>
            </a:r>
          </a:p>
        </p:txBody>
      </p:sp>
      <p:sp>
        <p:nvSpPr>
          <p:cNvPr id="244" name="Shape 244"/>
          <p:cNvSpPr/>
          <p:nvPr/>
        </p:nvSpPr>
        <p:spPr>
          <a:xfrm>
            <a:off x="15663580" y="8964708"/>
            <a:ext cx="9906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8" rIns="91438">
            <a:spAutoFit/>
          </a:bodyPr>
          <a:lstStyle>
            <a:lvl1pPr>
              <a:defRPr sz="800"/>
            </a:lvl1pPr>
          </a:lstStyle>
          <a:p>
            <a:r>
              <a:rPr sz="1600"/>
              <a:t>Dave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Recommender</a:t>
            </a:r>
            <a:r>
              <a:rPr lang="hu-HU" dirty="0" smtClean="0"/>
              <a:t> Systems – </a:t>
            </a:r>
            <a:r>
              <a:rPr lang="hu-HU" dirty="0" err="1" smtClean="0"/>
              <a:t>illustration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Yehuda</a:t>
            </a:r>
            <a:r>
              <a:rPr lang="hu-HU" dirty="0" smtClean="0"/>
              <a:t> </a:t>
            </a:r>
            <a:r>
              <a:rPr lang="hu-HU" dirty="0" err="1" smtClean="0"/>
              <a:t>Koren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0" name="Shape 215"/>
          <p:cNvSpPr>
            <a:spLocks noGrp="1"/>
          </p:cNvSpPr>
          <p:nvPr>
            <p:ph idx="1"/>
          </p:nvPr>
        </p:nvSpPr>
        <p:spPr>
          <a:xfrm>
            <a:off x="1219202" y="2590802"/>
            <a:ext cx="8263452" cy="9601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dirty="0"/>
              <a:t>Items and users described by unobserved factors</a:t>
            </a:r>
          </a:p>
          <a:p>
            <a:pPr>
              <a:lnSpc>
                <a:spcPct val="90000"/>
              </a:lnSpc>
            </a:pPr>
            <a:r>
              <a:rPr lang="hu-HU" dirty="0" err="1" smtClean="0"/>
              <a:t>Each</a:t>
            </a:r>
            <a:r>
              <a:rPr lang="hu-HU" dirty="0" smtClean="0"/>
              <a:t> i</a:t>
            </a:r>
            <a:r>
              <a:rPr dirty="0" smtClean="0"/>
              <a:t>tem </a:t>
            </a:r>
            <a:r>
              <a:rPr dirty="0"/>
              <a:t>is summarized by a </a:t>
            </a:r>
            <a:br>
              <a:rPr dirty="0"/>
            </a:br>
            <a:r>
              <a:rPr i="1" dirty="0"/>
              <a:t>d</a:t>
            </a:r>
            <a:r>
              <a:rPr dirty="0"/>
              <a:t>-dimensional vector </a:t>
            </a:r>
            <a:r>
              <a:rPr lang="hu-HU" i="1" dirty="0"/>
              <a:t>Q</a:t>
            </a:r>
            <a:r>
              <a:rPr i="1" baseline="-25000" dirty="0" err="1" smtClean="0"/>
              <a:t>i</a:t>
            </a:r>
            <a:r>
              <a:rPr dirty="0" smtClean="0"/>
              <a:t> </a:t>
            </a:r>
            <a:endParaRPr dirty="0"/>
          </a:p>
          <a:p>
            <a:pPr>
              <a:lnSpc>
                <a:spcPct val="90000"/>
              </a:lnSpc>
            </a:pPr>
            <a:r>
              <a:rPr dirty="0"/>
              <a:t>Similarly, each user summarized by </a:t>
            </a:r>
            <a:r>
              <a:rPr lang="hu-HU" i="1" dirty="0" err="1"/>
              <a:t>P</a:t>
            </a:r>
            <a:r>
              <a:rPr i="1" baseline="-25000" dirty="0" smtClean="0"/>
              <a:t>u</a:t>
            </a:r>
            <a:endParaRPr i="1" baseline="-25000" dirty="0"/>
          </a:p>
          <a:p>
            <a:pPr>
              <a:lnSpc>
                <a:spcPct val="90000"/>
              </a:lnSpc>
            </a:pPr>
            <a:r>
              <a:rPr dirty="0"/>
              <a:t>Predicted rating for Item </a:t>
            </a:r>
            <a:r>
              <a:rPr i="1" dirty="0" err="1"/>
              <a:t>i</a:t>
            </a:r>
            <a:r>
              <a:rPr i="1" dirty="0"/>
              <a:t> </a:t>
            </a:r>
            <a:r>
              <a:rPr dirty="0"/>
              <a:t>by User </a:t>
            </a:r>
            <a:r>
              <a:rPr i="1" dirty="0" smtClean="0"/>
              <a:t>u</a:t>
            </a:r>
            <a:endParaRPr lang="hu-HU" i="1" dirty="0" smtClean="0"/>
          </a:p>
          <a:p>
            <a:pPr lvl="1"/>
            <a:r>
              <a:rPr dirty="0" smtClean="0"/>
              <a:t>Inner </a:t>
            </a:r>
            <a:r>
              <a:rPr dirty="0"/>
              <a:t>product of </a:t>
            </a:r>
            <a:r>
              <a:rPr lang="hu-HU" i="1" dirty="0"/>
              <a:t>Q</a:t>
            </a:r>
            <a:r>
              <a:rPr i="1" baseline="-25000" dirty="0" err="1" smtClean="0"/>
              <a:t>i</a:t>
            </a:r>
            <a:r>
              <a:rPr dirty="0" smtClean="0"/>
              <a:t> </a:t>
            </a:r>
            <a:r>
              <a:rPr dirty="0"/>
              <a:t>and </a:t>
            </a:r>
            <a:r>
              <a:rPr lang="hu-HU" i="1" dirty="0" err="1"/>
              <a:t>P</a:t>
            </a:r>
            <a:r>
              <a:rPr i="1" baseline="-25000" dirty="0" smtClean="0"/>
              <a:t>u</a:t>
            </a:r>
            <a:endParaRPr i="1" baseline="-25000" dirty="0"/>
          </a:p>
          <a:p>
            <a:pPr marL="571500" lvl="1" indent="342900">
              <a:spcBef>
                <a:spcPts val="1200"/>
              </a:spcBef>
              <a:buSzTx/>
              <a:buNone/>
              <a:defRPr sz="2800"/>
            </a:pPr>
            <a:r>
              <a:rPr dirty="0" smtClean="0"/>
              <a:t>∑ </a:t>
            </a:r>
            <a:r>
              <a:rPr lang="hu-HU" dirty="0" smtClean="0"/>
              <a:t>P</a:t>
            </a:r>
            <a:r>
              <a:rPr baseline="-25000" dirty="0" err="1" smtClean="0"/>
              <a:t>uk</a:t>
            </a:r>
            <a:r>
              <a:rPr baseline="-25000" dirty="0" smtClean="0"/>
              <a:t> </a:t>
            </a:r>
            <a:r>
              <a:rPr lang="hu-HU" dirty="0" smtClean="0"/>
              <a:t>Q</a:t>
            </a:r>
            <a:r>
              <a:rPr baseline="-25000" dirty="0" err="1" smtClean="0"/>
              <a:t>ik</a:t>
            </a:r>
            <a:r>
              <a:rPr dirty="0" smtClean="0"/>
              <a:t> </a:t>
            </a:r>
            <a:endParaRPr dirty="0"/>
          </a:p>
        </p:txBody>
      </p:sp>
      <p:grpSp>
        <p:nvGrpSpPr>
          <p:cNvPr id="88" name="Csoportba foglalás 87"/>
          <p:cNvGrpSpPr/>
          <p:nvPr/>
        </p:nvGrpSpPr>
        <p:grpSpPr>
          <a:xfrm>
            <a:off x="959108" y="6934182"/>
            <a:ext cx="6413360" cy="7043684"/>
            <a:chOff x="13721576" y="6142450"/>
            <a:chExt cx="6413360" cy="7043684"/>
          </a:xfrm>
        </p:grpSpPr>
        <p:sp>
          <p:nvSpPr>
            <p:cNvPr id="89" name="Shape 180"/>
            <p:cNvSpPr txBox="1"/>
            <p:nvPr/>
          </p:nvSpPr>
          <p:spPr>
            <a:xfrm>
              <a:off x="14883650" y="7852506"/>
              <a:ext cx="887400" cy="12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t" anchorCtr="0">
              <a:noAutofit/>
            </a:bodyPr>
            <a:lstStyle/>
            <a:p>
              <a:r>
                <a:rPr lang="en" sz="4800" i="1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P</a:t>
              </a:r>
              <a:endParaRPr sz="4800" i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endParaRPr sz="4800" i="1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90" name="Shape 181"/>
            <p:cNvSpPr txBox="1"/>
            <p:nvPr/>
          </p:nvSpPr>
          <p:spPr>
            <a:xfrm>
              <a:off x="17487508" y="6142450"/>
              <a:ext cx="1539000" cy="12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t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" sz="4800" i="1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q</a:t>
              </a:r>
              <a:r>
                <a:rPr lang="en" sz="4800" i="1" baseline="-25000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i</a:t>
              </a:r>
              <a:endParaRPr sz="4800" i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>
                <a:spcBef>
                  <a:spcPts val="3200"/>
                </a:spcBef>
              </a:pPr>
              <a:endParaRPr sz="4800" i="1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91" name="Shape 182"/>
            <p:cNvSpPr txBox="1"/>
            <p:nvPr/>
          </p:nvSpPr>
          <p:spPr>
            <a:xfrm>
              <a:off x="13721576" y="9793293"/>
              <a:ext cx="1539000" cy="12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t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" sz="4800" i="1" dirty="0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p</a:t>
              </a:r>
              <a:r>
                <a:rPr lang="en" sz="4800" i="1" baseline="-25000" dirty="0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u</a:t>
              </a:r>
              <a:endParaRPr sz="4800" i="1" dirty="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>
                <a:spcBef>
                  <a:spcPts val="3200"/>
                </a:spcBef>
              </a:pPr>
              <a:endParaRPr sz="4800" i="1" dirty="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92" name="Shape 185"/>
            <p:cNvSpPr/>
            <p:nvPr/>
          </p:nvSpPr>
          <p:spPr>
            <a:xfrm>
              <a:off x="16379100" y="8729064"/>
              <a:ext cx="553200" cy="5994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6400"/>
            </a:p>
          </p:txBody>
        </p:sp>
        <p:sp>
          <p:nvSpPr>
            <p:cNvPr id="93" name="Shape 186"/>
            <p:cNvSpPr/>
            <p:nvPr/>
          </p:nvSpPr>
          <p:spPr>
            <a:xfrm>
              <a:off x="17021696" y="8729064"/>
              <a:ext cx="553200" cy="5994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6400"/>
            </a:p>
          </p:txBody>
        </p:sp>
        <p:sp>
          <p:nvSpPr>
            <p:cNvPr id="94" name="Shape 187"/>
            <p:cNvSpPr/>
            <p:nvPr/>
          </p:nvSpPr>
          <p:spPr>
            <a:xfrm>
              <a:off x="17664288" y="8729064"/>
              <a:ext cx="553200" cy="5994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6400"/>
            </a:p>
          </p:txBody>
        </p:sp>
        <p:sp>
          <p:nvSpPr>
            <p:cNvPr id="95" name="Shape 188"/>
            <p:cNvSpPr/>
            <p:nvPr/>
          </p:nvSpPr>
          <p:spPr>
            <a:xfrm>
              <a:off x="18301714" y="8729064"/>
              <a:ext cx="553200" cy="5994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6400"/>
            </a:p>
          </p:txBody>
        </p:sp>
        <p:sp>
          <p:nvSpPr>
            <p:cNvPr id="96" name="Shape 189"/>
            <p:cNvSpPr/>
            <p:nvPr/>
          </p:nvSpPr>
          <p:spPr>
            <a:xfrm>
              <a:off x="18939146" y="8729064"/>
              <a:ext cx="553200" cy="5994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6400"/>
            </a:p>
          </p:txBody>
        </p:sp>
        <p:sp>
          <p:nvSpPr>
            <p:cNvPr id="97" name="Shape 190"/>
            <p:cNvSpPr/>
            <p:nvPr/>
          </p:nvSpPr>
          <p:spPr>
            <a:xfrm>
              <a:off x="19581736" y="8729064"/>
              <a:ext cx="553200" cy="5994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6400"/>
            </a:p>
          </p:txBody>
        </p:sp>
        <p:sp>
          <p:nvSpPr>
            <p:cNvPr id="98" name="Shape 191"/>
            <p:cNvSpPr/>
            <p:nvPr/>
          </p:nvSpPr>
          <p:spPr>
            <a:xfrm>
              <a:off x="16379100" y="9431390"/>
              <a:ext cx="553200" cy="5994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6400"/>
            </a:p>
          </p:txBody>
        </p:sp>
        <p:sp>
          <p:nvSpPr>
            <p:cNvPr id="99" name="Shape 192"/>
            <p:cNvSpPr/>
            <p:nvPr/>
          </p:nvSpPr>
          <p:spPr>
            <a:xfrm>
              <a:off x="17021696" y="9431390"/>
              <a:ext cx="553200" cy="5994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6400"/>
            </a:p>
          </p:txBody>
        </p:sp>
        <p:sp>
          <p:nvSpPr>
            <p:cNvPr id="100" name="Shape 193"/>
            <p:cNvSpPr/>
            <p:nvPr/>
          </p:nvSpPr>
          <p:spPr>
            <a:xfrm>
              <a:off x="17664288" y="9431390"/>
              <a:ext cx="553200" cy="5994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6400"/>
            </a:p>
          </p:txBody>
        </p:sp>
        <p:sp>
          <p:nvSpPr>
            <p:cNvPr id="101" name="Shape 194"/>
            <p:cNvSpPr/>
            <p:nvPr/>
          </p:nvSpPr>
          <p:spPr>
            <a:xfrm>
              <a:off x="18301714" y="9431390"/>
              <a:ext cx="553200" cy="5994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6400"/>
            </a:p>
          </p:txBody>
        </p:sp>
        <p:sp>
          <p:nvSpPr>
            <p:cNvPr id="102" name="Shape 195"/>
            <p:cNvSpPr/>
            <p:nvPr/>
          </p:nvSpPr>
          <p:spPr>
            <a:xfrm>
              <a:off x="18939146" y="9431390"/>
              <a:ext cx="553200" cy="599400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r>
                <a:rPr lang="en" sz="6400">
                  <a:solidFill>
                    <a:srgbClr val="EFEFEF"/>
                  </a:solidFill>
                </a:rPr>
                <a:t>1</a:t>
              </a:r>
              <a:endParaRPr sz="6400">
                <a:solidFill>
                  <a:srgbClr val="EFEFEF"/>
                </a:solidFill>
              </a:endParaRPr>
            </a:p>
          </p:txBody>
        </p:sp>
        <p:sp>
          <p:nvSpPr>
            <p:cNvPr id="103" name="Shape 196"/>
            <p:cNvSpPr/>
            <p:nvPr/>
          </p:nvSpPr>
          <p:spPr>
            <a:xfrm>
              <a:off x="19581736" y="9431390"/>
              <a:ext cx="553200" cy="5994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6400"/>
            </a:p>
          </p:txBody>
        </p:sp>
        <p:sp>
          <p:nvSpPr>
            <p:cNvPr id="104" name="Shape 197"/>
            <p:cNvSpPr/>
            <p:nvPr/>
          </p:nvSpPr>
          <p:spPr>
            <a:xfrm>
              <a:off x="16379100" y="10133714"/>
              <a:ext cx="553200" cy="5994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6400"/>
            </a:p>
          </p:txBody>
        </p:sp>
        <p:sp>
          <p:nvSpPr>
            <p:cNvPr id="105" name="Shape 198"/>
            <p:cNvSpPr/>
            <p:nvPr/>
          </p:nvSpPr>
          <p:spPr>
            <a:xfrm>
              <a:off x="17021696" y="10133714"/>
              <a:ext cx="553200" cy="5994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6400"/>
            </a:p>
          </p:txBody>
        </p:sp>
        <p:sp>
          <p:nvSpPr>
            <p:cNvPr id="106" name="Shape 199"/>
            <p:cNvSpPr/>
            <p:nvPr/>
          </p:nvSpPr>
          <p:spPr>
            <a:xfrm>
              <a:off x="17664288" y="10133714"/>
              <a:ext cx="553200" cy="5994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r>
                <a:rPr lang="en" sz="6400">
                  <a:solidFill>
                    <a:srgbClr val="EFEFEF"/>
                  </a:solidFill>
                </a:rPr>
                <a:t>?</a:t>
              </a:r>
              <a:endParaRPr sz="6400">
                <a:solidFill>
                  <a:srgbClr val="EFEFEF"/>
                </a:solidFill>
              </a:endParaRPr>
            </a:p>
          </p:txBody>
        </p:sp>
        <p:sp>
          <p:nvSpPr>
            <p:cNvPr id="107" name="Shape 200"/>
            <p:cNvSpPr/>
            <p:nvPr/>
          </p:nvSpPr>
          <p:spPr>
            <a:xfrm>
              <a:off x="18301714" y="10133714"/>
              <a:ext cx="553200" cy="5994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l"/>
              <a:endParaRPr sz="6400"/>
            </a:p>
          </p:txBody>
        </p:sp>
        <p:sp>
          <p:nvSpPr>
            <p:cNvPr id="108" name="Shape 201"/>
            <p:cNvSpPr/>
            <p:nvPr/>
          </p:nvSpPr>
          <p:spPr>
            <a:xfrm>
              <a:off x="18939146" y="10133714"/>
              <a:ext cx="553200" cy="5994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l"/>
              <a:endParaRPr sz="6400"/>
            </a:p>
          </p:txBody>
        </p:sp>
        <p:sp>
          <p:nvSpPr>
            <p:cNvPr id="109" name="Shape 202"/>
            <p:cNvSpPr/>
            <p:nvPr/>
          </p:nvSpPr>
          <p:spPr>
            <a:xfrm>
              <a:off x="19581736" y="10133714"/>
              <a:ext cx="553200" cy="5994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6400"/>
            </a:p>
          </p:txBody>
        </p:sp>
        <p:sp>
          <p:nvSpPr>
            <p:cNvPr id="110" name="Shape 203"/>
            <p:cNvSpPr/>
            <p:nvPr/>
          </p:nvSpPr>
          <p:spPr>
            <a:xfrm>
              <a:off x="16379100" y="10836038"/>
              <a:ext cx="553200" cy="5994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6400"/>
            </a:p>
          </p:txBody>
        </p:sp>
        <p:sp>
          <p:nvSpPr>
            <p:cNvPr id="111" name="Shape 204"/>
            <p:cNvSpPr/>
            <p:nvPr/>
          </p:nvSpPr>
          <p:spPr>
            <a:xfrm>
              <a:off x="17021696" y="10836038"/>
              <a:ext cx="553200" cy="599400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r>
                <a:rPr lang="en" sz="6400">
                  <a:solidFill>
                    <a:srgbClr val="EFEFEF"/>
                  </a:solidFill>
                </a:rPr>
                <a:t>1</a:t>
              </a:r>
              <a:endParaRPr sz="6400">
                <a:solidFill>
                  <a:srgbClr val="EFEFEF"/>
                </a:solidFill>
              </a:endParaRPr>
            </a:p>
          </p:txBody>
        </p:sp>
        <p:sp>
          <p:nvSpPr>
            <p:cNvPr id="112" name="Shape 205"/>
            <p:cNvSpPr/>
            <p:nvPr/>
          </p:nvSpPr>
          <p:spPr>
            <a:xfrm>
              <a:off x="17664288" y="10836038"/>
              <a:ext cx="553200" cy="5994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6400"/>
            </a:p>
          </p:txBody>
        </p:sp>
        <p:sp>
          <p:nvSpPr>
            <p:cNvPr id="113" name="Shape 206"/>
            <p:cNvSpPr/>
            <p:nvPr/>
          </p:nvSpPr>
          <p:spPr>
            <a:xfrm>
              <a:off x="18301714" y="10836038"/>
              <a:ext cx="553200" cy="5994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6400"/>
            </a:p>
          </p:txBody>
        </p:sp>
        <p:sp>
          <p:nvSpPr>
            <p:cNvPr id="114" name="Shape 207"/>
            <p:cNvSpPr/>
            <p:nvPr/>
          </p:nvSpPr>
          <p:spPr>
            <a:xfrm>
              <a:off x="18939146" y="10836038"/>
              <a:ext cx="553200" cy="5994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6400"/>
            </a:p>
          </p:txBody>
        </p:sp>
        <p:sp>
          <p:nvSpPr>
            <p:cNvPr id="115" name="Shape 208"/>
            <p:cNvSpPr/>
            <p:nvPr/>
          </p:nvSpPr>
          <p:spPr>
            <a:xfrm>
              <a:off x="19581736" y="10836038"/>
              <a:ext cx="553200" cy="5994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6400"/>
            </a:p>
          </p:txBody>
        </p:sp>
        <p:sp>
          <p:nvSpPr>
            <p:cNvPr id="116" name="Shape 209"/>
            <p:cNvSpPr/>
            <p:nvPr/>
          </p:nvSpPr>
          <p:spPr>
            <a:xfrm>
              <a:off x="16379100" y="11538364"/>
              <a:ext cx="553200" cy="5994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6400"/>
            </a:p>
          </p:txBody>
        </p:sp>
        <p:sp>
          <p:nvSpPr>
            <p:cNvPr id="117" name="Shape 210"/>
            <p:cNvSpPr/>
            <p:nvPr/>
          </p:nvSpPr>
          <p:spPr>
            <a:xfrm>
              <a:off x="17021696" y="11538364"/>
              <a:ext cx="553200" cy="5994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6400"/>
            </a:p>
          </p:txBody>
        </p:sp>
        <p:sp>
          <p:nvSpPr>
            <p:cNvPr id="118" name="Shape 211"/>
            <p:cNvSpPr/>
            <p:nvPr/>
          </p:nvSpPr>
          <p:spPr>
            <a:xfrm>
              <a:off x="17664288" y="11538364"/>
              <a:ext cx="553200" cy="5994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6400"/>
            </a:p>
          </p:txBody>
        </p:sp>
        <p:sp>
          <p:nvSpPr>
            <p:cNvPr id="119" name="Shape 212"/>
            <p:cNvSpPr/>
            <p:nvPr/>
          </p:nvSpPr>
          <p:spPr>
            <a:xfrm>
              <a:off x="18301714" y="11538364"/>
              <a:ext cx="553200" cy="599400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r>
                <a:rPr lang="en" sz="6400">
                  <a:solidFill>
                    <a:srgbClr val="EFEFEF"/>
                  </a:solidFill>
                </a:rPr>
                <a:t>1</a:t>
              </a:r>
              <a:endParaRPr sz="6400">
                <a:solidFill>
                  <a:srgbClr val="EFEFEF"/>
                </a:solidFill>
              </a:endParaRPr>
            </a:p>
          </p:txBody>
        </p:sp>
        <p:sp>
          <p:nvSpPr>
            <p:cNvPr id="120" name="Shape 213"/>
            <p:cNvSpPr/>
            <p:nvPr/>
          </p:nvSpPr>
          <p:spPr>
            <a:xfrm>
              <a:off x="18939146" y="11538364"/>
              <a:ext cx="553200" cy="5994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6400"/>
            </a:p>
          </p:txBody>
        </p:sp>
        <p:sp>
          <p:nvSpPr>
            <p:cNvPr id="121" name="Shape 214"/>
            <p:cNvSpPr/>
            <p:nvPr/>
          </p:nvSpPr>
          <p:spPr>
            <a:xfrm>
              <a:off x="19581736" y="11538364"/>
              <a:ext cx="553200" cy="5994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6400"/>
            </a:p>
          </p:txBody>
        </p:sp>
        <p:sp>
          <p:nvSpPr>
            <p:cNvPr id="122" name="Shape 215"/>
            <p:cNvSpPr/>
            <p:nvPr/>
          </p:nvSpPr>
          <p:spPr>
            <a:xfrm>
              <a:off x="15676772" y="8729064"/>
              <a:ext cx="553200" cy="599400"/>
            </a:xfrm>
            <a:prstGeom prst="rect">
              <a:avLst/>
            </a:prstGeom>
            <a:solidFill>
              <a:srgbClr val="3498D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6400"/>
            </a:p>
          </p:txBody>
        </p:sp>
        <p:sp>
          <p:nvSpPr>
            <p:cNvPr id="123" name="Shape 216"/>
            <p:cNvSpPr/>
            <p:nvPr/>
          </p:nvSpPr>
          <p:spPr>
            <a:xfrm>
              <a:off x="15676772" y="9431390"/>
              <a:ext cx="553200" cy="599400"/>
            </a:xfrm>
            <a:prstGeom prst="rect">
              <a:avLst/>
            </a:prstGeom>
            <a:solidFill>
              <a:srgbClr val="3498D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6400"/>
            </a:p>
          </p:txBody>
        </p:sp>
        <p:sp>
          <p:nvSpPr>
            <p:cNvPr id="124" name="Shape 217"/>
            <p:cNvSpPr/>
            <p:nvPr/>
          </p:nvSpPr>
          <p:spPr>
            <a:xfrm>
              <a:off x="15676772" y="10133714"/>
              <a:ext cx="553200" cy="599400"/>
            </a:xfrm>
            <a:prstGeom prst="rect">
              <a:avLst/>
            </a:prstGeom>
            <a:solidFill>
              <a:srgbClr val="E74C3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6400">
                <a:solidFill>
                  <a:srgbClr val="FFAB40"/>
                </a:solidFill>
              </a:endParaRPr>
            </a:p>
          </p:txBody>
        </p:sp>
        <p:sp>
          <p:nvSpPr>
            <p:cNvPr id="125" name="Shape 218"/>
            <p:cNvSpPr/>
            <p:nvPr/>
          </p:nvSpPr>
          <p:spPr>
            <a:xfrm>
              <a:off x="15676772" y="10836038"/>
              <a:ext cx="553200" cy="599400"/>
            </a:xfrm>
            <a:prstGeom prst="rect">
              <a:avLst/>
            </a:prstGeom>
            <a:solidFill>
              <a:srgbClr val="3498D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6400"/>
            </a:p>
          </p:txBody>
        </p:sp>
        <p:sp>
          <p:nvSpPr>
            <p:cNvPr id="126" name="Shape 219"/>
            <p:cNvSpPr/>
            <p:nvPr/>
          </p:nvSpPr>
          <p:spPr>
            <a:xfrm>
              <a:off x="15676772" y="11538364"/>
              <a:ext cx="553200" cy="599400"/>
            </a:xfrm>
            <a:prstGeom prst="rect">
              <a:avLst/>
            </a:prstGeom>
            <a:solidFill>
              <a:srgbClr val="3498D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6400"/>
            </a:p>
          </p:txBody>
        </p:sp>
        <p:sp>
          <p:nvSpPr>
            <p:cNvPr id="127" name="Shape 220"/>
            <p:cNvSpPr/>
            <p:nvPr/>
          </p:nvSpPr>
          <p:spPr>
            <a:xfrm>
              <a:off x="14974444" y="8729064"/>
              <a:ext cx="553200" cy="599400"/>
            </a:xfrm>
            <a:prstGeom prst="rect">
              <a:avLst/>
            </a:prstGeom>
            <a:solidFill>
              <a:srgbClr val="3498D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6400"/>
            </a:p>
          </p:txBody>
        </p:sp>
        <p:sp>
          <p:nvSpPr>
            <p:cNvPr id="128" name="Shape 221"/>
            <p:cNvSpPr/>
            <p:nvPr/>
          </p:nvSpPr>
          <p:spPr>
            <a:xfrm>
              <a:off x="14974444" y="9431390"/>
              <a:ext cx="553200" cy="599400"/>
            </a:xfrm>
            <a:prstGeom prst="rect">
              <a:avLst/>
            </a:prstGeom>
            <a:solidFill>
              <a:srgbClr val="3498D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6400"/>
            </a:p>
          </p:txBody>
        </p:sp>
        <p:sp>
          <p:nvSpPr>
            <p:cNvPr id="129" name="Shape 222"/>
            <p:cNvSpPr/>
            <p:nvPr/>
          </p:nvSpPr>
          <p:spPr>
            <a:xfrm>
              <a:off x="14974444" y="10133714"/>
              <a:ext cx="553200" cy="599400"/>
            </a:xfrm>
            <a:prstGeom prst="rect">
              <a:avLst/>
            </a:prstGeom>
            <a:solidFill>
              <a:srgbClr val="E74C3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6400">
                <a:solidFill>
                  <a:srgbClr val="FFAB40"/>
                </a:solidFill>
              </a:endParaRPr>
            </a:p>
          </p:txBody>
        </p:sp>
        <p:sp>
          <p:nvSpPr>
            <p:cNvPr id="130" name="Shape 223"/>
            <p:cNvSpPr/>
            <p:nvPr/>
          </p:nvSpPr>
          <p:spPr>
            <a:xfrm>
              <a:off x="14974444" y="10836038"/>
              <a:ext cx="553200" cy="599400"/>
            </a:xfrm>
            <a:prstGeom prst="rect">
              <a:avLst/>
            </a:prstGeom>
            <a:solidFill>
              <a:srgbClr val="3498D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6400"/>
            </a:p>
          </p:txBody>
        </p:sp>
        <p:sp>
          <p:nvSpPr>
            <p:cNvPr id="131" name="Shape 224"/>
            <p:cNvSpPr/>
            <p:nvPr/>
          </p:nvSpPr>
          <p:spPr>
            <a:xfrm>
              <a:off x="14974444" y="11538364"/>
              <a:ext cx="553200" cy="599400"/>
            </a:xfrm>
            <a:prstGeom prst="rect">
              <a:avLst/>
            </a:prstGeom>
            <a:solidFill>
              <a:srgbClr val="3498D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6400"/>
            </a:p>
          </p:txBody>
        </p:sp>
        <p:sp>
          <p:nvSpPr>
            <p:cNvPr id="132" name="Shape 225"/>
            <p:cNvSpPr/>
            <p:nvPr/>
          </p:nvSpPr>
          <p:spPr>
            <a:xfrm>
              <a:off x="16379100" y="8026740"/>
              <a:ext cx="553200" cy="599400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6400"/>
            </a:p>
          </p:txBody>
        </p:sp>
        <p:sp>
          <p:nvSpPr>
            <p:cNvPr id="133" name="Shape 226"/>
            <p:cNvSpPr/>
            <p:nvPr/>
          </p:nvSpPr>
          <p:spPr>
            <a:xfrm>
              <a:off x="17021696" y="8026740"/>
              <a:ext cx="553200" cy="599400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6400"/>
            </a:p>
          </p:txBody>
        </p:sp>
        <p:sp>
          <p:nvSpPr>
            <p:cNvPr id="134" name="Shape 227"/>
            <p:cNvSpPr/>
            <p:nvPr/>
          </p:nvSpPr>
          <p:spPr>
            <a:xfrm>
              <a:off x="17664288" y="8026740"/>
              <a:ext cx="553200" cy="599400"/>
            </a:xfrm>
            <a:prstGeom prst="rect">
              <a:avLst/>
            </a:prstGeom>
            <a:solidFill>
              <a:srgbClr val="E74C3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6400">
                <a:solidFill>
                  <a:srgbClr val="FFAB40"/>
                </a:solidFill>
              </a:endParaRPr>
            </a:p>
          </p:txBody>
        </p:sp>
        <p:sp>
          <p:nvSpPr>
            <p:cNvPr id="135" name="Shape 228"/>
            <p:cNvSpPr/>
            <p:nvPr/>
          </p:nvSpPr>
          <p:spPr>
            <a:xfrm>
              <a:off x="18301714" y="8026740"/>
              <a:ext cx="553200" cy="599400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6400"/>
            </a:p>
          </p:txBody>
        </p:sp>
        <p:sp>
          <p:nvSpPr>
            <p:cNvPr id="136" name="Shape 229"/>
            <p:cNvSpPr/>
            <p:nvPr/>
          </p:nvSpPr>
          <p:spPr>
            <a:xfrm>
              <a:off x="18939146" y="8026740"/>
              <a:ext cx="553200" cy="599400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6400"/>
            </a:p>
          </p:txBody>
        </p:sp>
        <p:sp>
          <p:nvSpPr>
            <p:cNvPr id="137" name="Shape 230"/>
            <p:cNvSpPr/>
            <p:nvPr/>
          </p:nvSpPr>
          <p:spPr>
            <a:xfrm>
              <a:off x="19581736" y="8026740"/>
              <a:ext cx="553200" cy="599400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6400"/>
            </a:p>
          </p:txBody>
        </p:sp>
        <p:sp>
          <p:nvSpPr>
            <p:cNvPr id="138" name="Shape 231"/>
            <p:cNvSpPr/>
            <p:nvPr/>
          </p:nvSpPr>
          <p:spPr>
            <a:xfrm>
              <a:off x="16379100" y="7324414"/>
              <a:ext cx="553200" cy="599400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6400"/>
            </a:p>
          </p:txBody>
        </p:sp>
        <p:sp>
          <p:nvSpPr>
            <p:cNvPr id="139" name="Shape 232"/>
            <p:cNvSpPr/>
            <p:nvPr/>
          </p:nvSpPr>
          <p:spPr>
            <a:xfrm>
              <a:off x="17021696" y="7324414"/>
              <a:ext cx="553200" cy="599400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6400"/>
            </a:p>
          </p:txBody>
        </p:sp>
        <p:sp>
          <p:nvSpPr>
            <p:cNvPr id="140" name="Shape 233"/>
            <p:cNvSpPr/>
            <p:nvPr/>
          </p:nvSpPr>
          <p:spPr>
            <a:xfrm>
              <a:off x="17664288" y="7324414"/>
              <a:ext cx="553200" cy="599400"/>
            </a:xfrm>
            <a:prstGeom prst="rect">
              <a:avLst/>
            </a:prstGeom>
            <a:solidFill>
              <a:srgbClr val="E74C3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6400">
                <a:solidFill>
                  <a:srgbClr val="FFAB40"/>
                </a:solidFill>
              </a:endParaRPr>
            </a:p>
          </p:txBody>
        </p:sp>
        <p:sp>
          <p:nvSpPr>
            <p:cNvPr id="141" name="Shape 234"/>
            <p:cNvSpPr/>
            <p:nvPr/>
          </p:nvSpPr>
          <p:spPr>
            <a:xfrm>
              <a:off x="18301714" y="7324414"/>
              <a:ext cx="553200" cy="599400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6400"/>
            </a:p>
          </p:txBody>
        </p:sp>
        <p:sp>
          <p:nvSpPr>
            <p:cNvPr id="142" name="Shape 235"/>
            <p:cNvSpPr/>
            <p:nvPr/>
          </p:nvSpPr>
          <p:spPr>
            <a:xfrm>
              <a:off x="18939146" y="7324414"/>
              <a:ext cx="553200" cy="599400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6400"/>
            </a:p>
          </p:txBody>
        </p:sp>
        <p:sp>
          <p:nvSpPr>
            <p:cNvPr id="143" name="Shape 236"/>
            <p:cNvSpPr/>
            <p:nvPr/>
          </p:nvSpPr>
          <p:spPr>
            <a:xfrm>
              <a:off x="19581736" y="7324414"/>
              <a:ext cx="553200" cy="599400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6400"/>
            </a:p>
          </p:txBody>
        </p:sp>
        <p:sp>
          <p:nvSpPr>
            <p:cNvPr id="144" name="Shape 237"/>
            <p:cNvSpPr txBox="1"/>
            <p:nvPr/>
          </p:nvSpPr>
          <p:spPr>
            <a:xfrm>
              <a:off x="15675272" y="7060900"/>
              <a:ext cx="887400" cy="12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t" anchorCtr="0">
              <a:noAutofit/>
            </a:bodyPr>
            <a:lstStyle/>
            <a:p>
              <a:r>
                <a:rPr lang="en" sz="4800" i="1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Q</a:t>
              </a:r>
              <a:endParaRPr sz="4800" i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endParaRPr sz="4800" i="1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45" name="Shape 238"/>
            <p:cNvSpPr txBox="1"/>
            <p:nvPr/>
          </p:nvSpPr>
          <p:spPr>
            <a:xfrm>
              <a:off x="17911746" y="11978334"/>
              <a:ext cx="887400" cy="12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t" anchorCtr="0">
              <a:noAutofit/>
            </a:bodyPr>
            <a:lstStyle/>
            <a:p>
              <a:r>
                <a:rPr lang="en" sz="4800" i="1" dirty="0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R</a:t>
              </a:r>
              <a:endParaRPr sz="4800" i="1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endParaRPr sz="4800" i="1" dirty="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3897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xfrm>
            <a:off x="1219201" y="609600"/>
            <a:ext cx="13699957" cy="1524000"/>
          </a:xfrm>
          <a:prstGeom prst="rect">
            <a:avLst/>
          </a:prstGeom>
        </p:spPr>
        <p:txBody>
          <a:bodyPr vert="horz" lIns="182850" tIns="182850" rIns="182850" bIns="18285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Batch and then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streaming</a:t>
            </a:r>
            <a:r>
              <a:rPr lang="hu-HU" dirty="0" smtClean="0"/>
              <a:t> </a:t>
            </a:r>
            <a:r>
              <a:rPr lang="hu-HU" dirty="0" err="1" smtClean="0">
                <a:solidFill>
                  <a:srgbClr val="FF0000"/>
                </a:solidFill>
              </a:rPr>
              <a:t>gradient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descent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/>
              <a:t>recommendation</a:t>
            </a:r>
            <a:endParaRPr lang="en" dirty="0"/>
          </a:p>
        </p:txBody>
      </p:sp>
      <p:sp>
        <p:nvSpPr>
          <p:cNvPr id="402" name="Shape 402"/>
          <p:cNvSpPr txBox="1"/>
          <p:nvPr/>
        </p:nvSpPr>
        <p:spPr>
          <a:xfrm>
            <a:off x="876956" y="10626460"/>
            <a:ext cx="11571718" cy="2579586"/>
          </a:xfrm>
          <a:prstGeom prst="rect">
            <a:avLst/>
          </a:prstGeom>
          <a:noFill/>
          <a:ln>
            <a:noFill/>
          </a:ln>
        </p:spPr>
        <p:txBody>
          <a:bodyPr lIns="182850" tIns="182850" rIns="182850" bIns="182850" anchor="t" anchorCtr="0">
            <a:noAutofit/>
          </a:bodyPr>
          <a:lstStyle/>
          <a:p>
            <a:pPr marL="838200" indent="-685800" algn="l">
              <a:buClr>
                <a:srgbClr val="666666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4800" b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Surprisingly, </a:t>
            </a:r>
            <a:r>
              <a:rPr lang="hu-HU" sz="4800" b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reading</a:t>
            </a:r>
            <a:r>
              <a:rPr lang="hu-HU" sz="4800" b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hu-HU" sz="4800" b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the</a:t>
            </a:r>
            <a:r>
              <a:rPr lang="hu-HU" sz="4800" b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hu-HU" sz="4800" b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data</a:t>
            </a:r>
            <a:r>
              <a:rPr lang="hu-HU" sz="4800" b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hu-HU" sz="4800" b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only</a:t>
            </a:r>
            <a:r>
              <a:rPr lang="hu-HU" sz="4800" b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hu-HU" sz="4800" b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once</a:t>
            </a:r>
            <a:r>
              <a:rPr lang="hu-HU" sz="4800" b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and </a:t>
            </a:r>
            <a:r>
              <a:rPr lang="hu-HU" sz="4800" b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forgetting</a:t>
            </a:r>
            <a:r>
              <a:rPr lang="hu-HU" sz="4800" b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hu-HU" sz="4800" b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helps</a:t>
            </a:r>
            <a:r>
              <a:rPr lang="hu-HU" sz="4800" b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!</a:t>
            </a:r>
          </a:p>
          <a:p>
            <a:pPr marL="838200" indent="-685800" algn="l">
              <a:buClr>
                <a:srgbClr val="666666"/>
              </a:buClr>
              <a:buSzPct val="100000"/>
              <a:buFont typeface="Arial" panose="020B0604020202020204" pitchFamily="34" charset="0"/>
              <a:buChar char="•"/>
            </a:pPr>
            <a:r>
              <a:rPr lang="hu-HU" sz="4800" b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Our</a:t>
            </a:r>
            <a:r>
              <a:rPr lang="hu-HU" sz="4800" b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hu-HU" sz="4800" b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first</a:t>
            </a:r>
            <a:r>
              <a:rPr lang="hu-HU" sz="4800" b="0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main </a:t>
            </a:r>
            <a:r>
              <a:rPr lang="hu-HU" sz="4800" b="0" dirty="0" err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observation</a:t>
            </a:r>
            <a:endParaRPr lang="en" sz="4800" b="0" dirty="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15801474" y="2590802"/>
            <a:ext cx="7363328" cy="9601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Gradient descent is most commonly used optimization [</a:t>
            </a:r>
            <a:r>
              <a:rPr lang="en-US" sz="4000" dirty="0" err="1" smtClean="0"/>
              <a:t>LeCun</a:t>
            </a:r>
            <a:r>
              <a:rPr lang="en-US" sz="4000" dirty="0" smtClean="0"/>
              <a:t> et al. 1998, etc.]</a:t>
            </a:r>
          </a:p>
          <a:p>
            <a:r>
              <a:rPr lang="en-US" sz="4000" dirty="0" smtClean="0"/>
              <a:t>Natural online </a:t>
            </a:r>
            <a:r>
              <a:rPr lang="en-US" sz="4000" dirty="0" smtClean="0"/>
              <a:t>method</a:t>
            </a:r>
            <a:r>
              <a:rPr lang="hu-HU" sz="4000" dirty="0" smtClean="0"/>
              <a:t>   </a:t>
            </a:r>
            <a:r>
              <a:rPr lang="en-US" sz="4000" dirty="0" smtClean="0"/>
              <a:t> </a:t>
            </a:r>
            <a:r>
              <a:rPr lang="en-US" sz="4000" dirty="0" smtClean="0"/>
              <a:t>[</a:t>
            </a:r>
            <a:r>
              <a:rPr lang="en-US" sz="4000" dirty="0" err="1" smtClean="0"/>
              <a:t>Juang</a:t>
            </a:r>
            <a:r>
              <a:rPr lang="en-US" sz="4000" dirty="0" smtClean="0"/>
              <a:t> et al. 1998]</a:t>
            </a:r>
          </a:p>
          <a:p>
            <a:r>
              <a:rPr lang="en-US" sz="4000" dirty="0" smtClean="0"/>
              <a:t>Traditional gradient descent </a:t>
            </a:r>
            <a:r>
              <a:rPr lang="hu-HU" sz="4000" dirty="0" smtClean="0"/>
              <a:t>  </a:t>
            </a:r>
            <a:r>
              <a:rPr lang="en-US" sz="4000" dirty="0" smtClean="0"/>
              <a:t>is </a:t>
            </a:r>
            <a:r>
              <a:rPr lang="en-US" sz="4000" dirty="0" smtClean="0"/>
              <a:t>impractical for very large </a:t>
            </a:r>
            <a:r>
              <a:rPr lang="hu-HU" sz="4000" dirty="0" err="1" smtClean="0"/>
              <a:t>neural</a:t>
            </a:r>
            <a:r>
              <a:rPr lang="hu-HU" sz="4000" dirty="0" smtClean="0"/>
              <a:t> </a:t>
            </a:r>
            <a:r>
              <a:rPr lang="en-US" sz="4000" dirty="0" smtClean="0"/>
              <a:t>networks</a:t>
            </a:r>
            <a:endParaRPr lang="en-US" sz="4000" dirty="0" smtClean="0"/>
          </a:p>
          <a:p>
            <a:r>
              <a:rPr lang="en-US" sz="4000" dirty="0" smtClean="0"/>
              <a:t>Downpour SGD: scalable online distributed version [Dean et al. 2011]</a:t>
            </a:r>
          </a:p>
          <a:p>
            <a:pPr lvl="1"/>
            <a:r>
              <a:rPr lang="en-US" sz="3600" dirty="0" smtClean="0"/>
              <a:t>asynchronous </a:t>
            </a:r>
            <a:r>
              <a:rPr lang="en-US" sz="3600" dirty="0" smtClean="0"/>
              <a:t>updates </a:t>
            </a:r>
            <a:endParaRPr lang="en-US" sz="3600" dirty="0" smtClean="0"/>
          </a:p>
          <a:p>
            <a:pPr lvl="1"/>
            <a:r>
              <a:rPr lang="en-US" sz="3600" dirty="0" smtClean="0"/>
              <a:t>parameter server</a:t>
            </a:r>
            <a:endParaRPr lang="en-US" sz="3600" dirty="0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473306" y="2350162"/>
            <a:ext cx="15690456" cy="8276298"/>
            <a:chOff x="473306" y="2350162"/>
            <a:chExt cx="15690456" cy="8276298"/>
          </a:xfrm>
        </p:grpSpPr>
        <p:pic>
          <p:nvPicPr>
            <p:cNvPr id="403" name="Shape 40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73306" y="2350162"/>
              <a:ext cx="15690456" cy="82762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Téglalap 1"/>
            <p:cNvSpPr/>
            <p:nvPr/>
          </p:nvSpPr>
          <p:spPr>
            <a:xfrm>
              <a:off x="12673263" y="7491663"/>
              <a:ext cx="224590" cy="417095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hu-HU" dirty="0" smtClean="0"/>
            </a:p>
          </p:txBody>
        </p:sp>
        <p:sp>
          <p:nvSpPr>
            <p:cNvPr id="7" name="Téglalap 6"/>
            <p:cNvSpPr/>
            <p:nvPr/>
          </p:nvSpPr>
          <p:spPr>
            <a:xfrm>
              <a:off x="12560968" y="8085703"/>
              <a:ext cx="224590" cy="417095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hu-HU" dirty="0" smtClean="0"/>
            </a:p>
          </p:txBody>
        </p:sp>
      </p:grpSp>
      <p:sp>
        <p:nvSpPr>
          <p:cNvPr id="9" name="Téglalap 8"/>
          <p:cNvSpPr/>
          <p:nvPr/>
        </p:nvSpPr>
        <p:spPr>
          <a:xfrm>
            <a:off x="13117724" y="609600"/>
            <a:ext cx="72680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Pálovics</a:t>
            </a:r>
            <a:r>
              <a:rPr lang="en-US" sz="2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8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Benczúr</a:t>
            </a:r>
            <a:r>
              <a:rPr lang="en-US" sz="2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Temporal inﬂuence over the </a:t>
            </a:r>
            <a:r>
              <a:rPr lang="hu-HU" sz="2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</a:t>
            </a:r>
            <a:r>
              <a:rPr lang="en-US" sz="2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ast.fm social network. ASONAM 2013</a:t>
            </a:r>
            <a:endParaRPr lang="en-US" sz="28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523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11456894" y="9302514"/>
            <a:ext cx="12927106" cy="441063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hu-HU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Preliminary</a:t>
            </a:r>
            <a:r>
              <a:rPr lang="hu-HU" dirty="0" smtClean="0"/>
              <a:t> </a:t>
            </a:r>
            <a:r>
              <a:rPr lang="hu-HU" dirty="0" err="1" smtClean="0"/>
              <a:t>application</a:t>
            </a:r>
            <a:r>
              <a:rPr lang="hu-HU" dirty="0" smtClean="0"/>
              <a:t> idea:</a:t>
            </a:r>
            <a:br>
              <a:rPr lang="hu-HU" dirty="0" smtClean="0"/>
            </a:br>
            <a:r>
              <a:rPr lang="hu-HU" dirty="0" err="1" smtClean="0"/>
              <a:t>Manufacturing</a:t>
            </a:r>
            <a:r>
              <a:rPr lang="hu-HU" dirty="0" smtClean="0"/>
              <a:t> lead </a:t>
            </a:r>
            <a:r>
              <a:rPr lang="hu-HU" dirty="0" err="1" smtClean="0"/>
              <a:t>time</a:t>
            </a:r>
            <a:r>
              <a:rPr lang="hu-HU" dirty="0" smtClean="0"/>
              <a:t> </a:t>
            </a:r>
            <a:r>
              <a:rPr lang="hu-HU" dirty="0" err="1" smtClean="0"/>
              <a:t>prediction</a:t>
            </a:r>
            <a:endParaRPr lang="hu-HU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918448" y="4769223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7172" name="image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35" y="3756211"/>
            <a:ext cx="23931254" cy="691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402542" y="11358315"/>
            <a:ext cx="1393115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Material</a:t>
            </a:r>
            <a:r>
              <a:rPr kumimoji="0" lang="hu-HU" altLang="hu-H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flow of </a:t>
            </a:r>
            <a:r>
              <a:rPr kumimoji="0" lang="hu-HU" altLang="hu-H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product</a:t>
            </a:r>
            <a:r>
              <a:rPr kumimoji="0" lang="hu-HU" altLang="hu-H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 </a:t>
            </a:r>
            <a:r>
              <a:rPr kumimoji="0" lang="hu-HU" altLang="hu-H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visualized</a:t>
            </a:r>
            <a:r>
              <a:rPr kumimoji="0" lang="hu-HU" altLang="hu-H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hu-HU" altLang="hu-H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</a:t>
            </a:r>
            <a:r>
              <a:rPr kumimoji="0" lang="hu-HU" altLang="hu-H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kumimoji="0" lang="hu-HU" altLang="hu-H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Sankey</a:t>
            </a:r>
            <a:r>
              <a:rPr kumimoji="0" lang="hu-HU" altLang="hu-H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diagram (</a:t>
            </a:r>
            <a:r>
              <a:rPr kumimoji="0" lang="hu-HU" altLang="hu-H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generated</a:t>
            </a:r>
            <a:r>
              <a:rPr kumimoji="0" lang="hu-HU" altLang="hu-H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hu-HU" altLang="hu-H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by</a:t>
            </a:r>
            <a:r>
              <a:rPr kumimoji="0" lang="hu-HU" altLang="hu-HU" sz="3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hu-HU" altLang="hu-HU" sz="36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simulator</a:t>
            </a:r>
            <a:r>
              <a:rPr kumimoji="0" lang="hu-HU" altLang="hu-HU" sz="3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kumimoji="0" lang="hu-HU" altLang="hu-H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5446657" y="11178114"/>
            <a:ext cx="8628032" cy="18198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457200" lvl="1" indent="0" algn="l" defTabSz="1828800" hangingPunct="1">
              <a:lnSpc>
                <a:spcPct val="90000"/>
              </a:lnSpc>
              <a:spcBef>
                <a:spcPts val="1600"/>
              </a:spcBef>
              <a:buSzPct val="80000"/>
            </a:pPr>
            <a:r>
              <a:rPr lang="hu-HU" sz="28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Szaller</a:t>
            </a:r>
            <a:r>
              <a:rPr lang="hu-HU" sz="2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Béres, Piller, Gyulai, Pfeiffer, Benczúr</a:t>
            </a:r>
          </a:p>
          <a:p>
            <a:pPr marL="457200" lvl="1" indent="0" algn="l" defTabSz="1828800" hangingPunct="1">
              <a:lnSpc>
                <a:spcPct val="90000"/>
              </a:lnSpc>
              <a:spcBef>
                <a:spcPts val="1600"/>
              </a:spcBef>
              <a:buSzPct val="80000"/>
            </a:pPr>
            <a:r>
              <a:rPr lang="en-US" sz="2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Real-time prediction of manufacturing lead times in complex production environments </a:t>
            </a:r>
            <a:endParaRPr lang="hu-HU" sz="28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lvl="1" indent="0" algn="l" defTabSz="1828800" hangingPunct="1">
              <a:lnSpc>
                <a:spcPct val="90000"/>
              </a:lnSpc>
              <a:spcBef>
                <a:spcPts val="1600"/>
              </a:spcBef>
              <a:buSzPct val="80000"/>
            </a:pPr>
            <a:r>
              <a:rPr lang="hu-HU" sz="2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25th </a:t>
            </a:r>
            <a:r>
              <a:rPr lang="hu-HU" sz="28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</a:t>
            </a:r>
            <a:r>
              <a:rPr lang="hu-HU" sz="2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European </a:t>
            </a:r>
            <a:r>
              <a:rPr lang="hu-HU" sz="28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Operations</a:t>
            </a:r>
            <a:r>
              <a:rPr lang="hu-HU" sz="2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Management </a:t>
            </a:r>
            <a:r>
              <a:rPr lang="hu-HU" sz="28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Association</a:t>
            </a:r>
            <a:r>
              <a:rPr lang="hu-HU" sz="2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2018</a:t>
            </a:r>
            <a:endParaRPr lang="hu-HU" sz="28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811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methods that only use last 7 days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general, </a:t>
            </a:r>
            <a:r>
              <a:rPr lang="en-US" dirty="0" smtClean="0"/>
              <a:t>G</a:t>
            </a:r>
            <a:r>
              <a:rPr lang="hu-HU" dirty="0" err="1" smtClean="0"/>
              <a:t>radient</a:t>
            </a:r>
            <a:r>
              <a:rPr lang="hu-HU" dirty="0" smtClean="0"/>
              <a:t> </a:t>
            </a:r>
            <a:r>
              <a:rPr lang="en-US" dirty="0" smtClean="0"/>
              <a:t>B</a:t>
            </a:r>
            <a:r>
              <a:rPr lang="hu-HU" dirty="0" err="1" smtClean="0"/>
              <a:t>oosted</a:t>
            </a:r>
            <a:r>
              <a:rPr lang="hu-HU" dirty="0" smtClean="0"/>
              <a:t> </a:t>
            </a:r>
            <a:r>
              <a:rPr lang="en-US" dirty="0" smtClean="0"/>
              <a:t>T</a:t>
            </a:r>
            <a:r>
              <a:rPr lang="hu-HU" dirty="0" err="1" smtClean="0"/>
              <a:t>ree</a:t>
            </a:r>
            <a:r>
              <a:rPr lang="en-US" dirty="0" smtClean="0"/>
              <a:t> </a:t>
            </a:r>
            <a:r>
              <a:rPr lang="en-US" dirty="0" smtClean="0"/>
              <a:t>is the best method</a:t>
            </a:r>
          </a:p>
          <a:p>
            <a:r>
              <a:rPr lang="en-US" dirty="0" smtClean="0"/>
              <a:t>Trees adapt faster than regression</a:t>
            </a:r>
            <a:endParaRPr lang="en-US" dirty="0"/>
          </a:p>
        </p:txBody>
      </p:sp>
      <p:pic>
        <p:nvPicPr>
          <p:cNvPr id="4" name="image11.pn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219201" y="5316069"/>
            <a:ext cx="21708532" cy="6875933"/>
          </a:xfrm>
          <a:prstGeom prst="rect">
            <a:avLst/>
          </a:prstGeom>
          <a:ln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églalap 4"/>
              <p:cNvSpPr/>
              <p:nvPr/>
            </p:nvSpPr>
            <p:spPr>
              <a:xfrm>
                <a:off x="16368335" y="9079877"/>
                <a:ext cx="5966954" cy="1436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𝑆𝑀𝐴𝑃𝐸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|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(|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|+|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|) / 2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églalap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8335" y="9079877"/>
                <a:ext cx="5966954" cy="14366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9007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19200" y="5527040"/>
            <a:ext cx="21031200" cy="3108960"/>
          </a:xfrm>
        </p:spPr>
        <p:txBody>
          <a:bodyPr/>
          <a:lstStyle/>
          <a:p>
            <a:r>
              <a:rPr lang="hu-HU" dirty="0" smtClean="0"/>
              <a:t>More </a:t>
            </a:r>
            <a:r>
              <a:rPr lang="hu-HU" dirty="0" err="1" smtClean="0"/>
              <a:t>Industrial</a:t>
            </a:r>
            <a:r>
              <a:rPr lang="hu-HU" dirty="0" smtClean="0"/>
              <a:t> </a:t>
            </a:r>
            <a:r>
              <a:rPr lang="hu-HU" dirty="0" err="1" smtClean="0"/>
              <a:t>IoT</a:t>
            </a:r>
            <a:r>
              <a:rPr lang="hu-HU" dirty="0" smtClean="0"/>
              <a:t> </a:t>
            </a:r>
            <a:r>
              <a:rPr lang="hu-HU" dirty="0" err="1" smtClean="0"/>
              <a:t>Prediction</a:t>
            </a:r>
            <a:r>
              <a:rPr lang="hu-HU" dirty="0" smtClean="0"/>
              <a:t> </a:t>
            </a:r>
            <a:r>
              <a:rPr lang="hu-HU" dirty="0" err="1" smtClean="0"/>
              <a:t>tasks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 smtClean="0"/>
              <a:t>Radio</a:t>
            </a:r>
            <a:r>
              <a:rPr lang="hu-HU" dirty="0" smtClean="0"/>
              <a:t> </a:t>
            </a:r>
            <a:r>
              <a:rPr lang="hu-HU" dirty="0" err="1" smtClean="0"/>
              <a:t>connection</a:t>
            </a:r>
            <a:r>
              <a:rPr lang="hu-HU" dirty="0" smtClean="0"/>
              <a:t> </a:t>
            </a:r>
            <a:r>
              <a:rPr lang="hu-HU" dirty="0" err="1" smtClean="0"/>
              <a:t>loss</a:t>
            </a:r>
            <a:endParaRPr lang="hu-HU" dirty="0" smtClean="0"/>
          </a:p>
          <a:p>
            <a:r>
              <a:rPr lang="hu-HU" dirty="0" err="1" smtClean="0"/>
              <a:t>Contamination</a:t>
            </a:r>
            <a:r>
              <a:rPr lang="hu-HU" dirty="0" smtClean="0"/>
              <a:t> in </a:t>
            </a:r>
            <a:r>
              <a:rPr lang="hu-HU" dirty="0" err="1" smtClean="0"/>
              <a:t>transfer</a:t>
            </a:r>
            <a:r>
              <a:rPr lang="hu-HU" dirty="0" smtClean="0"/>
              <a:t> </a:t>
            </a:r>
            <a:r>
              <a:rPr lang="hu-HU" dirty="0" err="1" smtClean="0"/>
              <a:t>molding</a:t>
            </a:r>
            <a:endParaRPr lang="hu-HU" dirty="0" smtClean="0"/>
          </a:p>
          <a:p>
            <a:r>
              <a:rPr lang="hu-HU" dirty="0" err="1" smtClean="0"/>
              <a:t>Magnetron</a:t>
            </a:r>
            <a:r>
              <a:rPr lang="hu-HU" dirty="0" smtClean="0"/>
              <a:t> </a:t>
            </a:r>
            <a:r>
              <a:rPr lang="hu-HU" dirty="0" err="1" smtClean="0"/>
              <a:t>sputtering</a:t>
            </a:r>
            <a:r>
              <a:rPr lang="hu-HU" dirty="0" smtClean="0"/>
              <a:t> (</a:t>
            </a:r>
            <a:r>
              <a:rPr lang="hu-HU" dirty="0" err="1" smtClean="0"/>
              <a:t>glass</a:t>
            </a:r>
            <a:r>
              <a:rPr lang="hu-HU" dirty="0" smtClean="0"/>
              <a:t> </a:t>
            </a:r>
            <a:r>
              <a:rPr lang="hu-HU" dirty="0" err="1" smtClean="0"/>
              <a:t>coating</a:t>
            </a:r>
            <a:r>
              <a:rPr lang="hu-HU" dirty="0" smtClean="0"/>
              <a:t>) </a:t>
            </a:r>
            <a:r>
              <a:rPr lang="hu-HU" dirty="0" err="1" smtClean="0"/>
              <a:t>setpoint</a:t>
            </a:r>
            <a:r>
              <a:rPr lang="hu-HU" dirty="0" smtClean="0"/>
              <a:t> </a:t>
            </a:r>
            <a:r>
              <a:rPr lang="hu-HU" dirty="0" err="1" smtClean="0"/>
              <a:t>determination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30678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églalap 21"/>
          <p:cNvSpPr/>
          <p:nvPr/>
        </p:nvSpPr>
        <p:spPr>
          <a:xfrm>
            <a:off x="11456894" y="9302514"/>
            <a:ext cx="12927106" cy="441063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hu-HU" dirty="0" smtClean="0"/>
          </a:p>
        </p:txBody>
      </p:sp>
      <p:sp>
        <p:nvSpPr>
          <p:cNvPr id="39" name="Rectangle 44"/>
          <p:cNvSpPr>
            <a:spLocks/>
          </p:cNvSpPr>
          <p:nvPr/>
        </p:nvSpPr>
        <p:spPr bwMode="auto">
          <a:xfrm>
            <a:off x="1631972" y="884573"/>
            <a:ext cx="18359322" cy="9776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lIns="0" tIns="0" rIns="0" bIns="0" rtlCol="0" anchor="b" anchorCtr="0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u-HU" sz="7198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Lato Light" charset="0"/>
              </a:rPr>
              <a:t>Radio</a:t>
            </a:r>
            <a:r>
              <a:rPr lang="hu-HU" sz="7198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Lato Light" charset="0"/>
              </a:rPr>
              <a:t> </a:t>
            </a:r>
            <a:r>
              <a:rPr lang="hu-HU" sz="7198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Lato Light" charset="0"/>
              </a:rPr>
              <a:t>connectivity</a:t>
            </a:r>
            <a:r>
              <a:rPr lang="hu-HU" sz="7198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Lato Light" charset="0"/>
              </a:rPr>
              <a:t> -  </a:t>
            </a:r>
            <a:r>
              <a:rPr lang="hu-HU" sz="7198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Lato Light" charset="0"/>
              </a:rPr>
              <a:t>examples</a:t>
            </a:r>
            <a:r>
              <a:rPr lang="hu-HU" sz="7198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Lato Light" charset="0"/>
              </a:rPr>
              <a:t> of </a:t>
            </a:r>
            <a:r>
              <a:rPr lang="hu-HU" sz="7198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Lato Light" charset="0"/>
              </a:rPr>
              <a:t>low</a:t>
            </a:r>
            <a:r>
              <a:rPr lang="hu-HU" sz="7198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Lato Light" charset="0"/>
              </a:rPr>
              <a:t> </a:t>
            </a:r>
            <a:r>
              <a:rPr lang="hu-HU" sz="7198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Lato Light" charset="0"/>
              </a:rPr>
              <a:t>quality</a:t>
            </a:r>
            <a:r>
              <a:rPr lang="hu-HU" sz="7198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Lato Light" charset="0"/>
              </a:rPr>
              <a:t> and </a:t>
            </a:r>
            <a:r>
              <a:rPr lang="hu-HU" sz="7198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Lato Light" charset="0"/>
              </a:rPr>
              <a:t>loss</a:t>
            </a:r>
            <a:endParaRPr lang="en-US" sz="7198" dirty="0">
              <a:solidFill>
                <a:schemeClr val="tx2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  <a:sym typeface="Lato Light" charset="0"/>
            </a:endParaRPr>
          </a:p>
        </p:txBody>
      </p:sp>
      <p:grpSp>
        <p:nvGrpSpPr>
          <p:cNvPr id="18" name="Csoportba foglalás 17"/>
          <p:cNvGrpSpPr/>
          <p:nvPr/>
        </p:nvGrpSpPr>
        <p:grpSpPr>
          <a:xfrm>
            <a:off x="9120183" y="2233307"/>
            <a:ext cx="10663890" cy="6481066"/>
            <a:chOff x="1885372" y="2103438"/>
            <a:chExt cx="10666668" cy="648275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5372" y="2103438"/>
              <a:ext cx="10666668" cy="648275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252750" y="4329154"/>
              <a:ext cx="3320091" cy="677236"/>
            </a:xfrm>
            <a:prstGeom prst="rect">
              <a:avLst/>
            </a:prstGeom>
            <a:noFill/>
          </p:spPr>
          <p:txBody>
            <a:bodyPr wrap="square" lIns="182832" tIns="91416" rIns="182832" bIns="91416" rtlCol="0">
              <a:spAutoFit/>
            </a:bodyPr>
            <a:lstStyle/>
            <a:p>
              <a:pPr algn="ctr"/>
              <a:r>
                <a:rPr lang="hu-HU" dirty="0" err="1">
                  <a:solidFill>
                    <a:schemeClr val="accent3"/>
                  </a:solidFill>
                  <a:latin typeface="Lato Regular"/>
                  <a:cs typeface="Lato Regular"/>
                </a:rPr>
                <a:t>High</a:t>
              </a:r>
              <a:r>
                <a:rPr lang="hu-HU" dirty="0">
                  <a:solidFill>
                    <a:schemeClr val="accent3"/>
                  </a:solidFill>
                  <a:latin typeface="Lato Regular"/>
                  <a:cs typeface="Lato Regular"/>
                </a:rPr>
                <a:t> </a:t>
              </a:r>
              <a:r>
                <a:rPr lang="hu-HU" dirty="0" err="1">
                  <a:solidFill>
                    <a:schemeClr val="accent3"/>
                  </a:solidFill>
                  <a:latin typeface="Lato Regular"/>
                  <a:cs typeface="Lato Regular"/>
                </a:rPr>
                <a:t>quality</a:t>
              </a:r>
              <a:endParaRPr lang="en-US" dirty="0">
                <a:solidFill>
                  <a:schemeClr val="accent3"/>
                </a:solidFill>
                <a:latin typeface="Lato Regular"/>
                <a:cs typeface="Lato Regular"/>
              </a:endParaRPr>
            </a:p>
          </p:txBody>
        </p:sp>
      </p:grpSp>
      <p:grpSp>
        <p:nvGrpSpPr>
          <p:cNvPr id="4" name="Csoportba foglalás 3"/>
          <p:cNvGrpSpPr/>
          <p:nvPr/>
        </p:nvGrpSpPr>
        <p:grpSpPr>
          <a:xfrm>
            <a:off x="29792" y="2233307"/>
            <a:ext cx="10397080" cy="6318910"/>
            <a:chOff x="12480032" y="2103438"/>
            <a:chExt cx="10399788" cy="632055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0032" y="2103438"/>
              <a:ext cx="10399788" cy="632055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7450973" y="4297213"/>
              <a:ext cx="3327279" cy="677236"/>
            </a:xfrm>
            <a:prstGeom prst="rect">
              <a:avLst/>
            </a:prstGeom>
            <a:noFill/>
          </p:spPr>
          <p:txBody>
            <a:bodyPr wrap="square" lIns="182832" tIns="91416" rIns="182832" bIns="91416" rtlCol="0">
              <a:spAutoFit/>
            </a:bodyPr>
            <a:lstStyle/>
            <a:p>
              <a:pPr algn="ctr"/>
              <a:r>
                <a:rPr lang="hu-HU" dirty="0" err="1">
                  <a:solidFill>
                    <a:srgbClr val="FF0000"/>
                  </a:solidFill>
                  <a:latin typeface="Lato Regular"/>
                  <a:cs typeface="Lato Regular"/>
                </a:rPr>
                <a:t>Low</a:t>
              </a:r>
              <a:r>
                <a:rPr lang="hu-HU" dirty="0">
                  <a:solidFill>
                    <a:srgbClr val="FF0000"/>
                  </a:solidFill>
                  <a:latin typeface="Lato Regular"/>
                  <a:cs typeface="Lato Regular"/>
                </a:rPr>
                <a:t> </a:t>
              </a:r>
              <a:r>
                <a:rPr lang="hu-HU" dirty="0" err="1">
                  <a:solidFill>
                    <a:srgbClr val="FF0000"/>
                  </a:solidFill>
                  <a:latin typeface="Lato Regular"/>
                  <a:cs typeface="Lato Regular"/>
                </a:rPr>
                <a:t>quality</a:t>
              </a:r>
              <a:endParaRPr lang="en-US" dirty="0">
                <a:solidFill>
                  <a:srgbClr val="FF0000"/>
                </a:solidFill>
                <a:latin typeface="Lato Regular"/>
                <a:cs typeface="Lato Regular"/>
              </a:endParaRPr>
            </a:p>
          </p:txBody>
        </p:sp>
      </p:grpSp>
      <p:grpSp>
        <p:nvGrpSpPr>
          <p:cNvPr id="3" name="Csoportba foglalás 2"/>
          <p:cNvGrpSpPr/>
          <p:nvPr/>
        </p:nvGrpSpPr>
        <p:grpSpPr>
          <a:xfrm>
            <a:off x="554869" y="9004383"/>
            <a:ext cx="21342250" cy="4101203"/>
            <a:chOff x="5527728" y="9867429"/>
            <a:chExt cx="9090389" cy="1368353"/>
          </a:xfrm>
        </p:grpSpPr>
        <p:pic>
          <p:nvPicPr>
            <p:cNvPr id="10" name="Kép 9"/>
            <p:cNvPicPr>
              <a:picLocks noChangeAspect="1"/>
            </p:cNvPicPr>
            <p:nvPr/>
          </p:nvPicPr>
          <p:blipFill rotWithShape="1">
            <a:blip r:embed="rId4"/>
            <a:srcRect b="32386"/>
            <a:stretch/>
          </p:blipFill>
          <p:spPr>
            <a:xfrm>
              <a:off x="10331867" y="9867429"/>
              <a:ext cx="4286250" cy="1238685"/>
            </a:xfrm>
            <a:prstGeom prst="rect">
              <a:avLst/>
            </a:prstGeom>
          </p:spPr>
        </p:pic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6355DAF5-083C-4BE2-A783-6DEC3DCF4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59686" y="9886914"/>
              <a:ext cx="4280093" cy="1193343"/>
            </a:xfrm>
            <a:prstGeom prst="rect">
              <a:avLst/>
            </a:prstGeom>
          </p:spPr>
        </p:pic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E44A5A94-9D00-4DDF-852A-324D77BF0C60}"/>
                </a:ext>
              </a:extLst>
            </p:cNvPr>
            <p:cNvSpPr txBox="1"/>
            <p:nvPr/>
          </p:nvSpPr>
          <p:spPr>
            <a:xfrm>
              <a:off x="8978583" y="9878367"/>
              <a:ext cx="796251" cy="195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Dropped</a:t>
              </a: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59576587-39E2-4C22-8824-89D9D32494E7}"/>
                </a:ext>
              </a:extLst>
            </p:cNvPr>
            <p:cNvSpPr txBox="1"/>
            <p:nvPr/>
          </p:nvSpPr>
          <p:spPr>
            <a:xfrm>
              <a:off x="12859236" y="9947420"/>
              <a:ext cx="680862" cy="195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Normal</a:t>
              </a:r>
            </a:p>
          </p:txBody>
        </p:sp>
        <p:sp>
          <p:nvSpPr>
            <p:cNvPr id="14" name="Téglalap 13"/>
            <p:cNvSpPr/>
            <p:nvPr/>
          </p:nvSpPr>
          <p:spPr>
            <a:xfrm>
              <a:off x="12064074" y="10992246"/>
              <a:ext cx="903446" cy="195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dirty="0"/>
                <a:t>Time (</a:t>
              </a:r>
              <a:r>
                <a:rPr lang="hu-HU" dirty="0" err="1"/>
                <a:t>ms</a:t>
              </a:r>
              <a:r>
                <a:rPr lang="hu-HU" dirty="0"/>
                <a:t>)</a:t>
              </a:r>
            </a:p>
          </p:txBody>
        </p:sp>
        <p:sp>
          <p:nvSpPr>
            <p:cNvPr id="15" name="Téglalap 14"/>
            <p:cNvSpPr/>
            <p:nvPr/>
          </p:nvSpPr>
          <p:spPr>
            <a:xfrm>
              <a:off x="7488814" y="11040674"/>
              <a:ext cx="903446" cy="19510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hu-HU" dirty="0"/>
                <a:t>Time (</a:t>
              </a:r>
              <a:r>
                <a:rPr lang="hu-HU" dirty="0" err="1"/>
                <a:t>ms</a:t>
              </a:r>
              <a:r>
                <a:rPr lang="hu-HU" dirty="0"/>
                <a:t>)</a:t>
              </a:r>
            </a:p>
          </p:txBody>
        </p:sp>
        <p:sp>
          <p:nvSpPr>
            <p:cNvPr id="16" name="Téglalap 15"/>
            <p:cNvSpPr/>
            <p:nvPr/>
          </p:nvSpPr>
          <p:spPr>
            <a:xfrm rot="16200000">
              <a:off x="5469298" y="10333543"/>
              <a:ext cx="365935" cy="2490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dirty="0" err="1"/>
                <a:t>dBm</a:t>
              </a:r>
              <a:endParaRPr lang="hu-HU" dirty="0"/>
            </a:p>
          </p:txBody>
        </p:sp>
        <p:sp>
          <p:nvSpPr>
            <p:cNvPr id="17" name="Téglalap 16"/>
            <p:cNvSpPr/>
            <p:nvPr/>
          </p:nvSpPr>
          <p:spPr>
            <a:xfrm rot="16200000">
              <a:off x="10084850" y="10267123"/>
              <a:ext cx="365935" cy="2490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dirty="0" err="1"/>
                <a:t>dBm</a:t>
              </a:r>
              <a:endParaRPr lang="hu-HU" dirty="0"/>
            </a:p>
          </p:txBody>
        </p:sp>
      </p:grpSp>
      <p:pic>
        <p:nvPicPr>
          <p:cNvPr id="19" name="Kép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9694" y="2683429"/>
            <a:ext cx="4392060" cy="7808108"/>
          </a:xfrm>
          <a:prstGeom prst="rect">
            <a:avLst/>
          </a:prstGeom>
        </p:spPr>
      </p:pic>
      <p:sp>
        <p:nvSpPr>
          <p:cNvPr id="20" name="Téglalap 19"/>
          <p:cNvSpPr/>
          <p:nvPr/>
        </p:nvSpPr>
        <p:spPr>
          <a:xfrm>
            <a:off x="11588750" y="12932924"/>
            <a:ext cx="12795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hangingPunct="1"/>
            <a:r>
              <a:rPr lang="hu-HU" sz="2000" b="0" kern="1200" dirty="0" err="1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Daróczy</a:t>
            </a:r>
            <a:r>
              <a:rPr lang="hu-HU" sz="2000" b="0" kern="1200" dirty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, Bálint, Péter </a:t>
            </a:r>
            <a:r>
              <a:rPr lang="hu-HU" sz="2000" b="0" kern="1200" dirty="0" err="1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Vaderna</a:t>
            </a:r>
            <a:r>
              <a:rPr lang="hu-HU" sz="2000" b="0" kern="1200" dirty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, and András Benczúr. "</a:t>
            </a:r>
            <a:r>
              <a:rPr lang="hu-HU" sz="2000" b="0" kern="1200" dirty="0" err="1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Machine</a:t>
            </a:r>
            <a:r>
              <a:rPr lang="hu-HU" sz="2000" b="0" kern="1200" dirty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hu-HU" sz="2000" b="0" kern="1200" dirty="0" err="1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learning</a:t>
            </a:r>
            <a:r>
              <a:rPr lang="hu-HU" sz="2000" b="0" kern="1200" dirty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hu-HU" sz="2000" b="0" kern="1200" dirty="0" err="1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based</a:t>
            </a:r>
            <a:r>
              <a:rPr lang="hu-HU" sz="2000" b="0" kern="1200" dirty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 session </a:t>
            </a:r>
            <a:r>
              <a:rPr lang="hu-HU" sz="2000" b="0" kern="1200" dirty="0" err="1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drop</a:t>
            </a:r>
            <a:r>
              <a:rPr lang="hu-HU" sz="2000" b="0" kern="1200" dirty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hu-HU" sz="2000" b="0" kern="1200" dirty="0" err="1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prediction</a:t>
            </a:r>
            <a:r>
              <a:rPr lang="hu-HU" sz="2000" b="0" kern="1200" dirty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 in LTE </a:t>
            </a:r>
            <a:r>
              <a:rPr lang="hu-HU" sz="2000" b="0" kern="1200" dirty="0" err="1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networks</a:t>
            </a:r>
            <a:r>
              <a:rPr lang="hu-HU" sz="2000" b="0" kern="1200" dirty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 and </a:t>
            </a:r>
            <a:r>
              <a:rPr lang="hu-HU" sz="2000" b="0" kern="1200" dirty="0" err="1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its</a:t>
            </a:r>
            <a:r>
              <a:rPr lang="hu-HU" sz="2000" b="0" kern="1200" dirty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 SON </a:t>
            </a:r>
            <a:r>
              <a:rPr lang="hu-HU" sz="2000" b="0" kern="1200" dirty="0" err="1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aspects</a:t>
            </a:r>
            <a:r>
              <a:rPr lang="hu-HU" sz="2000" b="0" kern="1200" dirty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." </a:t>
            </a:r>
            <a:r>
              <a:rPr lang="hu-HU" sz="2000" b="0" i="1" kern="1200" dirty="0" err="1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Vehicular</a:t>
            </a:r>
            <a:r>
              <a:rPr lang="hu-HU" sz="2000" b="0" i="1" kern="1200" dirty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hu-HU" sz="2000" b="0" i="1" kern="1200" dirty="0" err="1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Technology</a:t>
            </a:r>
            <a:r>
              <a:rPr lang="hu-HU" sz="2000" b="0" i="1" kern="1200" dirty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hu-HU" sz="2000" b="0" i="1" kern="1200" dirty="0" err="1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Conference</a:t>
            </a:r>
            <a:r>
              <a:rPr lang="hu-HU" sz="2000" b="0" i="1" kern="1200" dirty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 (VTC Spring), 2015 IEEE 81st</a:t>
            </a:r>
            <a:r>
              <a:rPr lang="hu-HU" sz="2000" b="0" kern="1200" dirty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. IEEE, 2015.</a:t>
            </a:r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104" y="5523563"/>
            <a:ext cx="7627824" cy="1704668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992" y="10885203"/>
            <a:ext cx="5421008" cy="179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81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8212" y="8991601"/>
            <a:ext cx="7182268" cy="15708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églalap 2"/>
          <p:cNvSpPr/>
          <p:nvPr/>
        </p:nvSpPr>
        <p:spPr>
          <a:xfrm>
            <a:off x="873459" y="12225922"/>
            <a:ext cx="154781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hangingPunct="1"/>
            <a:r>
              <a:rPr lang="hu-HU" sz="2400" b="0" kern="1200" dirty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Mándli, Anna, Róbert </a:t>
            </a:r>
            <a:r>
              <a:rPr lang="hu-HU" sz="2400" b="0" kern="1200" dirty="0" err="1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Pálovics</a:t>
            </a:r>
            <a:r>
              <a:rPr lang="hu-HU" sz="2400" b="0" kern="1200" dirty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, Mátyás </a:t>
            </a:r>
            <a:r>
              <a:rPr lang="hu-HU" sz="2400" b="0" kern="1200" dirty="0" err="1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Susits</a:t>
            </a:r>
            <a:r>
              <a:rPr lang="hu-HU" sz="2400" b="0" kern="1200" dirty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, and András A. Benczúr. "Time Series </a:t>
            </a:r>
            <a:r>
              <a:rPr lang="hu-HU" sz="2400" b="0" kern="1200" dirty="0" err="1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Classification</a:t>
            </a:r>
            <a:r>
              <a:rPr lang="hu-HU" sz="2400" b="0" kern="1200" dirty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hu-HU" sz="2400" b="0" kern="1200" dirty="0" err="1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for</a:t>
            </a:r>
            <a:r>
              <a:rPr lang="hu-HU" sz="2400" b="0" kern="1200" dirty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hu-HU" sz="2400" b="0" kern="1200" dirty="0" err="1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Scrap</a:t>
            </a:r>
            <a:r>
              <a:rPr lang="hu-HU" sz="2400" b="0" kern="1200" dirty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hu-HU" sz="2400" b="0" kern="1200" dirty="0" err="1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Rate</a:t>
            </a:r>
            <a:r>
              <a:rPr lang="hu-HU" sz="2400" b="0" kern="1200" dirty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hu-HU" sz="2400" b="0" kern="1200" dirty="0" err="1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Prediction</a:t>
            </a:r>
            <a:r>
              <a:rPr lang="hu-HU" sz="2400" b="0" kern="1200" dirty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 in </a:t>
            </a:r>
            <a:r>
              <a:rPr lang="hu-HU" sz="2400" b="0" kern="1200" dirty="0" err="1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Transfer</a:t>
            </a:r>
            <a:r>
              <a:rPr lang="hu-HU" sz="2400" b="0" kern="1200" dirty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hu-HU" sz="2400" b="0" kern="1200" dirty="0" err="1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Molding</a:t>
            </a:r>
            <a:r>
              <a:rPr lang="hu-HU" sz="2400" b="0" kern="1200" dirty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.” </a:t>
            </a:r>
            <a:r>
              <a:rPr lang="en-US" sz="2400" b="0" kern="1200" dirty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3rd SIGKDD Workshop on Mining and Learning from Time Series Held in conjunction with </a:t>
            </a:r>
            <a:r>
              <a:rPr lang="en-US" sz="2400" b="0" kern="1200" dirty="0">
                <a:solidFill>
                  <a:srgbClr val="254093"/>
                </a:solidFill>
                <a:latin typeface="Open Sans"/>
                <a:ea typeface="+mn-ea"/>
                <a:cs typeface="+mn-cs"/>
                <a:hlinkClick r:id="rId5"/>
              </a:rPr>
              <a:t>KDD'17</a:t>
            </a:r>
            <a:r>
              <a:rPr lang="hu-HU" sz="2400" b="0" kern="1200" dirty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en-US" sz="2400" b="0" kern="1200" dirty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Aug 14, 2017 - Halifax, Nova Scotia, </a:t>
            </a:r>
            <a:r>
              <a:rPr lang="en-US" sz="2400" b="0" kern="1200" dirty="0" smtClean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Canada</a:t>
            </a:r>
            <a:endParaRPr lang="en-US" sz="2400" b="0" kern="1200" dirty="0">
              <a:solidFill>
                <a:srgbClr val="254093"/>
              </a:solidFill>
              <a:latin typeface="Open Sans"/>
              <a:ea typeface="+mn-ea"/>
              <a:cs typeface="+mn-cs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866" y="2485864"/>
            <a:ext cx="12177134" cy="7467600"/>
          </a:xfrm>
          <a:prstGeom prst="rect">
            <a:avLst/>
          </a:prstGeom>
        </p:spPr>
      </p:pic>
      <p:pic>
        <p:nvPicPr>
          <p:cNvPr id="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75"/>
          <a:stretch/>
        </p:blipFill>
        <p:spPr>
          <a:xfrm>
            <a:off x="1551230" y="1003279"/>
            <a:ext cx="5940433" cy="5471182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5407863" y="3001275"/>
            <a:ext cx="2607168" cy="10078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914218" hangingPunct="1">
              <a:lnSpc>
                <a:spcPts val="2300"/>
              </a:lnSpc>
              <a:spcBef>
                <a:spcPts val="500"/>
              </a:spcBef>
            </a:pPr>
            <a:r>
              <a:rPr lang="hu-HU" b="0" dirty="0" err="1">
                <a:latin typeface="Open Sans"/>
                <a:ea typeface="+mn-ea"/>
                <a:cs typeface="+mn-cs"/>
              </a:rPr>
              <a:t>Transfer</a:t>
            </a:r>
            <a:r>
              <a:rPr lang="hu-HU" b="0" dirty="0">
                <a:latin typeface="Open Sans"/>
                <a:ea typeface="+mn-ea"/>
                <a:cs typeface="+mn-cs"/>
              </a:rPr>
              <a:t> </a:t>
            </a:r>
            <a:r>
              <a:rPr lang="hu-HU" b="0" dirty="0" err="1">
                <a:latin typeface="Open Sans"/>
                <a:ea typeface="+mn-ea"/>
                <a:cs typeface="+mn-cs"/>
              </a:rPr>
              <a:t>Pressure</a:t>
            </a:r>
            <a:endParaRPr lang="hu-HU" b="0" dirty="0">
              <a:latin typeface="Open Sans"/>
              <a:ea typeface="+mn-ea"/>
              <a:cs typeface="+mn-cs"/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2502568" y="4423450"/>
            <a:ext cx="2438400" cy="1066800"/>
          </a:xfrm>
          <a:prstGeom prst="ellipse">
            <a:avLst/>
          </a:prstGeom>
          <a:noFill/>
          <a:ln w="38100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>
              <a:lnSpc>
                <a:spcPct val="90000"/>
              </a:lnSpc>
            </a:pPr>
            <a:endParaRPr lang="hu-HU" sz="3600" b="0" kern="1200" dirty="0">
              <a:solidFill>
                <a:prstClr val="white"/>
              </a:solidFill>
              <a:latin typeface="Open Sans"/>
            </a:endParaRPr>
          </a:p>
        </p:txBody>
      </p:sp>
      <p:cxnSp>
        <p:nvCxnSpPr>
          <p:cNvPr id="10" name="Egyenes összekötő nyíllal 9"/>
          <p:cNvCxnSpPr>
            <a:endCxn id="9" idx="0"/>
          </p:cNvCxnSpPr>
          <p:nvPr/>
        </p:nvCxnSpPr>
        <p:spPr>
          <a:xfrm>
            <a:off x="2717547" y="1636295"/>
            <a:ext cx="1004221" cy="2787155"/>
          </a:xfrm>
          <a:prstGeom prst="straightConnector1">
            <a:avLst/>
          </a:prstGeom>
          <a:noFill/>
          <a:ln w="38100">
            <a:solidFill>
              <a:schemeClr val="accent3"/>
            </a:solidFill>
            <a:miter lim="800000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Szövegdoboz 10"/>
          <p:cNvSpPr txBox="1"/>
          <p:nvPr/>
        </p:nvSpPr>
        <p:spPr>
          <a:xfrm>
            <a:off x="1435767" y="1001295"/>
            <a:ext cx="11598915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1828800" hangingPunct="1">
              <a:lnSpc>
                <a:spcPct val="90000"/>
              </a:lnSpc>
            </a:pPr>
            <a:r>
              <a:rPr lang="hu-HU" sz="3600" b="0" kern="1200" dirty="0" err="1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Filling</a:t>
            </a:r>
            <a:r>
              <a:rPr lang="hu-HU" sz="3600" b="0" kern="1200" dirty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hu-HU" sz="3600" b="0" kern="1200" dirty="0" err="1" smtClean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pressure</a:t>
            </a:r>
            <a:r>
              <a:rPr lang="hu-HU" sz="3600" b="0" kern="1200" dirty="0" smtClean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 – </a:t>
            </a:r>
            <a:r>
              <a:rPr lang="hu-HU" sz="3600" b="0" kern="1200" dirty="0" err="1" smtClean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shape</a:t>
            </a:r>
            <a:r>
              <a:rPr lang="hu-HU" sz="3600" b="0" kern="1200" dirty="0" smtClean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hu-HU" sz="3600" b="0" kern="1200" dirty="0" err="1" smtClean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indicates</a:t>
            </a:r>
            <a:r>
              <a:rPr lang="hu-HU" sz="3600" b="0" kern="1200" dirty="0" smtClean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hu-HU" sz="3600" b="0" kern="1200" dirty="0" err="1" smtClean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contamination</a:t>
            </a:r>
            <a:endParaRPr lang="hu-HU" sz="3600" b="0" kern="1200" dirty="0">
              <a:solidFill>
                <a:srgbClr val="254093"/>
              </a:solidFill>
              <a:latin typeface="Open Sans"/>
              <a:ea typeface="+mn-ea"/>
              <a:cs typeface="+mn-cs"/>
            </a:endParaRPr>
          </a:p>
        </p:txBody>
      </p:sp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1219201" y="5527040"/>
            <a:ext cx="13395158" cy="3108960"/>
          </a:xfrm>
        </p:spPr>
        <p:txBody>
          <a:bodyPr/>
          <a:lstStyle/>
          <a:p>
            <a:r>
              <a:rPr lang="hu-HU" dirty="0" err="1" smtClean="0"/>
              <a:t>Scrap</a:t>
            </a:r>
            <a:r>
              <a:rPr lang="hu-HU" dirty="0" smtClean="0"/>
              <a:t> </a:t>
            </a:r>
            <a:r>
              <a:rPr lang="hu-HU" dirty="0" err="1" smtClean="0"/>
              <a:t>rate</a:t>
            </a:r>
            <a:r>
              <a:rPr lang="hu-HU" dirty="0" smtClean="0"/>
              <a:t> </a:t>
            </a:r>
            <a:r>
              <a:rPr lang="hu-HU" dirty="0" err="1" smtClean="0"/>
              <a:t>prediction</a:t>
            </a:r>
            <a:r>
              <a:rPr lang="hu-HU" dirty="0" smtClean="0"/>
              <a:t> in </a:t>
            </a:r>
            <a:r>
              <a:rPr lang="hu-HU" dirty="0" err="1" smtClean="0"/>
              <a:t>transfer</a:t>
            </a:r>
            <a:r>
              <a:rPr lang="hu-HU" dirty="0" smtClean="0"/>
              <a:t> </a:t>
            </a:r>
            <a:r>
              <a:rPr lang="hu-HU" dirty="0" err="1" smtClean="0"/>
              <a:t>molding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1057835" y="10829365"/>
            <a:ext cx="11385177" cy="6420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hu-HU" b="0" dirty="0" err="1" smtClean="0"/>
              <a:t>Tomorrow</a:t>
            </a:r>
            <a:r>
              <a:rPr lang="hu-HU" b="0" dirty="0" smtClean="0"/>
              <a:t> </a:t>
            </a:r>
            <a:r>
              <a:rPr lang="en-US" b="0" dirty="0" smtClean="0"/>
              <a:t>16:45-17:20 </a:t>
            </a:r>
            <a:r>
              <a:rPr lang="en-US" b="0" dirty="0"/>
              <a:t>Failure root-cause analysis by data analytics: concept and a case </a:t>
            </a:r>
            <a:r>
              <a:rPr lang="en-US" b="0" dirty="0" smtClean="0"/>
              <a:t>study</a:t>
            </a:r>
            <a:r>
              <a:rPr lang="hu-HU" b="0" dirty="0" smtClean="0"/>
              <a:t> –</a:t>
            </a:r>
            <a:r>
              <a:rPr lang="en-US" b="0" dirty="0" smtClean="0"/>
              <a:t> </a:t>
            </a:r>
            <a:r>
              <a:rPr lang="en-US" b="0" i="1" dirty="0" err="1" smtClean="0"/>
              <a:t>László</a:t>
            </a:r>
            <a:r>
              <a:rPr lang="en-US" b="0" i="1" dirty="0" smtClean="0"/>
              <a:t> </a:t>
            </a:r>
            <a:r>
              <a:rPr lang="en-US" b="0" i="1" dirty="0" err="1"/>
              <a:t>Milán</a:t>
            </a:r>
            <a:r>
              <a:rPr lang="en-US" b="0" i="1" dirty="0"/>
              <a:t> </a:t>
            </a:r>
            <a:r>
              <a:rPr lang="en-US" b="0" i="1" dirty="0" err="1"/>
              <a:t>Molnár</a:t>
            </a:r>
            <a:r>
              <a:rPr lang="en-US" b="0" i="1" dirty="0"/>
              <a:t> </a:t>
            </a:r>
            <a:endParaRPr lang="hu-HU" b="0" dirty="0" err="1" smtClean="0"/>
          </a:p>
        </p:txBody>
      </p:sp>
    </p:spTree>
    <p:extLst>
      <p:ext uri="{BB962C8B-B14F-4D97-AF65-F5344CB8AC3E}">
        <p14:creationId xmlns:p14="http://schemas.microsoft.com/office/powerpoint/2010/main" val="2895081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églalap 18"/>
          <p:cNvSpPr/>
          <p:nvPr/>
        </p:nvSpPr>
        <p:spPr>
          <a:xfrm>
            <a:off x="11456894" y="9302514"/>
            <a:ext cx="12927106" cy="441063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hu-HU" dirty="0" smtClean="0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3482" y="861199"/>
            <a:ext cx="5087472" cy="5087472"/>
          </a:xfrm>
          <a:prstGeom prst="rect">
            <a:avLst/>
          </a:prstGeom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219201" y="609600"/>
            <a:ext cx="19363764" cy="1524000"/>
          </a:xfrm>
        </p:spPr>
        <p:txBody>
          <a:bodyPr/>
          <a:lstStyle/>
          <a:p>
            <a:r>
              <a:rPr lang="hu-HU" dirty="0" err="1" smtClean="0"/>
              <a:t>Magnetron</a:t>
            </a:r>
            <a:r>
              <a:rPr lang="hu-HU" dirty="0" smtClean="0"/>
              <a:t> </a:t>
            </a:r>
            <a:r>
              <a:rPr lang="hu-HU" dirty="0" err="1" smtClean="0"/>
              <a:t>Sputtering</a:t>
            </a:r>
            <a:r>
              <a:rPr lang="hu-HU" dirty="0" smtClean="0"/>
              <a:t> (</a:t>
            </a:r>
            <a:r>
              <a:rPr lang="hu-HU" dirty="0" err="1" smtClean="0"/>
              <a:t>glass</a:t>
            </a:r>
            <a:r>
              <a:rPr lang="hu-HU" dirty="0" smtClean="0"/>
              <a:t> </a:t>
            </a:r>
            <a:r>
              <a:rPr lang="hu-HU" dirty="0" err="1" smtClean="0"/>
              <a:t>coating</a:t>
            </a:r>
            <a:r>
              <a:rPr lang="hu-HU" dirty="0" smtClean="0"/>
              <a:t> </a:t>
            </a:r>
            <a:r>
              <a:rPr lang="hu-HU" dirty="0" err="1" smtClean="0"/>
              <a:t>technology</a:t>
            </a:r>
            <a:r>
              <a:rPr lang="hu-HU" dirty="0" smtClean="0"/>
              <a:t>): </a:t>
            </a:r>
            <a:r>
              <a:rPr lang="hu-HU" b="0" dirty="0" err="1" smtClean="0"/>
              <a:t>find</a:t>
            </a:r>
            <a:r>
              <a:rPr lang="hu-HU" b="0" dirty="0" smtClean="0"/>
              <a:t> </a:t>
            </a:r>
            <a:r>
              <a:rPr lang="hu-HU" b="0" dirty="0" err="1" smtClean="0"/>
              <a:t>the</a:t>
            </a:r>
            <a:r>
              <a:rPr lang="hu-HU" b="0" dirty="0" smtClean="0"/>
              <a:t> </a:t>
            </a:r>
            <a:r>
              <a:rPr lang="hu-HU" b="0" dirty="0" err="1" smtClean="0"/>
              <a:t>optimal</a:t>
            </a:r>
            <a:r>
              <a:rPr lang="hu-HU" b="0" dirty="0" smtClean="0"/>
              <a:t> </a:t>
            </a:r>
            <a:r>
              <a:rPr lang="hu-HU" b="0" dirty="0" err="1" smtClean="0"/>
              <a:t>power</a:t>
            </a:r>
            <a:r>
              <a:rPr lang="hu-HU" b="0" dirty="0" smtClean="0"/>
              <a:t> and N</a:t>
            </a:r>
            <a:r>
              <a:rPr lang="hu-HU" b="0" baseline="-25000" dirty="0" smtClean="0"/>
              <a:t>2</a:t>
            </a:r>
            <a:r>
              <a:rPr lang="hu-HU" b="0" dirty="0" smtClean="0"/>
              <a:t>, </a:t>
            </a:r>
            <a:r>
              <a:rPr lang="hu-HU" b="0" dirty="0" err="1" smtClean="0"/>
              <a:t>Ar</a:t>
            </a:r>
            <a:r>
              <a:rPr lang="hu-HU" b="0" dirty="0" smtClean="0"/>
              <a:t>, … </a:t>
            </a:r>
            <a:r>
              <a:rPr lang="hu-HU" b="0" dirty="0" err="1" smtClean="0"/>
              <a:t>pressure</a:t>
            </a:r>
            <a:r>
              <a:rPr lang="hu-HU" b="0" dirty="0" smtClean="0"/>
              <a:t> </a:t>
            </a:r>
            <a:r>
              <a:rPr lang="hu-HU" b="0" dirty="0" err="1" smtClean="0"/>
              <a:t>as</a:t>
            </a:r>
            <a:r>
              <a:rPr lang="hu-HU" b="0" dirty="0" smtClean="0"/>
              <a:t> </a:t>
            </a:r>
            <a:r>
              <a:rPr lang="hu-HU" b="0" dirty="0" err="1" smtClean="0"/>
              <a:t>cathode</a:t>
            </a:r>
            <a:r>
              <a:rPr lang="hu-HU" b="0" dirty="0" smtClean="0"/>
              <a:t> </a:t>
            </a:r>
            <a:r>
              <a:rPr lang="hu-HU" b="0" dirty="0" err="1" smtClean="0"/>
              <a:t>wears</a:t>
            </a:r>
            <a:r>
              <a:rPr lang="hu-HU" b="0" dirty="0" smtClean="0"/>
              <a:t> out</a:t>
            </a:r>
            <a:endParaRPr lang="hu-HU" b="0" dirty="0"/>
          </a:p>
        </p:txBody>
      </p:sp>
      <p:sp>
        <p:nvSpPr>
          <p:cNvPr id="7" name="Textfeld 10">
            <a:extLst>
              <a:ext uri="{FF2B5EF4-FFF2-40B4-BE49-F238E27FC236}">
                <a16:creationId xmlns:a16="http://schemas.microsoft.com/office/drawing/2014/main" id="{82A0FDF0-47AD-4CC8-AC3F-48F97929C977}"/>
              </a:ext>
            </a:extLst>
          </p:cNvPr>
          <p:cNvSpPr txBox="1"/>
          <p:nvPr/>
        </p:nvSpPr>
        <p:spPr>
          <a:xfrm>
            <a:off x="18341788" y="8906436"/>
            <a:ext cx="5916706" cy="3939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  <a:buClr>
                <a:schemeClr val="accent1"/>
              </a:buClr>
              <a:tabLst>
                <a:tab pos="2774950" algn="r"/>
              </a:tabLst>
            </a:pPr>
            <a:r>
              <a:rPr lang="hu-HU" b="0" dirty="0" err="1" smtClean="0">
                <a:latin typeface="Gotham Book" pitchFamily="50" charset="0"/>
              </a:rPr>
              <a:t>Glass</a:t>
            </a:r>
            <a:r>
              <a:rPr lang="hu-HU" b="0" dirty="0" smtClean="0">
                <a:latin typeface="Gotham Book" pitchFamily="50" charset="0"/>
              </a:rPr>
              <a:t> </a:t>
            </a:r>
            <a:r>
              <a:rPr lang="hu-HU" b="0" dirty="0" err="1" smtClean="0">
                <a:latin typeface="Gotham Book" pitchFamily="50" charset="0"/>
              </a:rPr>
              <a:t>Coating</a:t>
            </a:r>
            <a:r>
              <a:rPr lang="hu-HU" b="0" dirty="0" smtClean="0">
                <a:latin typeface="Gotham Book" pitchFamily="50" charset="0"/>
              </a:rPr>
              <a:t> </a:t>
            </a:r>
            <a:r>
              <a:rPr lang="en-US" b="0" dirty="0" smtClean="0">
                <a:latin typeface="Gotham Book" pitchFamily="50" charset="0"/>
              </a:rPr>
              <a:t>Compartments</a:t>
            </a:r>
            <a:r>
              <a:rPr lang="en-US" b="0" dirty="0">
                <a:latin typeface="Gotham Book" pitchFamily="50" charset="0"/>
              </a:rPr>
              <a:t>:</a:t>
            </a:r>
            <a:br>
              <a:rPr lang="en-US" b="0" dirty="0">
                <a:latin typeface="Gotham Book" pitchFamily="50" charset="0"/>
              </a:rPr>
            </a:br>
            <a:r>
              <a:rPr lang="en-US" b="0" dirty="0">
                <a:latin typeface="Gotham Book" pitchFamily="50" charset="0"/>
              </a:rPr>
              <a:t/>
            </a:r>
            <a:br>
              <a:rPr lang="en-US" b="0" dirty="0">
                <a:latin typeface="Gotham Book" pitchFamily="50" charset="0"/>
              </a:rPr>
            </a:br>
            <a:r>
              <a:rPr lang="en-US" b="0" dirty="0" smtClean="0">
                <a:latin typeface="Gotham Book" pitchFamily="50" charset="0"/>
              </a:rPr>
              <a:t>- Power Generator</a:t>
            </a:r>
            <a:r>
              <a:rPr lang="hu-HU" b="0" dirty="0" smtClean="0">
                <a:latin typeface="Gotham Book" pitchFamily="50" charset="0"/>
              </a:rPr>
              <a:t>s</a:t>
            </a:r>
            <a:r>
              <a:rPr lang="en-US" b="0" dirty="0">
                <a:latin typeface="Gotham Book" pitchFamily="50" charset="0"/>
              </a:rPr>
              <a:t/>
            </a:r>
            <a:br>
              <a:rPr lang="en-US" b="0" dirty="0">
                <a:latin typeface="Gotham Book" pitchFamily="50" charset="0"/>
              </a:rPr>
            </a:br>
            <a:r>
              <a:rPr lang="en-US" b="0" dirty="0">
                <a:latin typeface="Gotham Book" pitchFamily="50" charset="0"/>
              </a:rPr>
              <a:t>- </a:t>
            </a:r>
            <a:r>
              <a:rPr lang="hu-HU" b="0" dirty="0" err="1" smtClean="0">
                <a:latin typeface="Gotham Book" pitchFamily="50" charset="0"/>
              </a:rPr>
              <a:t>Gas</a:t>
            </a:r>
            <a:r>
              <a:rPr lang="hu-HU" b="0" dirty="0" smtClean="0">
                <a:latin typeface="Gotham Book" pitchFamily="50" charset="0"/>
              </a:rPr>
              <a:t> </a:t>
            </a:r>
            <a:r>
              <a:rPr lang="en-US" b="0" dirty="0" smtClean="0">
                <a:latin typeface="Gotham Book" pitchFamily="50" charset="0"/>
              </a:rPr>
              <a:t>Mass-flow controller</a:t>
            </a:r>
            <a:r>
              <a:rPr lang="hu-HU" b="0" dirty="0" smtClean="0">
                <a:latin typeface="Gotham Book" pitchFamily="50" charset="0"/>
              </a:rPr>
              <a:t>s</a:t>
            </a:r>
            <a:r>
              <a:rPr lang="en-US" b="0" dirty="0" smtClean="0">
                <a:latin typeface="Gotham Book" pitchFamily="50" charset="0"/>
              </a:rPr>
              <a:t> </a:t>
            </a:r>
            <a:r>
              <a:rPr lang="en-US" b="0" dirty="0">
                <a:latin typeface="Gotham Book" pitchFamily="50" charset="0"/>
              </a:rPr>
              <a:t/>
            </a:r>
            <a:br>
              <a:rPr lang="en-US" b="0" dirty="0">
                <a:latin typeface="Gotham Book" pitchFamily="50" charset="0"/>
              </a:rPr>
            </a:br>
            <a:r>
              <a:rPr lang="hu-HU" b="0" dirty="0" smtClean="0">
                <a:latin typeface="Gotham Book" pitchFamily="50" charset="0"/>
              </a:rPr>
              <a:t>- </a:t>
            </a:r>
            <a:r>
              <a:rPr lang="en-US" b="0" dirty="0" smtClean="0">
                <a:latin typeface="Gotham Book" pitchFamily="50" charset="0"/>
              </a:rPr>
              <a:t>In-Situ </a:t>
            </a:r>
            <a:r>
              <a:rPr lang="en-US" b="0" dirty="0">
                <a:latin typeface="Gotham Book" pitchFamily="50" charset="0"/>
              </a:rPr>
              <a:t>and Ex-Situ </a:t>
            </a:r>
            <a:r>
              <a:rPr lang="en-US" b="0" dirty="0" smtClean="0">
                <a:latin typeface="Gotham Book" pitchFamily="50" charset="0"/>
              </a:rPr>
              <a:t>Quality</a:t>
            </a:r>
            <a:r>
              <a:rPr lang="hu-HU" b="0" dirty="0" smtClean="0">
                <a:latin typeface="Gotham Book" pitchFamily="50" charset="0"/>
              </a:rPr>
              <a:t> </a:t>
            </a:r>
            <a:r>
              <a:rPr lang="hu-HU" b="0" dirty="0" err="1" smtClean="0">
                <a:latin typeface="Gotham Book" pitchFamily="50" charset="0"/>
              </a:rPr>
              <a:t>Inspection</a:t>
            </a:r>
            <a:r>
              <a:rPr lang="en-US" b="0" dirty="0" smtClean="0">
                <a:latin typeface="Gotham Book" pitchFamily="50" charset="0"/>
              </a:rPr>
              <a:t> (</a:t>
            </a:r>
            <a:r>
              <a:rPr lang="hu-HU" b="0" dirty="0" err="1" smtClean="0">
                <a:latin typeface="Gotham Book" pitchFamily="50" charset="0"/>
              </a:rPr>
              <a:t>glass</a:t>
            </a:r>
            <a:r>
              <a:rPr lang="hu-HU" b="0" dirty="0" smtClean="0">
                <a:latin typeface="Gotham Book" pitchFamily="50" charset="0"/>
              </a:rPr>
              <a:t> panel</a:t>
            </a:r>
            <a:r>
              <a:rPr lang="en-US" b="0" dirty="0" smtClean="0">
                <a:latin typeface="Gotham Book" pitchFamily="50" charset="0"/>
              </a:rPr>
              <a:t> </a:t>
            </a:r>
            <a:r>
              <a:rPr lang="en-US" b="0" dirty="0">
                <a:latin typeface="Gotham Book" pitchFamily="50" charset="0"/>
              </a:rPr>
              <a:t>resistance, Color…)</a:t>
            </a:r>
            <a:br>
              <a:rPr lang="en-US" b="0" dirty="0">
                <a:latin typeface="Gotham Book" pitchFamily="50" charset="0"/>
              </a:rPr>
            </a:br>
            <a:endParaRPr lang="en-US" b="0" dirty="0">
              <a:latin typeface="Gotham Book" pitchFamily="50" charset="0"/>
            </a:endParaRP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0C49F547-CE73-4F02-BA88-D499F3B334CF}"/>
              </a:ext>
            </a:extLst>
          </p:cNvPr>
          <p:cNvSpPr txBox="1"/>
          <p:nvPr/>
        </p:nvSpPr>
        <p:spPr>
          <a:xfrm>
            <a:off x="18485921" y="4054751"/>
            <a:ext cx="541916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 sz="3600" b="0" dirty="0" err="1" smtClean="0">
                <a:latin typeface="Gotham Book" pitchFamily="50" charset="0"/>
              </a:rPr>
              <a:t>Connected</a:t>
            </a:r>
            <a:r>
              <a:rPr lang="de-DE" sz="3600" b="0" dirty="0" smtClean="0">
                <a:latin typeface="Gotham Book" pitchFamily="50" charset="0"/>
              </a:rPr>
              <a:t> </a:t>
            </a:r>
            <a:r>
              <a:rPr lang="de-DE" sz="3600" b="0" dirty="0">
                <a:latin typeface="Gotham Book" pitchFamily="50" charset="0"/>
              </a:rPr>
              <a:t>Power </a:t>
            </a:r>
            <a:r>
              <a:rPr lang="de-DE" sz="3600" b="0" dirty="0" smtClean="0">
                <a:latin typeface="Gotham Book" pitchFamily="50" charset="0"/>
              </a:rPr>
              <a:t>Boxes</a:t>
            </a:r>
            <a:endParaRPr lang="en-US" sz="4000" b="0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77" y="9557088"/>
            <a:ext cx="5516485" cy="355618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2736" y="7379806"/>
            <a:ext cx="4801303" cy="6333343"/>
          </a:xfrm>
          <a:prstGeom prst="rect">
            <a:avLst/>
          </a:prstGeom>
        </p:spPr>
      </p:pic>
      <p:pic>
        <p:nvPicPr>
          <p:cNvPr id="11" name="Tartalom helye 3"/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1" y="2365656"/>
            <a:ext cx="10515600" cy="1262426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543" y="3912574"/>
            <a:ext cx="10363458" cy="136288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509" y="5427944"/>
            <a:ext cx="10509492" cy="1951862"/>
          </a:xfrm>
          <a:prstGeom prst="rect">
            <a:avLst/>
          </a:prstGeom>
        </p:spPr>
      </p:pic>
      <p:sp>
        <p:nvSpPr>
          <p:cNvPr id="14" name="Szövegdoboz 7"/>
          <p:cNvSpPr txBox="1"/>
          <p:nvPr/>
        </p:nvSpPr>
        <p:spPr>
          <a:xfrm>
            <a:off x="1320115" y="2560671"/>
            <a:ext cx="6963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dirty="0" err="1" smtClean="0"/>
              <a:t>Pressure</a:t>
            </a:r>
            <a:endParaRPr lang="hu-HU" sz="3200" dirty="0"/>
          </a:p>
        </p:txBody>
      </p:sp>
      <p:sp>
        <p:nvSpPr>
          <p:cNvPr id="15" name="Szövegdoboz 8"/>
          <p:cNvSpPr txBox="1"/>
          <p:nvPr/>
        </p:nvSpPr>
        <p:spPr>
          <a:xfrm>
            <a:off x="1381899" y="4039363"/>
            <a:ext cx="7869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dirty="0" err="1" smtClean="0"/>
              <a:t>Hard</a:t>
            </a:r>
            <a:r>
              <a:rPr lang="hu-HU" sz="3200" dirty="0" smtClean="0"/>
              <a:t> arc: </a:t>
            </a:r>
            <a:r>
              <a:rPr lang="hu-HU" sz="3200" dirty="0" err="1" smtClean="0"/>
              <a:t>cathode</a:t>
            </a:r>
            <a:r>
              <a:rPr lang="hu-HU" sz="3200" dirty="0" smtClean="0"/>
              <a:t> </a:t>
            </a:r>
            <a:r>
              <a:rPr lang="hu-HU" sz="3200" dirty="0" err="1" smtClean="0"/>
              <a:t>conditioning</a:t>
            </a:r>
            <a:endParaRPr lang="hu-HU" sz="3200" dirty="0"/>
          </a:p>
        </p:txBody>
      </p:sp>
      <p:sp>
        <p:nvSpPr>
          <p:cNvPr id="16" name="Szövegdoboz 9"/>
          <p:cNvSpPr txBox="1"/>
          <p:nvPr/>
        </p:nvSpPr>
        <p:spPr>
          <a:xfrm>
            <a:off x="1381899" y="5658098"/>
            <a:ext cx="2084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dirty="0" smtClean="0"/>
              <a:t>Micro arc</a:t>
            </a:r>
            <a:endParaRPr lang="hu-HU" sz="3200" dirty="0"/>
          </a:p>
        </p:txBody>
      </p:sp>
      <p:pic>
        <p:nvPicPr>
          <p:cNvPr id="6" name="Grafik 9">
            <a:extLst>
              <a:ext uri="{FF2B5EF4-FFF2-40B4-BE49-F238E27FC236}">
                <a16:creationId xmlns:a16="http://schemas.microsoft.com/office/drawing/2014/main" id="{936BDC6C-8EE9-4083-AC1D-3398AE7E4B8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92524" y="2590802"/>
            <a:ext cx="11707904" cy="10522471"/>
          </a:xfrm>
          <a:prstGeom prst="rect">
            <a:avLst/>
          </a:prstGeom>
        </p:spPr>
      </p:pic>
      <p:sp>
        <p:nvSpPr>
          <p:cNvPr id="18" name="Szövegdoboz 17"/>
          <p:cNvSpPr txBox="1"/>
          <p:nvPr/>
        </p:nvSpPr>
        <p:spPr>
          <a:xfrm>
            <a:off x="380027" y="8123957"/>
            <a:ext cx="617209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hu-HU" dirty="0" err="1" smtClean="0"/>
              <a:t>Glass</a:t>
            </a:r>
            <a:r>
              <a:rPr lang="hu-HU" dirty="0" smtClean="0"/>
              <a:t> panel Ex-Situ </a:t>
            </a:r>
            <a:r>
              <a:rPr lang="hu-HU" dirty="0" err="1" smtClean="0"/>
              <a:t>true</a:t>
            </a:r>
            <a:r>
              <a:rPr lang="hu-HU" dirty="0" smtClean="0"/>
              <a:t> </a:t>
            </a:r>
            <a:r>
              <a:rPr lang="hu-HU" dirty="0" err="1" smtClean="0"/>
              <a:t>color</a:t>
            </a:r>
            <a:endParaRPr lang="hu-HU" dirty="0" smtClean="0"/>
          </a:p>
          <a:p>
            <a:pPr algn="l">
              <a:lnSpc>
                <a:spcPct val="90000"/>
              </a:lnSpc>
            </a:pPr>
            <a:r>
              <a:rPr lang="hu-HU" b="0" dirty="0" smtClean="0"/>
              <a:t>(</a:t>
            </a:r>
            <a:r>
              <a:rPr lang="hu-HU" b="0" dirty="0" err="1" smtClean="0"/>
              <a:t>reflection</a:t>
            </a:r>
            <a:r>
              <a:rPr lang="hu-HU" b="0" dirty="0" smtClean="0"/>
              <a:t> and </a:t>
            </a:r>
            <a:r>
              <a:rPr lang="hu-HU" b="0" dirty="0" err="1" smtClean="0"/>
              <a:t>transmission</a:t>
            </a:r>
            <a:r>
              <a:rPr lang="hu-HU" b="0" dirty="0" smtClean="0"/>
              <a:t>, </a:t>
            </a:r>
          </a:p>
          <a:p>
            <a:pPr algn="l">
              <a:lnSpc>
                <a:spcPct val="90000"/>
              </a:lnSpc>
            </a:pPr>
            <a:r>
              <a:rPr lang="hu-HU" b="0" dirty="0" err="1" smtClean="0"/>
              <a:t>both</a:t>
            </a:r>
            <a:r>
              <a:rPr lang="hu-HU" b="0" dirty="0" smtClean="0"/>
              <a:t> </a:t>
            </a:r>
            <a:r>
              <a:rPr lang="hu-HU" b="0" dirty="0" err="1" smtClean="0"/>
              <a:t>sides</a:t>
            </a:r>
            <a:r>
              <a:rPr lang="hu-HU" b="0" dirty="0" smtClean="0"/>
              <a:t>)</a:t>
            </a:r>
            <a:endParaRPr lang="hu-HU" b="0" dirty="0" smtClean="0"/>
          </a:p>
        </p:txBody>
      </p:sp>
    </p:spTree>
    <p:extLst>
      <p:ext uri="{BB962C8B-B14F-4D97-AF65-F5344CB8AC3E}">
        <p14:creationId xmlns:p14="http://schemas.microsoft.com/office/powerpoint/2010/main" val="2709899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11456894" y="9302514"/>
            <a:ext cx="12927106" cy="441063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hu-HU" dirty="0" smtClean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Online Learning?</a:t>
            </a:r>
            <a:br>
              <a:rPr lang="en-US" dirty="0" smtClean="0"/>
            </a:br>
            <a:r>
              <a:rPr lang="en-US" dirty="0" smtClean="0"/>
              <a:t>Future of Flink ML?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19200" y="4876800"/>
            <a:ext cx="10381129" cy="633984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smtClean="0"/>
              <a:t>Will practitioners have really big training tasks? Or only model serving tasks?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smtClean="0"/>
              <a:t>Will real recommender systems ever need distributed matrix factorization, or will they always work either multicore only, or use session-based methods?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smtClean="0"/>
              <a:t>Will we find more convincing use cases?</a:t>
            </a:r>
            <a:endParaRPr lang="en-US" sz="4800" dirty="0"/>
          </a:p>
        </p:txBody>
      </p:sp>
      <p:sp>
        <p:nvSpPr>
          <p:cNvPr id="4" name="Tartalom helye 5"/>
          <p:cNvSpPr txBox="1">
            <a:spLocks/>
          </p:cNvSpPr>
          <p:nvPr/>
        </p:nvSpPr>
        <p:spPr>
          <a:xfrm>
            <a:off x="12299567" y="2590802"/>
            <a:ext cx="10631425" cy="9601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1200"/>
              </a:spcBef>
              <a:buFont typeface="HP Simplified" panose="020B0604020204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90000"/>
              </a:lnSpc>
              <a:spcBef>
                <a:spcPts val="1600"/>
              </a:spcBef>
              <a:buSzPct val="80000"/>
              <a:buFont typeface="HP Simplified" panose="020B0604020204020204" pitchFamily="34" charset="0"/>
              <a:buNone/>
              <a:defRPr sz="3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200"/>
              </a:spcBef>
              <a:buFont typeface="HP Simplified" panose="020B0604020204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200"/>
              </a:spcBef>
              <a:buSzPct val="80000"/>
              <a:buFont typeface="HP Simplified" panose="020B0604020204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200"/>
              </a:spcBef>
              <a:buFont typeface="HP Simplified" panose="020B0604020204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572000" indent="0" algn="l" defTabSz="1828800" rtl="0" eaLnBrk="1" latinLnBrk="0" hangingPunct="1">
              <a:lnSpc>
                <a:spcPct val="90000"/>
              </a:lnSpc>
              <a:spcBef>
                <a:spcPts val="1200"/>
              </a:spcBef>
              <a:buSzPct val="80000"/>
              <a:buFont typeface="HP Simplified" panose="020B0604020204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486400" indent="0" algn="l" defTabSz="1828800" rtl="0" eaLnBrk="1" latinLnBrk="0" hangingPunct="1">
              <a:lnSpc>
                <a:spcPct val="90000"/>
              </a:lnSpc>
              <a:spcBef>
                <a:spcPts val="1200"/>
              </a:spcBef>
              <a:buFont typeface="HP Simplified" panose="020B0604020204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6400800" indent="0" algn="l" defTabSz="1828800" rtl="0" eaLnBrk="1" latinLnBrk="0" hangingPunct="1">
              <a:lnSpc>
                <a:spcPct val="90000"/>
              </a:lnSpc>
              <a:spcBef>
                <a:spcPts val="1200"/>
              </a:spcBef>
              <a:buSzPct val="80000"/>
              <a:buFont typeface="HP Simplified" panose="020B0604020204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7315200" indent="0" algn="l" defTabSz="1828800" rtl="0" eaLnBrk="1" latinLnBrk="0" hangingPunct="1">
              <a:lnSpc>
                <a:spcPct val="90000"/>
              </a:lnSpc>
              <a:spcBef>
                <a:spcPts val="1200"/>
              </a:spcBef>
              <a:buFont typeface="HP Simplified" panose="020B0604020204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b="0" smtClean="0"/>
          </a:p>
          <a:p>
            <a:r>
              <a:rPr lang="en-US" b="0" smtClean="0"/>
              <a:t>“The idea of an online learning library for Flink has been broached before, and this semester I have one Master student working on exactly that. From my conversations with people in the industry however, </a:t>
            </a:r>
            <a:r>
              <a:rPr lang="en-US" b="0" smtClean="0">
                <a:solidFill>
                  <a:srgbClr val="FF0000"/>
                </a:solidFill>
              </a:rPr>
              <a:t>almost nobody uses online learning in production, at best models are updated every 5 minutes</a:t>
            </a:r>
            <a:r>
              <a:rPr lang="en-US" b="0" smtClean="0"/>
              <a:t>. So the impact would probably not be very large.</a:t>
            </a:r>
            <a:r>
              <a:rPr lang="hu-HU" b="0" smtClean="0"/>
              <a:t>”</a:t>
            </a:r>
          </a:p>
          <a:p>
            <a:endParaRPr lang="hu-HU" b="0" dirty="0"/>
          </a:p>
        </p:txBody>
      </p:sp>
      <p:pic>
        <p:nvPicPr>
          <p:cNvPr id="5" name="Tartalom helye 7"/>
          <p:cNvPicPr>
            <a:picLocks noChangeAspect="1"/>
          </p:cNvPicPr>
          <p:nvPr/>
        </p:nvPicPr>
        <p:blipFill rotWithShape="1">
          <a:blip r:embed="rId2"/>
          <a:srcRect r="2015" b="36703"/>
          <a:stretch/>
        </p:blipFill>
        <p:spPr>
          <a:xfrm>
            <a:off x="12299567" y="7202907"/>
            <a:ext cx="10766291" cy="6315869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150698" y="2133600"/>
            <a:ext cx="1078029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Theodore </a:t>
            </a:r>
            <a:r>
              <a:rPr kumimoji="0" lang="hu-HU" altLang="hu-H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Vasiloudis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Feb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21, 2017; 12:04pm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Re: [DISCUSS] Flink ML </a:t>
            </a:r>
            <a:r>
              <a:rPr kumimoji="0" lang="hu-HU" altLang="hu-H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roadmap</a:t>
            </a:r>
            <a:r>
              <a:rPr kumimoji="0" lang="hu-HU" alt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4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16172329" cy="3657600"/>
          </a:xfrm>
        </p:spPr>
        <p:txBody>
          <a:bodyPr/>
          <a:lstStyle/>
          <a:p>
            <a:r>
              <a:rPr lang="hu-HU" dirty="0" err="1" smtClean="0"/>
              <a:t>Presentation</a:t>
            </a:r>
            <a:r>
              <a:rPr lang="hu-HU" dirty="0" smtClean="0"/>
              <a:t> </a:t>
            </a:r>
            <a:r>
              <a:rPr lang="hu-HU" dirty="0" err="1" smtClean="0"/>
              <a:t>based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four</a:t>
            </a:r>
            <a:r>
              <a:rPr lang="hu-HU" dirty="0" smtClean="0"/>
              <a:t> </a:t>
            </a:r>
            <a:r>
              <a:rPr lang="hu-HU" dirty="0" err="1" smtClean="0"/>
              <a:t>chapters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Online </a:t>
            </a:r>
            <a:r>
              <a:rPr lang="hu-HU" dirty="0" err="1" smtClean="0"/>
              <a:t>Machine</a:t>
            </a:r>
            <a:r>
              <a:rPr lang="hu-HU" dirty="0" smtClean="0"/>
              <a:t> </a:t>
            </a:r>
            <a:r>
              <a:rPr lang="hu-HU" dirty="0" err="1" smtClean="0"/>
              <a:t>Learning</a:t>
            </a:r>
            <a:r>
              <a:rPr lang="hu-HU" dirty="0" smtClean="0"/>
              <a:t> in Big Data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hu-HU" dirty="0" err="1" smtClean="0"/>
              <a:t>Requirements</a:t>
            </a:r>
            <a:r>
              <a:rPr lang="hu-HU" dirty="0" smtClean="0"/>
              <a:t> and </a:t>
            </a:r>
            <a:r>
              <a:rPr lang="hu-HU" dirty="0" err="1" smtClean="0"/>
              <a:t>distributed</a:t>
            </a:r>
            <a:r>
              <a:rPr lang="hu-HU" dirty="0" smtClean="0"/>
              <a:t> </a:t>
            </a:r>
            <a:r>
              <a:rPr lang="hu-HU" dirty="0" err="1" smtClean="0"/>
              <a:t>systems</a:t>
            </a:r>
            <a:endParaRPr lang="hu-HU" dirty="0"/>
          </a:p>
          <a:p>
            <a:pPr marL="1657350" lvl="1" indent="-742950">
              <a:buFont typeface="Arial" panose="020B0604020202020204" pitchFamily="34" charset="0"/>
              <a:buChar char="•"/>
            </a:pPr>
            <a:r>
              <a:rPr lang="hu-HU" dirty="0" smtClean="0"/>
              <a:t>The </a:t>
            </a:r>
            <a:r>
              <a:rPr lang="hu-HU" dirty="0" err="1" smtClean="0"/>
              <a:t>Parameter</a:t>
            </a:r>
            <a:r>
              <a:rPr lang="hu-HU" dirty="0" smtClean="0"/>
              <a:t> Server</a:t>
            </a:r>
          </a:p>
          <a:p>
            <a:pPr marL="742950" indent="-742950">
              <a:buFont typeface="+mj-lt"/>
              <a:buAutoNum type="arabicPeriod"/>
            </a:pPr>
            <a:r>
              <a:rPr lang="hu-HU" dirty="0" err="1" smtClean="0"/>
              <a:t>Classification</a:t>
            </a:r>
            <a:endParaRPr lang="hu-HU" dirty="0" smtClean="0"/>
          </a:p>
          <a:p>
            <a:pPr marL="1657350" lvl="1" indent="-742950">
              <a:buFont typeface="Arial" panose="020B0604020202020204" pitchFamily="34" charset="0"/>
              <a:buChar char="•"/>
            </a:pPr>
            <a:r>
              <a:rPr lang="hu-HU" dirty="0" err="1" smtClean="0"/>
              <a:t>Linear</a:t>
            </a:r>
            <a:r>
              <a:rPr lang="hu-HU" dirty="0" smtClean="0"/>
              <a:t> </a:t>
            </a:r>
            <a:r>
              <a:rPr lang="hu-HU" dirty="0" err="1" smtClean="0"/>
              <a:t>methods</a:t>
            </a:r>
            <a:r>
              <a:rPr lang="hu-HU" dirty="0" smtClean="0"/>
              <a:t>, </a:t>
            </a:r>
            <a:r>
              <a:rPr lang="hu-HU" dirty="0" err="1"/>
              <a:t>N</a:t>
            </a:r>
            <a:r>
              <a:rPr lang="hu-HU" dirty="0" err="1" smtClean="0"/>
              <a:t>eural</a:t>
            </a:r>
            <a:r>
              <a:rPr lang="hu-HU" dirty="0" smtClean="0"/>
              <a:t> </a:t>
            </a:r>
            <a:r>
              <a:rPr lang="hu-HU" dirty="0" err="1" smtClean="0"/>
              <a:t>networks</a:t>
            </a:r>
            <a:r>
              <a:rPr lang="hu-HU" dirty="0" smtClean="0"/>
              <a:t>; </a:t>
            </a:r>
            <a:r>
              <a:rPr lang="hu-HU" dirty="0" err="1" smtClean="0"/>
              <a:t>Trees</a:t>
            </a:r>
            <a:endParaRPr lang="hu-HU" dirty="0" smtClean="0"/>
          </a:p>
          <a:p>
            <a:pPr marL="742950" indent="-742950">
              <a:buFont typeface="+mj-lt"/>
              <a:buAutoNum type="arabicPeriod"/>
            </a:pPr>
            <a:r>
              <a:rPr lang="hu-HU" dirty="0" err="1" smtClean="0"/>
              <a:t>Recommender</a:t>
            </a:r>
            <a:r>
              <a:rPr lang="hu-HU" dirty="0" smtClean="0"/>
              <a:t> Systems</a:t>
            </a:r>
          </a:p>
          <a:p>
            <a:pPr marL="742950" indent="-742950">
              <a:buFont typeface="+mj-lt"/>
              <a:buAutoNum type="arabicPeriod"/>
            </a:pPr>
            <a:r>
              <a:rPr lang="hu-HU" dirty="0" err="1" smtClean="0"/>
              <a:t>Other</a:t>
            </a:r>
            <a:r>
              <a:rPr lang="hu-HU" dirty="0" smtClean="0"/>
              <a:t> online </a:t>
            </a:r>
            <a:r>
              <a:rPr lang="hu-HU" dirty="0" err="1" smtClean="0"/>
              <a:t>learning</a:t>
            </a:r>
            <a:r>
              <a:rPr lang="hu-HU" dirty="0" smtClean="0"/>
              <a:t> </a:t>
            </a:r>
            <a:r>
              <a:rPr lang="hu-HU" dirty="0" err="1" smtClean="0"/>
              <a:t>methods</a:t>
            </a:r>
            <a:endParaRPr lang="hu-HU" dirty="0" smtClean="0"/>
          </a:p>
          <a:p>
            <a:pPr marL="1657350" lvl="1" indent="-742950">
              <a:buFont typeface="Arial" panose="020B0604020202020204" pitchFamily="34" charset="0"/>
              <a:buChar char="•"/>
            </a:pPr>
            <a:r>
              <a:rPr lang="hu-HU" dirty="0" err="1"/>
              <a:t>R</a:t>
            </a:r>
            <a:r>
              <a:rPr lang="hu-HU" dirty="0" err="1" smtClean="0"/>
              <a:t>einforcement</a:t>
            </a:r>
            <a:r>
              <a:rPr lang="hu-HU" dirty="0" smtClean="0"/>
              <a:t> </a:t>
            </a:r>
            <a:r>
              <a:rPr lang="hu-HU" dirty="0" err="1" smtClean="0"/>
              <a:t>learning</a:t>
            </a:r>
            <a:endParaRPr lang="hu-HU" dirty="0" smtClean="0"/>
          </a:p>
          <a:p>
            <a:pPr marL="1657350" lvl="1" indent="-742950">
              <a:buFont typeface="Arial" panose="020B0604020202020204" pitchFamily="34" charset="0"/>
              <a:buChar char="•"/>
            </a:pPr>
            <a:r>
              <a:rPr lang="hu-HU" dirty="0" err="1" smtClean="0"/>
              <a:t>Unsupervised</a:t>
            </a:r>
            <a:endParaRPr lang="hu-HU" dirty="0" smtClean="0"/>
          </a:p>
          <a:p>
            <a:pPr marL="1657350" lvl="1" indent="-742950">
              <a:buFont typeface="Arial" panose="020B0604020202020204" pitchFamily="34" charset="0"/>
              <a:buChar char="•"/>
            </a:pPr>
            <a:r>
              <a:rPr lang="hu-HU" dirty="0" err="1"/>
              <a:t>C</a:t>
            </a:r>
            <a:r>
              <a:rPr lang="hu-HU" dirty="0" err="1" smtClean="0"/>
              <a:t>oncept</a:t>
            </a:r>
            <a:r>
              <a:rPr lang="hu-HU" dirty="0" smtClean="0"/>
              <a:t> </a:t>
            </a:r>
            <a:r>
              <a:rPr lang="hu-HU" dirty="0" err="1" smtClean="0"/>
              <a:t>drift</a:t>
            </a:r>
            <a:endParaRPr lang="hu-H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31606" y="10042407"/>
            <a:ext cx="630510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altLang="hu-H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Due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hu-HU" altLang="hu-H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February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14, 2019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u-HU" altLang="hu-HU" sz="2800" b="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Chapters</a:t>
            </a:r>
            <a:r>
              <a:rPr lang="hu-HU" altLang="hu-HU" sz="28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hu-HU" altLang="hu-HU" sz="2800" b="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should</a:t>
            </a:r>
            <a:r>
              <a:rPr lang="hu-HU" altLang="hu-HU" sz="28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 be </a:t>
            </a:r>
            <a:r>
              <a:rPr lang="hu-HU" altLang="hu-HU" sz="2800" b="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available</a:t>
            </a:r>
            <a:r>
              <a:rPr lang="hu-HU" altLang="hu-HU" sz="28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 online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lvl="0" algn="l"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2800" b="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All</a:t>
            </a:r>
            <a:r>
              <a:rPr lang="hu-HU" altLang="hu-HU" sz="28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 in </a:t>
            </a:r>
            <a:r>
              <a:rPr lang="hu-HU" altLang="hu-HU" sz="2800" b="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one</a:t>
            </a:r>
            <a:r>
              <a:rPr lang="hu-HU" altLang="hu-HU" sz="28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hu-HU" altLang="hu-HU" sz="2800" b="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ArXiv</a:t>
            </a:r>
            <a:r>
              <a:rPr lang="hu-HU" altLang="hu-HU" sz="2800" b="0" dirty="0">
                <a:solidFill>
                  <a:schemeClr val="tx1"/>
                </a:solidFill>
                <a:latin typeface="Arial" panose="020B0604020202020204" pitchFamily="34" charset="0"/>
              </a:rPr>
              <a:t>: 1802.05872</a:t>
            </a:r>
            <a:endParaRPr kumimoji="0" lang="hu-HU" alt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8379" y="628850"/>
            <a:ext cx="6785810" cy="96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17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2057" y="457200"/>
            <a:ext cx="18283238" cy="3108960"/>
          </a:xfrm>
        </p:spPr>
        <p:txBody>
          <a:bodyPr/>
          <a:lstStyle/>
          <a:p>
            <a:r>
              <a:rPr lang="hu-HU" dirty="0" err="1" smtClean="0">
                <a:latin typeface="Arial"/>
                <a:cs typeface="Arial"/>
              </a:rPr>
              <a:t>Questions</a:t>
            </a:r>
            <a:r>
              <a:rPr lang="hu-HU" dirty="0" smtClean="0">
                <a:latin typeface="Arial"/>
                <a:cs typeface="Arial"/>
              </a:rPr>
              <a:t>?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2" y="4401430"/>
            <a:ext cx="11887200" cy="2377440"/>
          </a:xfrm>
        </p:spPr>
        <p:txBody>
          <a:bodyPr/>
          <a:lstStyle/>
          <a:p>
            <a:r>
              <a:rPr lang="hu-HU" sz="4800" b="1" dirty="0">
                <a:latin typeface="Arial"/>
                <a:cs typeface="Arial"/>
              </a:rPr>
              <a:t>András Benczúr</a:t>
            </a:r>
            <a:r>
              <a:rPr lang="hu-HU" sz="4800" dirty="0">
                <a:latin typeface="Arial"/>
                <a:cs typeface="Arial"/>
              </a:rPr>
              <a:t>,</a:t>
            </a:r>
          </a:p>
          <a:p>
            <a:r>
              <a:rPr lang="hu-HU" sz="4800" dirty="0" err="1">
                <a:latin typeface="Arial"/>
                <a:cs typeface="Arial"/>
              </a:rPr>
              <a:t>head</a:t>
            </a:r>
            <a:r>
              <a:rPr lang="hu-HU" sz="4800" dirty="0">
                <a:latin typeface="Arial"/>
                <a:cs typeface="Arial"/>
              </a:rPr>
              <a:t>, </a:t>
            </a:r>
            <a:r>
              <a:rPr lang="hu-HU" sz="4800" dirty="0" err="1">
                <a:latin typeface="Arial"/>
                <a:cs typeface="Arial"/>
              </a:rPr>
              <a:t>Informatics</a:t>
            </a:r>
            <a:r>
              <a:rPr lang="hu-HU" sz="4800" dirty="0">
                <a:latin typeface="Arial"/>
                <a:cs typeface="Arial"/>
              </a:rPr>
              <a:t> </a:t>
            </a:r>
            <a:r>
              <a:rPr lang="hu-HU" sz="4800" dirty="0" err="1" smtClean="0">
                <a:latin typeface="Arial"/>
                <a:cs typeface="Arial"/>
              </a:rPr>
              <a:t>Lab</a:t>
            </a:r>
            <a:endParaRPr lang="hu-HU" sz="4800" dirty="0">
              <a:latin typeface="Arial"/>
              <a:cs typeface="Arial"/>
            </a:endParaRPr>
          </a:p>
        </p:txBody>
      </p:sp>
      <p:pic>
        <p:nvPicPr>
          <p:cNvPr id="7" name="Kép 16" descr="AndrasBenczu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2057" y="6778871"/>
            <a:ext cx="2162174" cy="277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" t="32222" r="3334" b="3333"/>
          <a:stretch/>
        </p:blipFill>
        <p:spPr>
          <a:xfrm>
            <a:off x="8991601" y="3021108"/>
            <a:ext cx="14587574" cy="783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52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11456894" y="9302514"/>
            <a:ext cx="12927106" cy="441063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hu-HU" dirty="0" smtClean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 </a:t>
            </a:r>
            <a:r>
              <a:rPr lang="hu-HU" dirty="0" err="1" smtClean="0"/>
              <a:t>will</a:t>
            </a:r>
            <a:r>
              <a:rPr lang="hu-HU" dirty="0" smtClean="0"/>
              <a:t> show </a:t>
            </a:r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applications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19200" y="2707631"/>
            <a:ext cx="10010274" cy="6339840"/>
          </a:xfrm>
        </p:spPr>
        <p:txBody>
          <a:bodyPr/>
          <a:lstStyle/>
          <a:p>
            <a:r>
              <a:rPr lang="hu-HU" dirty="0" err="1" smtClean="0"/>
              <a:t>Recommenders</a:t>
            </a:r>
            <a:endParaRPr lang="hu-HU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Surprisingly, reading the data only once and forgetting helps!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Our first main observation from back in </a:t>
            </a:r>
            <a:r>
              <a:rPr lang="en-US" dirty="0" smtClean="0"/>
              <a:t>201</a:t>
            </a:r>
            <a:r>
              <a:rPr lang="hu-HU" dirty="0" smtClean="0"/>
              <a:t>3</a:t>
            </a:r>
            <a:endParaRPr lang="en-US" dirty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Shape 40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5724" y="5397038"/>
            <a:ext cx="10789757" cy="6310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12.png"/>
          <p:cNvPicPr/>
          <p:nvPr/>
        </p:nvPicPr>
        <p:blipFill rotWithShape="1">
          <a:blip r:embed="rId3"/>
          <a:srcRect r="32774"/>
          <a:stretch/>
        </p:blipFill>
        <p:spPr>
          <a:xfrm>
            <a:off x="12634343" y="8046720"/>
            <a:ext cx="8910204" cy="4819048"/>
          </a:xfrm>
          <a:prstGeom prst="rect">
            <a:avLst/>
          </a:prstGeom>
          <a:ln/>
        </p:spPr>
      </p:pic>
      <p:pic>
        <p:nvPicPr>
          <p:cNvPr id="7" name="image13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2634343" y="3373095"/>
            <a:ext cx="11004884" cy="4226427"/>
          </a:xfrm>
          <a:prstGeom prst="rect">
            <a:avLst/>
          </a:prstGeom>
          <a:ln/>
        </p:spPr>
      </p:pic>
      <p:pic>
        <p:nvPicPr>
          <p:cNvPr id="8" name="image12.png"/>
          <p:cNvPicPr/>
          <p:nvPr/>
        </p:nvPicPr>
        <p:blipFill rotWithShape="1">
          <a:blip r:embed="rId3"/>
          <a:srcRect l="69368" b="63209"/>
          <a:stretch/>
        </p:blipFill>
        <p:spPr>
          <a:xfrm>
            <a:off x="19872750" y="7748588"/>
            <a:ext cx="3343593" cy="1571876"/>
          </a:xfrm>
          <a:prstGeom prst="rect">
            <a:avLst/>
          </a:prstGeom>
          <a:ln/>
        </p:spPr>
      </p:pic>
      <p:sp>
        <p:nvSpPr>
          <p:cNvPr id="10" name="Téglalap 9"/>
          <p:cNvSpPr/>
          <p:nvPr/>
        </p:nvSpPr>
        <p:spPr>
          <a:xfrm>
            <a:off x="12634343" y="2707631"/>
            <a:ext cx="8486298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1828800" hangingPunct="1">
              <a:lnSpc>
                <a:spcPct val="90000"/>
              </a:lnSpc>
              <a:spcBef>
                <a:spcPts val="1200"/>
              </a:spcBef>
            </a:pPr>
            <a:r>
              <a:rPr lang="hu-HU" sz="3600" b="0" kern="1200" dirty="0" err="1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Concept</a:t>
            </a:r>
            <a:r>
              <a:rPr lang="hu-HU" sz="3600" b="0" kern="1200" dirty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hu-HU" sz="3600" b="0" kern="1200" dirty="0" err="1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Drift</a:t>
            </a:r>
            <a:r>
              <a:rPr lang="hu-HU" sz="3600" b="0" kern="1200" dirty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 in </a:t>
            </a:r>
            <a:r>
              <a:rPr lang="hu-HU" sz="3600" b="0" kern="1200" dirty="0" err="1" smtClean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industrial</a:t>
            </a:r>
            <a:r>
              <a:rPr lang="hu-HU" sz="3600" b="0" kern="1200" dirty="0" smtClean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hu-HU" sz="3600" b="0" kern="1200" dirty="0" err="1" smtClean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IoT</a:t>
            </a:r>
            <a:r>
              <a:rPr lang="hu-HU" sz="3600" b="0" kern="1200" dirty="0" smtClean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hu-HU" sz="3600" b="0" kern="1200" dirty="0" err="1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time</a:t>
            </a:r>
            <a:r>
              <a:rPr lang="hu-HU" sz="3600" b="0" kern="1200" dirty="0">
                <a:solidFill>
                  <a:srgbClr val="254093"/>
                </a:solidFill>
                <a:latin typeface="Open Sans"/>
                <a:ea typeface="+mn-ea"/>
                <a:cs typeface="+mn-cs"/>
              </a:rPr>
              <a:t> series</a:t>
            </a:r>
          </a:p>
        </p:txBody>
      </p:sp>
    </p:spTree>
    <p:extLst>
      <p:ext uri="{BB962C8B-B14F-4D97-AF65-F5344CB8AC3E}">
        <p14:creationId xmlns:p14="http://schemas.microsoft.com/office/powerpoint/2010/main" val="2941610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 – all depend on data scale („Big Data”)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Batch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smtClean="0"/>
              <a:t>Repeatedly read all training data multiple times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smtClean="0"/>
              <a:t>Stochastic </a:t>
            </a:r>
            <a:r>
              <a:rPr lang="en-US" sz="4800" dirty="0" smtClean="0"/>
              <a:t>gradient</a:t>
            </a:r>
            <a:r>
              <a:rPr lang="hu-HU" sz="4800" dirty="0" smtClean="0"/>
              <a:t> </a:t>
            </a:r>
            <a:r>
              <a:rPr lang="hu-HU" sz="4800" dirty="0" err="1" smtClean="0"/>
              <a:t>descent</a:t>
            </a:r>
            <a:r>
              <a:rPr lang="en-US" sz="4800" dirty="0" smtClean="0"/>
              <a:t>: </a:t>
            </a:r>
            <a:r>
              <a:rPr lang="en-US" sz="4800" dirty="0" smtClean="0"/>
              <a:t>use multiple times in random order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smtClean="0"/>
              <a:t>Elaborate optimization procedures, e.g. SVM</a:t>
            </a:r>
            <a:r>
              <a:rPr lang="hu-HU" sz="4800" dirty="0" smtClean="0"/>
              <a:t>, </a:t>
            </a:r>
            <a:r>
              <a:rPr lang="hu-HU" sz="4800" dirty="0" err="1" smtClean="0"/>
              <a:t>gradient</a:t>
            </a:r>
            <a:r>
              <a:rPr lang="hu-HU" sz="4800" dirty="0" smtClean="0"/>
              <a:t> </a:t>
            </a:r>
            <a:r>
              <a:rPr lang="hu-HU" sz="4800" dirty="0" err="1" smtClean="0"/>
              <a:t>boosting</a:t>
            </a:r>
            <a:endParaRPr lang="en-US" sz="48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+ More accurate (?)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+ Easy to implement (?)</a:t>
            </a:r>
          </a:p>
          <a:p>
            <a:endParaRPr lang="en-US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Online learning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smtClean="0"/>
              <a:t>Update immediately, e.g. with large learning rate</a:t>
            </a:r>
          </a:p>
          <a:p>
            <a:pPr marL="0" indent="0">
              <a:buNone/>
            </a:pPr>
            <a:r>
              <a:rPr lang="en-US" sz="4800" dirty="0" smtClean="0"/>
              <a:t>Data streaming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smtClean="0"/>
              <a:t>Read training/testing data only once, no chance to store</a:t>
            </a:r>
          </a:p>
          <a:p>
            <a:pPr marL="0" indent="0">
              <a:buNone/>
            </a:pPr>
            <a:r>
              <a:rPr lang="en-US" sz="4800" dirty="0" smtClean="0"/>
              <a:t>Real time / Interactive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+ More timely, adapts fast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- Challenging to implement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40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Online </a:t>
            </a:r>
            <a:r>
              <a:rPr lang="hu-HU" dirty="0" err="1" smtClean="0"/>
              <a:t>learning</a:t>
            </a:r>
            <a:r>
              <a:rPr lang="hu-HU" dirty="0" smtClean="0"/>
              <a:t> in Big Data:</a:t>
            </a:r>
            <a:br>
              <a:rPr lang="hu-HU" dirty="0" smtClean="0"/>
            </a:br>
            <a:r>
              <a:rPr lang="hu-HU" dirty="0" err="1" smtClean="0"/>
              <a:t>Overview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main </a:t>
            </a:r>
            <a:r>
              <a:rPr lang="hu-HU" dirty="0" err="1" smtClean="0"/>
              <a:t>issues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hu-HU" dirty="0" err="1" smtClean="0"/>
              <a:t>Limitations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steam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r>
              <a:rPr lang="hu-HU" dirty="0" smtClean="0"/>
              <a:t>. Limited </a:t>
            </a:r>
            <a:r>
              <a:rPr lang="hu-HU" dirty="0" err="1" smtClean="0"/>
              <a:t>memory</a:t>
            </a:r>
            <a:r>
              <a:rPr lang="hu-HU" dirty="0" smtClean="0"/>
              <a:t>.</a:t>
            </a:r>
          </a:p>
          <a:p>
            <a:pPr marL="742950" indent="-742950">
              <a:buFont typeface="HP Simplified" panose="020B0604020204020204" pitchFamily="34" charset="0"/>
              <a:buAutoNum type="arabicPeriod"/>
            </a:pPr>
            <a:r>
              <a:rPr lang="hu-HU" dirty="0" err="1" smtClean="0"/>
              <a:t>Certain</a:t>
            </a:r>
            <a:r>
              <a:rPr lang="hu-HU" dirty="0" smtClean="0"/>
              <a:t> </a:t>
            </a:r>
            <a:r>
              <a:rPr lang="hu-HU" dirty="0" err="1" smtClean="0"/>
              <a:t>evaluation</a:t>
            </a:r>
            <a:r>
              <a:rPr lang="hu-HU" dirty="0" smtClean="0"/>
              <a:t> </a:t>
            </a:r>
            <a:r>
              <a:rPr lang="hu-HU" dirty="0" err="1" smtClean="0"/>
              <a:t>methods</a:t>
            </a:r>
            <a:r>
              <a:rPr lang="hu-HU" dirty="0" smtClean="0"/>
              <a:t> </a:t>
            </a:r>
            <a:r>
              <a:rPr lang="hu-HU" dirty="0" err="1" smtClean="0"/>
              <a:t>fail</a:t>
            </a:r>
            <a:r>
              <a:rPr lang="hu-HU" dirty="0" smtClean="0"/>
              <a:t> </a:t>
            </a:r>
            <a:r>
              <a:rPr lang="hu-HU" dirty="0" err="1" smtClean="0"/>
              <a:t>since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change</a:t>
            </a:r>
            <a:r>
              <a:rPr lang="hu-HU" dirty="0" smtClean="0"/>
              <a:t> during </a:t>
            </a:r>
            <a:r>
              <a:rPr lang="hu-HU" dirty="0" err="1" smtClean="0"/>
              <a:t>evaluation</a:t>
            </a:r>
            <a:r>
              <a:rPr lang="hu-HU" dirty="0" smtClean="0"/>
              <a:t>.</a:t>
            </a:r>
            <a:endParaRPr lang="hu-HU" dirty="0"/>
          </a:p>
          <a:p>
            <a:pPr marL="742950" indent="-742950">
              <a:buAutoNum type="arabicPeriod"/>
            </a:pPr>
            <a:r>
              <a:rPr lang="hu-HU" dirty="0" err="1" smtClean="0"/>
              <a:t>Concept</a:t>
            </a:r>
            <a:r>
              <a:rPr lang="hu-HU" dirty="0" smtClean="0"/>
              <a:t> </a:t>
            </a:r>
            <a:r>
              <a:rPr lang="hu-HU" dirty="0" err="1" smtClean="0"/>
              <a:t>Drift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occur</a:t>
            </a:r>
            <a:r>
              <a:rPr lang="hu-HU" dirty="0" smtClean="0"/>
              <a:t>.</a:t>
            </a:r>
          </a:p>
          <a:p>
            <a:pPr marL="742950" indent="-742950">
              <a:buAutoNum type="arabicPeriod"/>
            </a:pPr>
            <a:r>
              <a:rPr lang="hu-HU" dirty="0" err="1" smtClean="0"/>
              <a:t>Scalability</a:t>
            </a:r>
            <a:r>
              <a:rPr lang="hu-HU" dirty="0" smtClean="0"/>
              <a:t>, </a:t>
            </a:r>
            <a:r>
              <a:rPr lang="hu-HU" dirty="0" err="1" smtClean="0"/>
              <a:t>distributed</a:t>
            </a:r>
            <a:r>
              <a:rPr lang="hu-HU" dirty="0" smtClean="0"/>
              <a:t> </a:t>
            </a:r>
            <a:r>
              <a:rPr lang="hu-HU" dirty="0" err="1" smtClean="0"/>
              <a:t>processing</a:t>
            </a:r>
            <a:r>
              <a:rPr lang="hu-H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8980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Issue</a:t>
            </a:r>
            <a:r>
              <a:rPr lang="hu-HU" dirty="0" smtClean="0"/>
              <a:t> 1: </a:t>
            </a:r>
            <a:r>
              <a:rPr lang="hu-HU" dirty="0" err="1" smtClean="0"/>
              <a:t>Algorithmic</a:t>
            </a:r>
            <a:r>
              <a:rPr lang="hu-HU" dirty="0" smtClean="0"/>
              <a:t> </a:t>
            </a:r>
            <a:r>
              <a:rPr lang="hu-HU" dirty="0" err="1" smtClean="0"/>
              <a:t>limitations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to update the model after each data instance </a:t>
            </a:r>
          </a:p>
          <a:p>
            <a:r>
              <a:rPr lang="en-US" dirty="0" smtClean="0"/>
              <a:t>No access to (majority of) past data</a:t>
            </a:r>
          </a:p>
          <a:p>
            <a:pPr lvl="1"/>
            <a:r>
              <a:rPr lang="en-US" dirty="0" smtClean="0"/>
              <a:t>No stochastic gradient descent: we cannot iterate over the data</a:t>
            </a:r>
          </a:p>
          <a:p>
            <a:pPr lvl="2"/>
            <a:r>
              <a:rPr lang="en-US" dirty="0" smtClean="0"/>
              <a:t>Online gradient descent is possible</a:t>
            </a:r>
          </a:p>
          <a:p>
            <a:pPr lvl="1"/>
            <a:r>
              <a:rPr lang="en-US" dirty="0" smtClean="0"/>
              <a:t>No decision trees: after deciding about a split, we cannot use data inside the new nodes for a next split</a:t>
            </a:r>
          </a:p>
          <a:p>
            <a:pPr lvl="2"/>
            <a:r>
              <a:rPr lang="en-US" dirty="0" smtClean="0"/>
              <a:t>If confident about a split seeing some data, build further splits by the new data</a:t>
            </a:r>
          </a:p>
          <a:p>
            <a:pPr lvl="2"/>
            <a:r>
              <a:rPr lang="en-US" dirty="0" smtClean="0"/>
              <a:t>Use concept drift statistics to rebuild certain branches</a:t>
            </a:r>
          </a:p>
          <a:p>
            <a:r>
              <a:rPr lang="en-US" dirty="0" smtClean="0"/>
              <a:t>Data streaming computational model 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4301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 Streaming Computational Model</a:t>
            </a:r>
            <a:br>
              <a:rPr lang="en-US" dirty="0" smtClean="0"/>
            </a:br>
            <a:r>
              <a:rPr lang="en-US" dirty="0" smtClean="0"/>
              <a:t>Illustration: number of different elements in data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219200" y="4812632"/>
            <a:ext cx="4716380" cy="7379370"/>
          </a:xfrm>
        </p:spPr>
        <p:txBody>
          <a:bodyPr>
            <a:normAutofit/>
          </a:bodyPr>
          <a:lstStyle/>
          <a:p>
            <a:r>
              <a:rPr lang="en-US" dirty="0" smtClean="0"/>
              <a:t>In-Memory</a:t>
            </a:r>
          </a:p>
          <a:p>
            <a:pPr lvl="1"/>
            <a:r>
              <a:rPr lang="en-US" dirty="0" smtClean="0"/>
              <a:t>Hash tables</a:t>
            </a:r>
          </a:p>
          <a:p>
            <a:r>
              <a:rPr lang="en-US" dirty="0" smtClean="0"/>
              <a:t>On disk</a:t>
            </a:r>
          </a:p>
          <a:p>
            <a:pPr lvl="1"/>
            <a:r>
              <a:rPr lang="en-US" dirty="0" smtClean="0"/>
              <a:t>Sort (</a:t>
            </a:r>
            <a:r>
              <a:rPr lang="en-US" dirty="0" err="1" smtClean="0"/>
              <a:t>mergesort</a:t>
            </a:r>
            <a:r>
              <a:rPr lang="en-US" dirty="0" smtClean="0"/>
              <a:t>)</a:t>
            </a:r>
          </a:p>
          <a:p>
            <a:r>
              <a:rPr lang="en-US" dirty="0" smtClean="0"/>
              <a:t>Distributed</a:t>
            </a:r>
          </a:p>
          <a:p>
            <a:pPr lvl="1"/>
            <a:r>
              <a:rPr lang="en-US" dirty="0" smtClean="0"/>
              <a:t>Map-reduce – basically sorting again</a:t>
            </a:r>
            <a:endParaRPr lang="en-US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6866021" y="4812632"/>
            <a:ext cx="16378991" cy="7379370"/>
          </a:xfrm>
        </p:spPr>
        <p:txBody>
          <a:bodyPr>
            <a:normAutofit/>
          </a:bodyPr>
          <a:lstStyle/>
          <a:p>
            <a:r>
              <a:rPr lang="en-US" dirty="0" smtClean="0"/>
              <a:t>Streams?</a:t>
            </a:r>
          </a:p>
          <a:p>
            <a:pPr lvl="1"/>
            <a:r>
              <a:rPr lang="en-US" dirty="0" smtClean="0"/>
              <a:t>No exact algorithm without storing all data – Proof:</a:t>
            </a:r>
          </a:p>
          <a:p>
            <a:pPr lvl="2"/>
            <a:r>
              <a:rPr lang="en-US" dirty="0" smtClean="0"/>
              <a:t>Trivial information bound to decide if the next element is new or already present earlier in the stream</a:t>
            </a:r>
          </a:p>
          <a:p>
            <a:pPr lvl="2"/>
            <a:r>
              <a:rPr lang="en-US" dirty="0" smtClean="0"/>
              <a:t>We may reconstruct the entire past stream as a set by probing with next elements</a:t>
            </a:r>
          </a:p>
          <a:p>
            <a:pPr lvl="1"/>
            <a:r>
              <a:rPr lang="en-US" dirty="0" smtClean="0"/>
              <a:t>Random sampling fails very bad on rare elements</a:t>
            </a:r>
          </a:p>
          <a:p>
            <a:pPr lvl="2"/>
            <a:r>
              <a:rPr lang="en-US" dirty="0" smtClean="0"/>
              <a:t>Assume sample consist of identical elements only</a:t>
            </a:r>
          </a:p>
          <a:p>
            <a:pPr lvl="2"/>
            <a:r>
              <a:rPr lang="en-US" dirty="0" smtClean="0"/>
              <a:t>A likely answer is that there are no other elements</a:t>
            </a:r>
          </a:p>
          <a:p>
            <a:pPr lvl="2"/>
            <a:r>
              <a:rPr lang="en-US" dirty="0" smtClean="0"/>
              <a:t>But we may have, with large probability, a large number of other elements that appear only once</a:t>
            </a:r>
          </a:p>
          <a:p>
            <a:pPr lvl="2"/>
            <a:r>
              <a:rPr lang="en-US" dirty="0" smtClean="0"/>
              <a:t>Numerical example: 20% random sample, for any guess there is a data stream where relative error on count </a:t>
            </a:r>
            <a:r>
              <a:rPr lang="hu-HU" dirty="0" smtClean="0"/>
              <a:t>&gt; 20%</a:t>
            </a:r>
          </a:p>
          <a:p>
            <a:pPr lvl="1"/>
            <a:r>
              <a:rPr lang="hu-HU" dirty="0" err="1" smtClean="0"/>
              <a:t>Distinct</a:t>
            </a:r>
            <a:r>
              <a:rPr lang="hu-HU" dirty="0" smtClean="0"/>
              <a:t> </a:t>
            </a:r>
            <a:r>
              <a:rPr lang="hu-HU" dirty="0" err="1" smtClean="0"/>
              <a:t>sampling</a:t>
            </a:r>
            <a:r>
              <a:rPr lang="hu-HU" dirty="0" smtClean="0"/>
              <a:t>: </a:t>
            </a:r>
            <a:r>
              <a:rPr lang="hu-HU" dirty="0" err="1" smtClean="0"/>
              <a:t>read</a:t>
            </a:r>
            <a:r>
              <a:rPr lang="hu-HU" dirty="0" smtClean="0"/>
              <a:t> </a:t>
            </a:r>
            <a:r>
              <a:rPr lang="hu-HU" dirty="0" err="1" smtClean="0"/>
              <a:t>all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, </a:t>
            </a:r>
            <a:r>
              <a:rPr lang="hu-HU" dirty="0" err="1" smtClean="0"/>
              <a:t>make</a:t>
            </a:r>
            <a:r>
              <a:rPr lang="hu-HU" dirty="0" smtClean="0"/>
              <a:t> </a:t>
            </a:r>
            <a:r>
              <a:rPr lang="hu-HU" dirty="0" err="1" smtClean="0"/>
              <a:t>adaptive</a:t>
            </a:r>
            <a:r>
              <a:rPr lang="hu-HU" dirty="0" smtClean="0"/>
              <a:t> </a:t>
            </a:r>
            <a:r>
              <a:rPr lang="hu-HU" dirty="0" err="1" smtClean="0"/>
              <a:t>decisions</a:t>
            </a:r>
            <a:endParaRPr lang="en-US" dirty="0"/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2828292" y="1977070"/>
            <a:ext cx="17205267" cy="2879802"/>
            <a:chOff x="-192" y="1056"/>
            <a:chExt cx="5689" cy="790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-192" y="1441"/>
              <a:ext cx="3594" cy="253"/>
              <a:chOff x="-287" y="3265"/>
              <a:chExt cx="3594" cy="253"/>
            </a:xfrm>
          </p:grpSpPr>
          <p:sp>
            <p:nvSpPr>
              <p:cNvPr id="21" name="Text Box 5"/>
              <p:cNvSpPr txBox="1">
                <a:spLocks noChangeArrowheads="1"/>
              </p:cNvSpPr>
              <p:nvPr/>
            </p:nvSpPr>
            <p:spPr bwMode="auto">
              <a:xfrm>
                <a:off x="-287" y="3279"/>
                <a:ext cx="3594" cy="177"/>
              </a:xfrm>
              <a:prstGeom prst="rect">
                <a:avLst/>
              </a:prstGeom>
              <a:noFill/>
              <a:ln w="28575">
                <a:noFill/>
                <a:miter lim="800000"/>
                <a:headEnd type="none" w="med" len="sm"/>
                <a:tailEnd type="none" w="med" len="sm"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ctr"/>
                <a:r>
                  <a:rPr lang="hu-HU" sz="3600" dirty="0" smtClean="0">
                    <a:solidFill>
                      <a:srgbClr val="FF3300"/>
                    </a:solidFill>
                    <a:latin typeface="Comic Sans MS" pitchFamily="66" charset="0"/>
                  </a:rPr>
                  <a:t>Data </a:t>
                </a:r>
                <a:r>
                  <a:rPr lang="hu-HU" sz="3600" dirty="0" err="1" smtClean="0">
                    <a:solidFill>
                      <a:srgbClr val="FF3300"/>
                    </a:solidFill>
                    <a:latin typeface="Comic Sans MS" pitchFamily="66" charset="0"/>
                  </a:rPr>
                  <a:t>Stream</a:t>
                </a:r>
                <a:r>
                  <a:rPr lang="en-US" sz="3600" dirty="0" smtClean="0">
                    <a:solidFill>
                      <a:srgbClr val="FF3300"/>
                    </a:solidFill>
                    <a:latin typeface="Comic Sans MS" pitchFamily="66" charset="0"/>
                  </a:rPr>
                  <a:t>:  </a:t>
                </a:r>
                <a:r>
                  <a:rPr lang="en-US" sz="3600" dirty="0">
                    <a:solidFill>
                      <a:srgbClr val="FF3300"/>
                    </a:solidFill>
                    <a:latin typeface="Comic Sans MS" pitchFamily="66" charset="0"/>
                  </a:rPr>
                  <a:t>2,  0,  1,  3,  1,  2,  4,  . . .</a:t>
                </a:r>
              </a:p>
            </p:txBody>
          </p:sp>
          <p:sp>
            <p:nvSpPr>
              <p:cNvPr id="22" name="Rectangle 6"/>
              <p:cNvSpPr>
                <a:spLocks noChangeArrowheads="1"/>
              </p:cNvSpPr>
              <p:nvPr/>
            </p:nvSpPr>
            <p:spPr bwMode="auto">
              <a:xfrm>
                <a:off x="877" y="3265"/>
                <a:ext cx="2296" cy="253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 type="none" w="med" len="sm"/>
                <a:tailEnd type="none" w="med" len="sm"/>
              </a:ln>
              <a:effectLst/>
            </p:spPr>
            <p:txBody>
              <a:bodyPr wrap="square" lIns="92075" tIns="46038" rIns="92075" bIns="46038" anchor="ctr">
                <a:spAutoFit/>
              </a:bodyPr>
              <a:lstStyle/>
              <a:p>
                <a:endParaRPr lang="hu-HU" sz="5400"/>
              </a:p>
            </p:txBody>
          </p:sp>
        </p:grpSp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3303" y="1056"/>
              <a:ext cx="2194" cy="790"/>
              <a:chOff x="3303" y="1296"/>
              <a:chExt cx="2194" cy="790"/>
            </a:xfrm>
          </p:grpSpPr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4176" y="1453"/>
                <a:ext cx="287" cy="47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hu-HU" sz="5400"/>
              </a:p>
            </p:txBody>
          </p:sp>
          <p:sp>
            <p:nvSpPr>
              <p:cNvPr id="10" name="Rectangle 10"/>
              <p:cNvSpPr>
                <a:spLocks noChangeArrowheads="1"/>
              </p:cNvSpPr>
              <p:nvPr/>
            </p:nvSpPr>
            <p:spPr bwMode="auto">
              <a:xfrm>
                <a:off x="4463" y="1453"/>
                <a:ext cx="288" cy="47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hu-HU" sz="5400"/>
              </a:p>
            </p:txBody>
          </p:sp>
          <p:sp>
            <p:nvSpPr>
              <p:cNvPr id="11" name="Rectangle 11"/>
              <p:cNvSpPr>
                <a:spLocks noChangeArrowheads="1"/>
              </p:cNvSpPr>
              <p:nvPr/>
            </p:nvSpPr>
            <p:spPr bwMode="auto">
              <a:xfrm>
                <a:off x="3888" y="1690"/>
                <a:ext cx="288" cy="23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hu-HU" sz="5400"/>
              </a:p>
            </p:txBody>
          </p:sp>
          <p:sp>
            <p:nvSpPr>
              <p:cNvPr id="12" name="Rectangle 12"/>
              <p:cNvSpPr>
                <a:spLocks noChangeArrowheads="1"/>
              </p:cNvSpPr>
              <p:nvPr/>
            </p:nvSpPr>
            <p:spPr bwMode="auto">
              <a:xfrm>
                <a:off x="5038" y="1690"/>
                <a:ext cx="288" cy="23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hu-HU" sz="5400"/>
              </a:p>
            </p:txBody>
          </p:sp>
          <p:sp>
            <p:nvSpPr>
              <p:cNvPr id="13" name="Rectangle 13"/>
              <p:cNvSpPr>
                <a:spLocks noChangeArrowheads="1"/>
              </p:cNvSpPr>
              <p:nvPr/>
            </p:nvSpPr>
            <p:spPr bwMode="auto">
              <a:xfrm>
                <a:off x="4751" y="1690"/>
                <a:ext cx="287" cy="23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hu-HU" sz="5400"/>
              </a:p>
            </p:txBody>
          </p:sp>
          <p:sp>
            <p:nvSpPr>
              <p:cNvPr id="14" name="Text Box 14"/>
              <p:cNvSpPr txBox="1">
                <a:spLocks noChangeArrowheads="1"/>
              </p:cNvSpPr>
              <p:nvPr/>
            </p:nvSpPr>
            <p:spPr bwMode="auto">
              <a:xfrm>
                <a:off x="3763" y="1926"/>
                <a:ext cx="1734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rgbClr val="FF5050"/>
                    </a:solidFill>
                    <a:latin typeface="Comic Sans MS" pitchFamily="66" charset="0"/>
                  </a:rPr>
                  <a:t>m</a:t>
                </a:r>
                <a:r>
                  <a:rPr lang="en-US" baseline="-25000">
                    <a:solidFill>
                      <a:srgbClr val="FF5050"/>
                    </a:solidFill>
                    <a:latin typeface="Comic Sans MS" pitchFamily="66" charset="0"/>
                  </a:rPr>
                  <a:t>0     </a:t>
                </a:r>
                <a:r>
                  <a:rPr lang="en-US">
                    <a:solidFill>
                      <a:srgbClr val="FF5050"/>
                    </a:solidFill>
                    <a:latin typeface="Comic Sans MS" pitchFamily="66" charset="0"/>
                  </a:rPr>
                  <a:t> m</a:t>
                </a:r>
                <a:r>
                  <a:rPr lang="en-US" baseline="-25000">
                    <a:solidFill>
                      <a:srgbClr val="FF5050"/>
                    </a:solidFill>
                  </a:rPr>
                  <a:t>1      </a:t>
                </a:r>
                <a:r>
                  <a:rPr lang="en-US">
                    <a:solidFill>
                      <a:srgbClr val="FF5050"/>
                    </a:solidFill>
                    <a:latin typeface="Comic Sans MS" pitchFamily="66" charset="0"/>
                  </a:rPr>
                  <a:t>m</a:t>
                </a:r>
                <a:r>
                  <a:rPr lang="en-US" baseline="-25000">
                    <a:solidFill>
                      <a:srgbClr val="FF5050"/>
                    </a:solidFill>
                    <a:latin typeface="Comic Sans MS" pitchFamily="66" charset="0"/>
                  </a:rPr>
                  <a:t>2</a:t>
                </a:r>
                <a:r>
                  <a:rPr lang="en-US">
                    <a:solidFill>
                      <a:srgbClr val="FF5050"/>
                    </a:solidFill>
                    <a:latin typeface="Comic Sans MS" pitchFamily="66" charset="0"/>
                  </a:rPr>
                  <a:t>    m</a:t>
                </a:r>
                <a:r>
                  <a:rPr lang="en-US" baseline="-25000">
                    <a:solidFill>
                      <a:srgbClr val="FF5050"/>
                    </a:solidFill>
                    <a:latin typeface="Comic Sans MS" pitchFamily="66" charset="0"/>
                  </a:rPr>
                  <a:t>3</a:t>
                </a:r>
                <a:r>
                  <a:rPr lang="en-US">
                    <a:solidFill>
                      <a:srgbClr val="FF5050"/>
                    </a:solidFill>
                    <a:latin typeface="Comic Sans MS" pitchFamily="66" charset="0"/>
                  </a:rPr>
                  <a:t>    m</a:t>
                </a:r>
                <a:r>
                  <a:rPr lang="en-US" baseline="-25000">
                    <a:solidFill>
                      <a:srgbClr val="FF5050"/>
                    </a:solidFill>
                    <a:latin typeface="Comic Sans MS" pitchFamily="66" charset="0"/>
                  </a:rPr>
                  <a:t>4</a:t>
                </a:r>
              </a:p>
            </p:txBody>
          </p:sp>
          <p:sp>
            <p:nvSpPr>
              <p:cNvPr id="15" name="Text Box 15"/>
              <p:cNvSpPr txBox="1">
                <a:spLocks noChangeArrowheads="1"/>
              </p:cNvSpPr>
              <p:nvPr/>
            </p:nvSpPr>
            <p:spPr bwMode="auto">
              <a:xfrm>
                <a:off x="5101" y="1532"/>
                <a:ext cx="144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Comic Sans MS" pitchFamily="66" charset="0"/>
                  </a:rPr>
                  <a:t>1</a:t>
                </a:r>
              </a:p>
            </p:txBody>
          </p:sp>
          <p:sp>
            <p:nvSpPr>
              <p:cNvPr id="16" name="Text Box 16"/>
              <p:cNvSpPr txBox="1">
                <a:spLocks noChangeArrowheads="1"/>
              </p:cNvSpPr>
              <p:nvPr/>
            </p:nvSpPr>
            <p:spPr bwMode="auto">
              <a:xfrm>
                <a:off x="3951" y="1532"/>
                <a:ext cx="144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Comic Sans MS" pitchFamily="66" charset="0"/>
                  </a:rPr>
                  <a:t>1</a:t>
                </a:r>
              </a:p>
            </p:txBody>
          </p:sp>
          <p:sp>
            <p:nvSpPr>
              <p:cNvPr id="17" name="Text Box 17"/>
              <p:cNvSpPr txBox="1">
                <a:spLocks noChangeArrowheads="1"/>
              </p:cNvSpPr>
              <p:nvPr/>
            </p:nvSpPr>
            <p:spPr bwMode="auto">
              <a:xfrm>
                <a:off x="4815" y="1532"/>
                <a:ext cx="144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Comic Sans MS" pitchFamily="66" charset="0"/>
                  </a:rPr>
                  <a:t>1</a:t>
                </a:r>
              </a:p>
            </p:txBody>
          </p:sp>
          <p:sp>
            <p:nvSpPr>
              <p:cNvPr id="18" name="Text Box 18"/>
              <p:cNvSpPr txBox="1">
                <a:spLocks noChangeArrowheads="1"/>
              </p:cNvSpPr>
              <p:nvPr/>
            </p:nvSpPr>
            <p:spPr bwMode="auto">
              <a:xfrm>
                <a:off x="4249" y="1296"/>
                <a:ext cx="144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Comic Sans MS" pitchFamily="66" charset="0"/>
                  </a:rPr>
                  <a:t>2</a:t>
                </a:r>
              </a:p>
            </p:txBody>
          </p:sp>
          <p:sp>
            <p:nvSpPr>
              <p:cNvPr id="19" name="Text Box 19"/>
              <p:cNvSpPr txBox="1">
                <a:spLocks noChangeArrowheads="1"/>
              </p:cNvSpPr>
              <p:nvPr/>
            </p:nvSpPr>
            <p:spPr bwMode="auto">
              <a:xfrm>
                <a:off x="4537" y="1296"/>
                <a:ext cx="144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Comic Sans MS" pitchFamily="66" charset="0"/>
                  </a:rPr>
                  <a:t>2</a:t>
                </a:r>
              </a:p>
            </p:txBody>
          </p:sp>
          <p:sp>
            <p:nvSpPr>
              <p:cNvPr id="20" name="AutoShape 20"/>
              <p:cNvSpPr>
                <a:spLocks noChangeArrowheads="1"/>
              </p:cNvSpPr>
              <p:nvPr/>
            </p:nvSpPr>
            <p:spPr bwMode="auto">
              <a:xfrm>
                <a:off x="3303" y="1761"/>
                <a:ext cx="480" cy="127"/>
              </a:xfrm>
              <a:prstGeom prst="rightArrow">
                <a:avLst>
                  <a:gd name="adj1" fmla="val 50000"/>
                  <a:gd name="adj2" fmla="val 94488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hu-HU" sz="5400"/>
              </a:p>
            </p:txBody>
          </p:sp>
        </p:grpSp>
      </p:grpSp>
      <p:sp>
        <p:nvSpPr>
          <p:cNvPr id="23" name="Téglalap 22"/>
          <p:cNvSpPr/>
          <p:nvPr/>
        </p:nvSpPr>
        <p:spPr>
          <a:xfrm>
            <a:off x="2311586" y="11831343"/>
            <a:ext cx="84580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8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Muthukrishnan</a:t>
            </a:r>
            <a:r>
              <a:rPr lang="hu-HU" sz="2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S., et </a:t>
            </a:r>
            <a:r>
              <a:rPr lang="hu-HU" sz="28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</a:t>
            </a:r>
            <a:r>
              <a:rPr lang="hu-HU" sz="2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.: Data </a:t>
            </a:r>
            <a:r>
              <a:rPr lang="hu-HU" sz="28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streams</a:t>
            </a:r>
            <a:r>
              <a:rPr lang="hu-HU" sz="2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hu-HU" sz="28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Algorithms</a:t>
            </a:r>
            <a:r>
              <a:rPr lang="hu-HU" sz="2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hu-HU" sz="28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applications</a:t>
            </a:r>
            <a:r>
              <a:rPr lang="hu-HU" sz="2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hu-HU" sz="28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Foundations</a:t>
            </a:r>
            <a:r>
              <a:rPr lang="hu-HU" sz="2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hu-HU" sz="28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Trends</a:t>
            </a:r>
            <a:r>
              <a:rPr lang="hu-HU" sz="2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2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hu-HU" sz="28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Theoretical</a:t>
            </a:r>
            <a:r>
              <a:rPr lang="hu-HU" sz="2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Computer Science1(2), 117–236 (2005)</a:t>
            </a:r>
          </a:p>
        </p:txBody>
      </p:sp>
    </p:spTree>
    <p:extLst>
      <p:ext uri="{BB962C8B-B14F-4D97-AF65-F5344CB8AC3E}">
        <p14:creationId xmlns:p14="http://schemas.microsoft.com/office/powerpoint/2010/main" val="3515956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Issue</a:t>
            </a:r>
            <a:r>
              <a:rPr lang="hu-HU" dirty="0" smtClean="0"/>
              <a:t> 2: </a:t>
            </a:r>
            <a:r>
              <a:rPr lang="hu-HU" dirty="0" err="1" smtClean="0"/>
              <a:t>Difficulty</a:t>
            </a:r>
            <a:r>
              <a:rPr lang="hu-HU" dirty="0" smtClean="0"/>
              <a:t> in </a:t>
            </a:r>
            <a:r>
              <a:rPr lang="hu-HU" dirty="0" err="1" smtClean="0"/>
              <a:t>evaluation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changes right after prediction is made</a:t>
            </a:r>
          </a:p>
          <a:p>
            <a:pPr lvl="1"/>
            <a:r>
              <a:rPr lang="en-US" dirty="0" smtClean="0"/>
              <a:t>Precision, Recall and many other metrics compare a SET of items consumed against recommended</a:t>
            </a:r>
          </a:p>
          <a:p>
            <a:pPr lvl="1"/>
            <a:r>
              <a:rPr lang="en-US" dirty="0" smtClean="0"/>
              <a:t>But for the next item consumed, a new model may potentially recommend completely different items</a:t>
            </a:r>
          </a:p>
          <a:p>
            <a:r>
              <a:rPr lang="en-US" dirty="0" smtClean="0"/>
              <a:t>Natural evaluation metric is </a:t>
            </a:r>
            <a:r>
              <a:rPr lang="en-US" dirty="0" err="1" smtClean="0"/>
              <a:t>clickthrough</a:t>
            </a:r>
            <a:r>
              <a:rPr lang="en-US" dirty="0" smtClean="0"/>
              <a:t> rate</a:t>
            </a:r>
          </a:p>
          <a:p>
            <a:pPr lvl="1"/>
            <a:r>
              <a:rPr lang="en-US" dirty="0" smtClean="0"/>
              <a:t>Equivalent of the “Precision” of a single item</a:t>
            </a:r>
          </a:p>
          <a:p>
            <a:r>
              <a:rPr lang="en-US" dirty="0" smtClean="0"/>
              <a:t>AUC for classification is also a problem</a:t>
            </a:r>
          </a:p>
          <a:p>
            <a:endParaRPr lang="en-US" dirty="0" smtClean="0"/>
          </a:p>
          <a:p>
            <a:r>
              <a:rPr lang="en-US" dirty="0" err="1" smtClean="0"/>
              <a:t>Prequential</a:t>
            </a:r>
            <a:r>
              <a:rPr lang="en-US" dirty="0" smtClean="0"/>
              <a:t> (predictive sequential) evaluation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Give a prediction for the next data point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Read its label, compare to the prediction and update quality metrics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Update the model to be used for the next data point</a:t>
            </a:r>
          </a:p>
          <a:p>
            <a:r>
              <a:rPr lang="en-US" dirty="0" smtClean="0"/>
              <a:t>Slightly modified metrics are needed</a:t>
            </a:r>
            <a:endParaRPr lang="en-US" dirty="0"/>
          </a:p>
        </p:txBody>
      </p:sp>
      <p:sp>
        <p:nvSpPr>
          <p:cNvPr id="5" name="Téglalap 4"/>
          <p:cNvSpPr/>
          <p:nvPr/>
        </p:nvSpPr>
        <p:spPr>
          <a:xfrm>
            <a:off x="15689179" y="7553907"/>
            <a:ext cx="74756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Dawid</a:t>
            </a:r>
            <a:r>
              <a:rPr lang="hu-HU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A.P.: </a:t>
            </a:r>
            <a:r>
              <a:rPr lang="hu-HU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</a:t>
            </a:r>
            <a:r>
              <a:rPr lang="hu-HU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</a:t>
            </a:r>
            <a:r>
              <a:rPr lang="hu-HU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hu-HU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potential</a:t>
            </a:r>
            <a:r>
              <a:rPr lang="hu-HU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developments</a:t>
            </a:r>
            <a:r>
              <a:rPr lang="hu-HU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hu-HU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</a:t>
            </a:r>
            <a:r>
              <a:rPr lang="hu-HU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personal</a:t>
            </a:r>
            <a:r>
              <a:rPr lang="hu-HU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views</a:t>
            </a:r>
            <a:r>
              <a:rPr lang="hu-HU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hu-HU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Statistical</a:t>
            </a:r>
            <a:r>
              <a:rPr lang="hu-HU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theory:The</a:t>
            </a:r>
            <a:r>
              <a:rPr lang="en-US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prequential</a:t>
            </a:r>
            <a:r>
              <a:rPr lang="en-US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approach</a:t>
            </a:r>
            <a:r>
              <a:rPr lang="hu-HU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Journal</a:t>
            </a:r>
            <a:r>
              <a:rPr lang="en-US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Royal</a:t>
            </a:r>
            <a:r>
              <a:rPr lang="en-US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Statistical</a:t>
            </a:r>
            <a:r>
              <a:rPr lang="en-US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Society.</a:t>
            </a:r>
            <a:r>
              <a:rPr lang="en-US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Series</a:t>
            </a:r>
            <a:r>
              <a:rPr lang="en-US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(General) pp.</a:t>
            </a:r>
            <a:r>
              <a:rPr lang="en-US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278–292 (</a:t>
            </a:r>
            <a:r>
              <a:rPr lang="hu-HU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1984</a:t>
            </a:r>
            <a:r>
              <a:rPr lang="hu-HU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53661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3: Concept drift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Model performance very often deteriorates in time</a:t>
            </a:r>
          </a:p>
          <a:p>
            <a:r>
              <a:rPr lang="en-US" dirty="0" smtClean="0"/>
              <a:t>Observe the weekly retraining periods in performance on the right</a:t>
            </a:r>
          </a:p>
          <a:p>
            <a:r>
              <a:rPr lang="en-US" dirty="0" smtClean="0"/>
              <a:t>Concept drift detection either</a:t>
            </a:r>
          </a:p>
          <a:p>
            <a:pPr lvl="1"/>
            <a:r>
              <a:rPr lang="en-US" dirty="0" smtClean="0"/>
              <a:t>Detects sharp changes in distribution, e.g. failures, or</a:t>
            </a:r>
          </a:p>
          <a:p>
            <a:pPr lvl="1"/>
            <a:r>
              <a:rPr lang="en-US" dirty="0" smtClean="0"/>
              <a:t>Measures deterioration to schedule retraining</a:t>
            </a:r>
          </a:p>
          <a:p>
            <a:r>
              <a:rPr lang="en-US" dirty="0" smtClean="0"/>
              <a:t>Auto-forgetting old events can be an option</a:t>
            </a:r>
          </a:p>
          <a:p>
            <a:pPr lvl="1"/>
            <a:r>
              <a:rPr lang="en-US" dirty="0" smtClean="0"/>
              <a:t>Gradient descent with negative sample generation</a:t>
            </a:r>
          </a:p>
          <a:p>
            <a:r>
              <a:rPr lang="en-US" dirty="0" smtClean="0"/>
              <a:t>Remark about recommenders</a:t>
            </a:r>
          </a:p>
          <a:p>
            <a:pPr lvl="1"/>
            <a:r>
              <a:rPr lang="en-US" dirty="0" smtClean="0"/>
              <a:t>Items have stable characteristics in time, maybe novelty peaks and decays later, both easily described by item popularity</a:t>
            </a:r>
          </a:p>
          <a:p>
            <a:pPr lvl="1"/>
            <a:r>
              <a:rPr lang="en-US" dirty="0" smtClean="0"/>
              <a:t>Users frequently change taste – session-based effect</a:t>
            </a:r>
            <a:endParaRPr lang="en-US" dirty="0"/>
          </a:p>
        </p:txBody>
      </p:sp>
      <p:pic>
        <p:nvPicPr>
          <p:cNvPr id="6" name="Shape 388"/>
          <p:cNvPicPr preferRelativeResize="0">
            <a:picLocks noGrp="1"/>
          </p:cNvPicPr>
          <p:nvPr>
            <p:ph sz="half" idx="2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533313" y="2476906"/>
            <a:ext cx="10631487" cy="60751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églalap 6"/>
          <p:cNvSpPr/>
          <p:nvPr/>
        </p:nvSpPr>
        <p:spPr>
          <a:xfrm>
            <a:off x="14036842" y="8895347"/>
            <a:ext cx="9127958" cy="12528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algn="l" defTabSz="1828800" hangingPunct="1">
              <a:lnSpc>
                <a:spcPct val="90000"/>
              </a:lnSpc>
              <a:spcBef>
                <a:spcPts val="2400"/>
              </a:spcBef>
            </a:pPr>
            <a:r>
              <a:rPr lang="en-US" sz="3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Last.fm “30M” Music listening dataset crawled by the </a:t>
            </a:r>
            <a:r>
              <a:rPr lang="en-US" sz="36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CrowdRec</a:t>
            </a:r>
            <a:r>
              <a:rPr lang="en-US" sz="3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team</a:t>
            </a:r>
            <a:endParaRPr lang="en-US" sz="36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211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heme/theme1.xml><?xml version="1.0" encoding="utf-8"?>
<a:theme xmlns:a="http://schemas.openxmlformats.org/drawingml/2006/main" name="SZTAKI_PPT">
  <a:themeElements>
    <a:clrScheme name="SZTAKI SZÍNEK">
      <a:dk1>
        <a:srgbClr val="254093"/>
      </a:dk1>
      <a:lt1>
        <a:sysClr val="window" lastClr="FFFFFF"/>
      </a:lt1>
      <a:dk2>
        <a:srgbClr val="254093"/>
      </a:dk2>
      <a:lt2>
        <a:srgbClr val="FFFFFF"/>
      </a:lt2>
      <a:accent1>
        <a:srgbClr val="F2C314"/>
      </a:accent1>
      <a:accent2>
        <a:srgbClr val="78C525"/>
      </a:accent2>
      <a:accent3>
        <a:srgbClr val="EE5C35"/>
      </a:accent3>
      <a:accent4>
        <a:srgbClr val="9451E7"/>
      </a:accent4>
      <a:accent5>
        <a:srgbClr val="4865BE"/>
      </a:accent5>
      <a:accent6>
        <a:srgbClr val="5E7AD1"/>
      </a:accent6>
      <a:hlink>
        <a:srgbClr val="7D96E3"/>
      </a:hlink>
      <a:folHlink>
        <a:srgbClr val="87898B"/>
      </a:folHlink>
    </a:clrScheme>
    <a:fontScheme name="OPEN 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2.xml><?xml version="1.0" encoding="utf-8"?>
<a:theme xmlns:a="http://schemas.openxmlformats.org/drawingml/2006/main" name="1_SZTAKI_PPT">
  <a:themeElements>
    <a:clrScheme name="SZTAKI SZÍNEK">
      <a:dk1>
        <a:srgbClr val="254093"/>
      </a:dk1>
      <a:lt1>
        <a:sysClr val="window" lastClr="FFFFFF"/>
      </a:lt1>
      <a:dk2>
        <a:srgbClr val="254093"/>
      </a:dk2>
      <a:lt2>
        <a:srgbClr val="FFFFFF"/>
      </a:lt2>
      <a:accent1>
        <a:srgbClr val="F2C314"/>
      </a:accent1>
      <a:accent2>
        <a:srgbClr val="78C525"/>
      </a:accent2>
      <a:accent3>
        <a:srgbClr val="EE5C35"/>
      </a:accent3>
      <a:accent4>
        <a:srgbClr val="9451E7"/>
      </a:accent4>
      <a:accent5>
        <a:srgbClr val="4865BE"/>
      </a:accent5>
      <a:accent6>
        <a:srgbClr val="5E7AD1"/>
      </a:accent6>
      <a:hlink>
        <a:srgbClr val="7D96E3"/>
      </a:hlink>
      <a:folHlink>
        <a:srgbClr val="87898B"/>
      </a:folHlink>
    </a:clrScheme>
    <a:fontScheme name="OPEN 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3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7916</TotalTime>
  <Words>1547</Words>
  <Application>Microsoft Office PowerPoint</Application>
  <PresentationFormat>Egyéni</PresentationFormat>
  <Paragraphs>220</Paragraphs>
  <Slides>20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19</vt:i4>
      </vt:variant>
      <vt:variant>
        <vt:lpstr>Téma</vt:lpstr>
      </vt:variant>
      <vt:variant>
        <vt:i4>3</vt:i4>
      </vt:variant>
      <vt:variant>
        <vt:lpstr>Diacímek</vt:lpstr>
      </vt:variant>
      <vt:variant>
        <vt:i4>20</vt:i4>
      </vt:variant>
    </vt:vector>
  </HeadingPairs>
  <TitlesOfParts>
    <vt:vector size="42" baseType="lpstr">
      <vt:lpstr>Arial</vt:lpstr>
      <vt:lpstr>Calibri</vt:lpstr>
      <vt:lpstr>Cambria Math</vt:lpstr>
      <vt:lpstr>Comic Sans MS</vt:lpstr>
      <vt:lpstr>Garamond</vt:lpstr>
      <vt:lpstr>Gotham Book</vt:lpstr>
      <vt:lpstr>Helvetica Neue</vt:lpstr>
      <vt:lpstr>Helvetica Neue Medium</vt:lpstr>
      <vt:lpstr>HP Simplified</vt:lpstr>
      <vt:lpstr>inherit</vt:lpstr>
      <vt:lpstr>Lato Light</vt:lpstr>
      <vt:lpstr>Lato Regular</vt:lpstr>
      <vt:lpstr>Lucida Bright</vt:lpstr>
      <vt:lpstr>Open Sans</vt:lpstr>
      <vt:lpstr>Open Sans Semibold</vt:lpstr>
      <vt:lpstr>Raleway</vt:lpstr>
      <vt:lpstr>Roboto Condensed</vt:lpstr>
      <vt:lpstr>Times</vt:lpstr>
      <vt:lpstr>Times New Roman</vt:lpstr>
      <vt:lpstr>SZTAKI_PPT</vt:lpstr>
      <vt:lpstr>1_SZTAKI_PPT</vt:lpstr>
      <vt:lpstr>1_Office-téma</vt:lpstr>
      <vt:lpstr>Learning from Data Streams Theory and Practice</vt:lpstr>
      <vt:lpstr>Presentation based on four chapters on Online Machine Learning in Big Data</vt:lpstr>
      <vt:lpstr>I will show two applications</vt:lpstr>
      <vt:lpstr>Terminology – all depend on data scale („Big Data”)</vt:lpstr>
      <vt:lpstr>Online learning in Big Data: Overview of the main issues</vt:lpstr>
      <vt:lpstr>Issue 1: Algorithmic limitations</vt:lpstr>
      <vt:lpstr>The Data Streaming Computational Model Illustration: number of different elements in data</vt:lpstr>
      <vt:lpstr>Issue 2: Difficulty in evaluation</vt:lpstr>
      <vt:lpstr>Issue 3: Concept drift</vt:lpstr>
      <vt:lpstr>Issue 4: Distributed stream processing architectures</vt:lpstr>
      <vt:lpstr>Recommender Systems – illustration by Yehuda Koren </vt:lpstr>
      <vt:lpstr>Batch and then data streaming gradient descent recommendation</vt:lpstr>
      <vt:lpstr>Preliminary application idea: Manufacturing lead time prediction</vt:lpstr>
      <vt:lpstr>Comparison of methods that only use last 7 days</vt:lpstr>
      <vt:lpstr>More Industrial IoT Prediction tasks</vt:lpstr>
      <vt:lpstr>PowerPoint-bemutató</vt:lpstr>
      <vt:lpstr>Scrap rate prediction in transfer molding</vt:lpstr>
      <vt:lpstr>Magnetron Sputtering (glass coating technology): find the optimal power and N2, Ar, … pressure as cathode wears out</vt:lpstr>
      <vt:lpstr>Future of Online Learning? Future of Flink ML?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benczur</dc:creator>
  <cp:lastModifiedBy>benczur</cp:lastModifiedBy>
  <cp:revision>166</cp:revision>
  <dcterms:modified xsi:type="dcterms:W3CDTF">2018-10-29T12:25:25Z</dcterms:modified>
</cp:coreProperties>
</file>