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71" r:id="rId4"/>
    <p:sldId id="272" r:id="rId5"/>
    <p:sldId id="273" r:id="rId6"/>
    <p:sldId id="275" r:id="rId7"/>
    <p:sldId id="274" r:id="rId8"/>
    <p:sldId id="276" r:id="rId9"/>
    <p:sldId id="283" r:id="rId10"/>
    <p:sldId id="279" r:id="rId11"/>
    <p:sldId id="263" r:id="rId12"/>
    <p:sldId id="284" r:id="rId13"/>
    <p:sldId id="285" r:id="rId14"/>
    <p:sldId id="286" r:id="rId15"/>
    <p:sldId id="287" r:id="rId16"/>
    <p:sldId id="288" r:id="rId1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20000"/>
      </a:spcBef>
      <a:spcAft>
        <a:spcPct val="0"/>
      </a:spcAft>
      <a:defRPr sz="2000" kern="1200">
        <a:solidFill>
          <a:srgbClr val="4D4D4D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000" kern="1200">
        <a:solidFill>
          <a:srgbClr val="4D4D4D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000" kern="1200">
        <a:solidFill>
          <a:srgbClr val="4D4D4D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000" kern="1200">
        <a:solidFill>
          <a:srgbClr val="4D4D4D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000" kern="1200">
        <a:solidFill>
          <a:srgbClr val="4D4D4D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4D4D4D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4D4D4D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4D4D4D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4D4D4D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C9CDF"/>
    <a:srgbClr val="FF9933"/>
    <a:srgbClr val="4D4D4D"/>
    <a:srgbClr val="FFCC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57" autoAdjust="0"/>
  </p:normalViewPr>
  <p:slideViewPr>
    <p:cSldViewPr>
      <p:cViewPr>
        <p:scale>
          <a:sx n="125" d="100"/>
          <a:sy n="125" d="100"/>
        </p:scale>
        <p:origin x="-1224" y="-18"/>
      </p:cViewPr>
      <p:guideLst>
        <p:guide orient="horz" pos="2160"/>
        <p:guide pos="1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unka\Konferenciak\KFKI-GPU_13\speed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unka\Konferenciak\KFKI-GPU_13\speed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26"/>
  <c:chart>
    <c:title>
      <c:tx>
        <c:rich>
          <a:bodyPr/>
          <a:lstStyle/>
          <a:p>
            <a:pPr>
              <a:defRPr/>
            </a:pPr>
            <a:r>
              <a:rPr lang="en-US"/>
              <a:t>Sebess</a:t>
            </a:r>
            <a:r>
              <a:rPr lang="hu-HU"/>
              <a:t>ég</a:t>
            </a:r>
            <a:r>
              <a:rPr lang="hu-HU" baseline="0"/>
              <a:t> GTX690-hez képest (single GPU)</a:t>
            </a:r>
            <a:endParaRPr lang="hu-HU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50"/>
            </a:solidFill>
          </c:spPr>
          <c:dPt>
            <c:idx val="6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7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8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9"/>
            <c:spPr>
              <a:solidFill>
                <a:srgbClr val="C00000"/>
              </a:solidFill>
            </c:spPr>
          </c:dPt>
          <c:cat>
            <c:strRef>
              <c:f>'Nice results'!$B$30:$K$30</c:f>
              <c:strCache>
                <c:ptCount val="10"/>
                <c:pt idx="0">
                  <c:v>GTX 590</c:v>
                </c:pt>
                <c:pt idx="1">
                  <c:v>GTX580</c:v>
                </c:pt>
                <c:pt idx="2">
                  <c:v>GTX 690</c:v>
                </c:pt>
                <c:pt idx="3">
                  <c:v>GTX 680</c:v>
                </c:pt>
                <c:pt idx="4">
                  <c:v>GTX 780</c:v>
                </c:pt>
                <c:pt idx="5">
                  <c:v>GTX 780</c:v>
                </c:pt>
                <c:pt idx="6">
                  <c:v>Teslam2090</c:v>
                </c:pt>
                <c:pt idx="7">
                  <c:v>Tesla k20</c:v>
                </c:pt>
                <c:pt idx="8">
                  <c:v>Tesla k20X</c:v>
                </c:pt>
                <c:pt idx="9">
                  <c:v>Radeon 7970</c:v>
                </c:pt>
              </c:strCache>
            </c:strRef>
          </c:cat>
          <c:val>
            <c:numRef>
              <c:f>'Nice results'!$B$32:$K$32</c:f>
              <c:numCache>
                <c:formatCode>General</c:formatCode>
                <c:ptCount val="10"/>
                <c:pt idx="0">
                  <c:v>0.82103794642857142</c:v>
                </c:pt>
                <c:pt idx="1">
                  <c:v>1.1317692307692306</c:v>
                </c:pt>
                <c:pt idx="2">
                  <c:v>1</c:v>
                </c:pt>
                <c:pt idx="3">
                  <c:v>1.1615384615384616</c:v>
                </c:pt>
                <c:pt idx="4">
                  <c:v>1.222111471052413</c:v>
                </c:pt>
                <c:pt idx="5">
                  <c:v>1.222111471052413</c:v>
                </c:pt>
                <c:pt idx="6">
                  <c:v>0.86961404338317871</c:v>
                </c:pt>
                <c:pt idx="7">
                  <c:v>1.0085686865917192</c:v>
                </c:pt>
                <c:pt idx="8">
                  <c:v>1.08104335047759</c:v>
                </c:pt>
                <c:pt idx="9">
                  <c:v>2.1018571428571429</c:v>
                </c:pt>
              </c:numCache>
            </c:numRef>
          </c:val>
        </c:ser>
        <c:axId val="93097984"/>
        <c:axId val="93218304"/>
      </c:barChart>
      <c:catAx>
        <c:axId val="93097984"/>
        <c:scaling>
          <c:orientation val="minMax"/>
        </c:scaling>
        <c:axPos val="b"/>
        <c:tickLblPos val="nextTo"/>
        <c:crossAx val="93218304"/>
        <c:crosses val="autoZero"/>
        <c:auto val="1"/>
        <c:lblAlgn val="ctr"/>
        <c:lblOffset val="100"/>
      </c:catAx>
      <c:valAx>
        <c:axId val="93218304"/>
        <c:scaling>
          <c:orientation val="minMax"/>
        </c:scaling>
        <c:axPos val="l"/>
        <c:majorGridlines/>
        <c:numFmt formatCode="General" sourceLinked="1"/>
        <c:tickLblPos val="nextTo"/>
        <c:crossAx val="9309798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'Nice results'!$C$65</c:f>
              <c:strCache>
                <c:ptCount val="1"/>
                <c:pt idx="0">
                  <c:v>GEMM</c:v>
                </c:pt>
              </c:strCache>
            </c:strRef>
          </c:tx>
          <c:cat>
            <c:strRef>
              <c:f>'Nice results'!$D$64:$F$64</c:f>
              <c:strCache>
                <c:ptCount val="3"/>
                <c:pt idx="0">
                  <c:v>GTX-780 CUDA</c:v>
                </c:pt>
                <c:pt idx="1">
                  <c:v>GTX-780 OpenCL</c:v>
                </c:pt>
                <c:pt idx="2">
                  <c:v>Xeon Phi OpenCL</c:v>
                </c:pt>
              </c:strCache>
            </c:strRef>
          </c:cat>
          <c:val>
            <c:numRef>
              <c:f>'Nice results'!$D$65:$F$65</c:f>
              <c:numCache>
                <c:formatCode>General</c:formatCode>
                <c:ptCount val="3"/>
                <c:pt idx="0">
                  <c:v>1</c:v>
                </c:pt>
                <c:pt idx="1">
                  <c:v>0.26056338028169013</c:v>
                </c:pt>
                <c:pt idx="2">
                  <c:v>0.61971830985915488</c:v>
                </c:pt>
              </c:numCache>
            </c:numRef>
          </c:val>
        </c:ser>
        <c:ser>
          <c:idx val="1"/>
          <c:order val="1"/>
          <c:tx>
            <c:strRef>
              <c:f>'Nice results'!$C$66</c:f>
              <c:strCache>
                <c:ptCount val="1"/>
                <c:pt idx="0">
                  <c:v>MC-option pricing</c:v>
                </c:pt>
              </c:strCache>
            </c:strRef>
          </c:tx>
          <c:cat>
            <c:strRef>
              <c:f>'Nice results'!$D$64:$F$64</c:f>
              <c:strCache>
                <c:ptCount val="3"/>
                <c:pt idx="0">
                  <c:v>GTX-780 CUDA</c:v>
                </c:pt>
                <c:pt idx="1">
                  <c:v>GTX-780 OpenCL</c:v>
                </c:pt>
                <c:pt idx="2">
                  <c:v>Xeon Phi OpenCL</c:v>
                </c:pt>
              </c:strCache>
            </c:strRef>
          </c:cat>
          <c:val>
            <c:numRef>
              <c:f>'Nice results'!$D$66:$F$66</c:f>
              <c:numCache>
                <c:formatCode>General</c:formatCode>
                <c:ptCount val="3"/>
                <c:pt idx="0">
                  <c:v>1</c:v>
                </c:pt>
                <c:pt idx="2">
                  <c:v>0.43333333333333335</c:v>
                </c:pt>
              </c:numCache>
            </c:numRef>
          </c:val>
        </c:ser>
        <c:ser>
          <c:idx val="2"/>
          <c:order val="2"/>
          <c:tx>
            <c:strRef>
              <c:f>'Nice results'!$C$67</c:f>
              <c:strCache>
                <c:ptCount val="1"/>
                <c:pt idx="0">
                  <c:v>FBP</c:v>
                </c:pt>
              </c:strCache>
            </c:strRef>
          </c:tx>
          <c:cat>
            <c:strRef>
              <c:f>'Nice results'!$D$64:$F$64</c:f>
              <c:strCache>
                <c:ptCount val="3"/>
                <c:pt idx="0">
                  <c:v>GTX-780 CUDA</c:v>
                </c:pt>
                <c:pt idx="1">
                  <c:v>GTX-780 OpenCL</c:v>
                </c:pt>
                <c:pt idx="2">
                  <c:v>Xeon Phi OpenCL</c:v>
                </c:pt>
              </c:strCache>
            </c:strRef>
          </c:cat>
          <c:val>
            <c:numRef>
              <c:f>'Nice results'!$D$67:$F$67</c:f>
              <c:numCache>
                <c:formatCode>General</c:formatCode>
                <c:ptCount val="3"/>
                <c:pt idx="0">
                  <c:v>1</c:v>
                </c:pt>
                <c:pt idx="1">
                  <c:v>0.4</c:v>
                </c:pt>
                <c:pt idx="2">
                  <c:v>0.3125</c:v>
                </c:pt>
              </c:numCache>
            </c:numRef>
          </c:val>
        </c:ser>
        <c:axId val="156946816"/>
        <c:axId val="173478656"/>
      </c:barChart>
      <c:catAx>
        <c:axId val="156946816"/>
        <c:scaling>
          <c:orientation val="minMax"/>
        </c:scaling>
        <c:axPos val="b"/>
        <c:tickLblPos val="nextTo"/>
        <c:crossAx val="173478656"/>
        <c:crosses val="autoZero"/>
        <c:auto val="1"/>
        <c:lblAlgn val="ctr"/>
        <c:lblOffset val="100"/>
      </c:catAx>
      <c:valAx>
        <c:axId val="173478656"/>
        <c:scaling>
          <c:orientation val="minMax"/>
        </c:scaling>
        <c:axPos val="l"/>
        <c:majorGridlines/>
        <c:numFmt formatCode="General" sourceLinked="1"/>
        <c:tickLblPos val="nextTo"/>
        <c:crossAx val="15694681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B292E-4EC0-437A-932E-7235AE69430A}" type="datetimeFigureOut">
              <a:rPr lang="hu-HU" smtClean="0"/>
              <a:t>2013.06.20.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B4BFD-DD3B-402D-9859-0D7A262FB48F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A1DDD1-36D2-4394-8363-C1D9FFA708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81348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B77ADB-E5B7-4BFE-90D6-44FC092C1A87}" type="slidenum">
              <a:rPr lang="hu-HU"/>
              <a:pPr/>
              <a:t>5</a:t>
            </a:fld>
            <a:endParaRPr lang="hu-H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9A04B-B493-4D08-B296-5F90EBA3071E}" type="slidenum">
              <a:rPr lang="hu-HU"/>
              <a:pPr/>
              <a:t>16</a:t>
            </a:fld>
            <a:endParaRPr lang="hu-H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9A04B-B493-4D08-B296-5F90EBA3071E}" type="slidenum">
              <a:rPr lang="hu-HU"/>
              <a:pPr/>
              <a:t>6</a:t>
            </a:fld>
            <a:endParaRPr lang="hu-H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B77ADB-E5B7-4BFE-90D6-44FC092C1A87}" type="slidenum">
              <a:rPr lang="hu-HU"/>
              <a:pPr/>
              <a:t>7</a:t>
            </a:fld>
            <a:endParaRPr lang="hu-H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9A04B-B493-4D08-B296-5F90EBA3071E}" type="slidenum">
              <a:rPr lang="hu-HU"/>
              <a:pPr/>
              <a:t>8</a:t>
            </a:fld>
            <a:endParaRPr lang="hu-H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9A04B-B493-4D08-B296-5F90EBA3071E}" type="slidenum">
              <a:rPr lang="hu-HU"/>
              <a:pPr/>
              <a:t>11</a:t>
            </a:fld>
            <a:endParaRPr lang="hu-H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9A04B-B493-4D08-B296-5F90EBA3071E}" type="slidenum">
              <a:rPr lang="hu-HU"/>
              <a:pPr/>
              <a:t>12</a:t>
            </a:fld>
            <a:endParaRPr lang="hu-H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9A04B-B493-4D08-B296-5F90EBA3071E}" type="slidenum">
              <a:rPr lang="hu-HU"/>
              <a:pPr/>
              <a:t>13</a:t>
            </a:fld>
            <a:endParaRPr lang="hu-H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9A04B-B493-4D08-B296-5F90EBA3071E}" type="slidenum">
              <a:rPr lang="hu-HU"/>
              <a:pPr/>
              <a:t>14</a:t>
            </a:fld>
            <a:endParaRPr lang="hu-H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9A04B-B493-4D08-B296-5F90EBA3071E}" type="slidenum">
              <a:rPr lang="hu-HU"/>
              <a:pPr/>
              <a:t>15</a:t>
            </a:fld>
            <a:endParaRPr lang="hu-H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4767263"/>
            <a:ext cx="7772400" cy="1470025"/>
          </a:xfrm>
        </p:spPr>
        <p:txBody>
          <a:bodyPr/>
          <a:lstStyle>
            <a:lvl1pPr algn="r">
              <a:defRPr>
                <a:solidFill>
                  <a:srgbClr val="FFCC00"/>
                </a:solidFill>
                <a:latin typeface="SFrutiger" pitchFamily="2" charset="0"/>
              </a:defRPr>
            </a:lvl1pPr>
          </a:lstStyle>
          <a:p>
            <a:r>
              <a:rPr lang="hu-HU"/>
              <a:t>Product Portfolio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5805488"/>
            <a:ext cx="6400800" cy="360362"/>
          </a:xfrm>
        </p:spPr>
        <p:txBody>
          <a:bodyPr/>
          <a:lstStyle>
            <a:lvl1pPr marL="0" indent="0" algn="r">
              <a:defRPr sz="140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r>
              <a:rPr lang="hu-HU"/>
              <a:t> November 2006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9750" y="5805488"/>
            <a:ext cx="2133600" cy="360362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F869FC5-55F0-45DF-84B1-1F3B493708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F179-8020-4FA0-A25A-E0A1B92908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453188" y="0"/>
            <a:ext cx="2151062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00788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76417-554A-4E5F-A28A-0360F17A0BD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74FB7-217A-426D-BD2D-40659092F8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BFCDD-2BD5-41BC-8912-5550E3D959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9750" y="1600200"/>
            <a:ext cx="3956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56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54C6-4E9A-4C6C-B4A6-877A802190D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2FDB3-AC49-48F0-8188-8BB1D6B481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B7905-33F5-4B1B-B20C-A85FE36316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5C32-B2C4-4D0A-9F25-8474A7D8E6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D2A07-E286-4D99-A0D9-F84DE1E453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5CDBF-FD80-46A2-9BF9-447699DB0D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57959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Our Company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00200"/>
            <a:ext cx="8064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text style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03350" y="6308725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05896676-AFAC-4B36-A5D0-7DA77DE415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Lucida Sans" pitchFamily="34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723900" indent="-2762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2pPr>
      <a:lvl3pPr marL="1166813" indent="-2635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rgbClr val="4D4D4D"/>
          </a:solidFill>
          <a:latin typeface="+mn-lt"/>
        </a:defRPr>
      </a:lvl3pPr>
      <a:lvl4pPr marL="1614488" indent="-2682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4pPr>
      <a:lvl5pPr marL="2062163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5pPr>
      <a:lvl6pPr marL="2519363" indent="-2667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6pPr>
      <a:lvl7pPr marL="2976563" indent="-2667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7pPr>
      <a:lvl8pPr marL="3433763" indent="-2667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8pPr>
      <a:lvl9pPr marL="3890963" indent="-2667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unka\Konferenciak\KFKI-GPU_13\FP.avi" TargetMode="External"/><Relationship Id="rId5" Type="http://schemas.openxmlformats.org/officeDocument/2006/relationships/image" Target="../media/image27.png"/><Relationship Id="rId4" Type="http://schemas.microsoft.com/office/2007/relationships/media" Target="file:///E:\Dropbox\KFKI_2013\FP.av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GPU megold</a:t>
            </a:r>
            <a:r>
              <a:rPr lang="hu-HU" b="1" smtClean="0"/>
              <a:t>ások a Medisónál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sz="1600" smtClean="0"/>
              <a:t>Wirth András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9BD96-E98D-4EFB-ACEB-3BAF75002C79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sp>
        <p:nvSpPr>
          <p:cNvPr id="6" name="Rectangle 5"/>
          <p:cNvSpPr/>
          <p:nvPr/>
        </p:nvSpPr>
        <p:spPr bwMode="auto">
          <a:xfrm>
            <a:off x="5435600" y="0"/>
            <a:ext cx="3708400" cy="4762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endParaRPr lang="hu-H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r>
              <a:rPr lang="hu-HU" smtClean="0"/>
              <a:t>CT  működése</a:t>
            </a:r>
            <a:endParaRPr lang="de-DE" dirty="0" smtClean="0"/>
          </a:p>
        </p:txBody>
      </p:sp>
      <p:pic>
        <p:nvPicPr>
          <p:cNvPr id="17" name="Picture 16"/>
          <p:cNvPicPr/>
          <p:nvPr/>
        </p:nvPicPr>
        <p:blipFill rotWithShape="1">
          <a:blip r:embed="rId2" cstate="print"/>
          <a:srcRect l="1260" t="8368" r="1202" b="6872"/>
          <a:stretch/>
        </p:blipFill>
        <p:spPr bwMode="auto">
          <a:xfrm>
            <a:off x="899592" y="3645024"/>
            <a:ext cx="7488832" cy="22322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28" name="Téglalap 40"/>
          <p:cNvSpPr/>
          <p:nvPr/>
        </p:nvSpPr>
        <p:spPr>
          <a:xfrm>
            <a:off x="6444208" y="1916832"/>
            <a:ext cx="946609" cy="414337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smtClean="0"/>
              <a:t>Rtg-cső</a:t>
            </a:r>
            <a:endParaRPr lang="en-US" sz="1400"/>
          </a:p>
        </p:txBody>
      </p:sp>
      <p:sp>
        <p:nvSpPr>
          <p:cNvPr id="33" name="Ellipszis 45"/>
          <p:cNvSpPr/>
          <p:nvPr/>
        </p:nvSpPr>
        <p:spPr>
          <a:xfrm>
            <a:off x="3259695" y="1274986"/>
            <a:ext cx="2543175" cy="17303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Folyamatábra: Bekötés 47"/>
          <p:cNvSpPr/>
          <p:nvPr/>
        </p:nvSpPr>
        <p:spPr>
          <a:xfrm>
            <a:off x="4963876" y="1890063"/>
            <a:ext cx="52388" cy="50800"/>
          </a:xfrm>
          <a:prstGeom prst="flowChartConnector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Téglalap 56"/>
          <p:cNvSpPr/>
          <p:nvPr/>
        </p:nvSpPr>
        <p:spPr>
          <a:xfrm>
            <a:off x="2184957" y="1430561"/>
            <a:ext cx="268287" cy="12436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Téglalap 78"/>
          <p:cNvSpPr/>
          <p:nvPr/>
        </p:nvSpPr>
        <p:spPr>
          <a:xfrm>
            <a:off x="2051720" y="1429814"/>
            <a:ext cx="155551" cy="1244405"/>
          </a:xfrm>
          <a:prstGeom prst="rect">
            <a:avLst/>
          </a:prstGeom>
          <a:solidFill>
            <a:srgbClr val="FF99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smtClean="0"/>
              <a:t>Fotodióda</a:t>
            </a:r>
            <a:endParaRPr lang="en-US" sz="1400"/>
          </a:p>
        </p:txBody>
      </p:sp>
      <p:sp>
        <p:nvSpPr>
          <p:cNvPr id="66" name="Szabadkézi sokszög 68"/>
          <p:cNvSpPr/>
          <p:nvPr/>
        </p:nvSpPr>
        <p:spPr>
          <a:xfrm>
            <a:off x="2319100" y="2156045"/>
            <a:ext cx="4125108" cy="184149"/>
          </a:xfrm>
          <a:custGeom>
            <a:avLst/>
            <a:gdLst>
              <a:gd name="connsiteX0" fmla="*/ 7018020 w 7018020"/>
              <a:gd name="connsiteY0" fmla="*/ 0 h 510540"/>
              <a:gd name="connsiteX1" fmla="*/ 0 w 7018020"/>
              <a:gd name="connsiteY1" fmla="*/ 510540 h 5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18020" h="510540">
                <a:moveTo>
                  <a:pt x="7018020" y="0"/>
                </a:moveTo>
                <a:lnTo>
                  <a:pt x="0" y="51054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Szabadkézi sokszög 68"/>
          <p:cNvSpPr/>
          <p:nvPr/>
        </p:nvSpPr>
        <p:spPr>
          <a:xfrm>
            <a:off x="2411760" y="2156044"/>
            <a:ext cx="4032448" cy="408859"/>
          </a:xfrm>
          <a:custGeom>
            <a:avLst/>
            <a:gdLst>
              <a:gd name="connsiteX0" fmla="*/ 7018020 w 7018020"/>
              <a:gd name="connsiteY0" fmla="*/ 0 h 510540"/>
              <a:gd name="connsiteX1" fmla="*/ 0 w 7018020"/>
              <a:gd name="connsiteY1" fmla="*/ 510540 h 5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18020" h="510540">
                <a:moveTo>
                  <a:pt x="7018020" y="0"/>
                </a:moveTo>
                <a:lnTo>
                  <a:pt x="0" y="51054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Szabadkézi sokszög 68"/>
          <p:cNvSpPr/>
          <p:nvPr/>
        </p:nvSpPr>
        <p:spPr>
          <a:xfrm flipV="1">
            <a:off x="5005218" y="1915463"/>
            <a:ext cx="1419667" cy="224710"/>
          </a:xfrm>
          <a:custGeom>
            <a:avLst/>
            <a:gdLst>
              <a:gd name="connsiteX0" fmla="*/ 7018020 w 7018020"/>
              <a:gd name="connsiteY0" fmla="*/ 0 h 510540"/>
              <a:gd name="connsiteX1" fmla="*/ 0 w 7018020"/>
              <a:gd name="connsiteY1" fmla="*/ 510540 h 5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18020" h="510540">
                <a:moveTo>
                  <a:pt x="7018020" y="0"/>
                </a:moveTo>
                <a:lnTo>
                  <a:pt x="0" y="51054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Szabadkézi sokszög 68"/>
          <p:cNvSpPr/>
          <p:nvPr/>
        </p:nvSpPr>
        <p:spPr>
          <a:xfrm flipV="1">
            <a:off x="2411760" y="1988840"/>
            <a:ext cx="4013125" cy="160540"/>
          </a:xfrm>
          <a:custGeom>
            <a:avLst/>
            <a:gdLst>
              <a:gd name="connsiteX0" fmla="*/ 7018020 w 7018020"/>
              <a:gd name="connsiteY0" fmla="*/ 0 h 510540"/>
              <a:gd name="connsiteX1" fmla="*/ 0 w 7018020"/>
              <a:gd name="connsiteY1" fmla="*/ 510540 h 5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18020" h="510540">
                <a:moveTo>
                  <a:pt x="7018020" y="0"/>
                </a:moveTo>
                <a:lnTo>
                  <a:pt x="0" y="51054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Szabadkézi sokszög 68"/>
          <p:cNvSpPr/>
          <p:nvPr/>
        </p:nvSpPr>
        <p:spPr>
          <a:xfrm flipV="1">
            <a:off x="2334895" y="1620416"/>
            <a:ext cx="4093517" cy="528964"/>
          </a:xfrm>
          <a:custGeom>
            <a:avLst/>
            <a:gdLst>
              <a:gd name="connsiteX0" fmla="*/ 7018020 w 7018020"/>
              <a:gd name="connsiteY0" fmla="*/ 0 h 510540"/>
              <a:gd name="connsiteX1" fmla="*/ 0 w 7018020"/>
              <a:gd name="connsiteY1" fmla="*/ 510540 h 5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18020" h="510540">
                <a:moveTo>
                  <a:pt x="7018020" y="0"/>
                </a:moveTo>
                <a:lnTo>
                  <a:pt x="0" y="51054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Szabadkézi sokszög 68"/>
          <p:cNvSpPr/>
          <p:nvPr/>
        </p:nvSpPr>
        <p:spPr>
          <a:xfrm>
            <a:off x="3997884" y="2140173"/>
            <a:ext cx="2430528" cy="64692"/>
          </a:xfrm>
          <a:custGeom>
            <a:avLst/>
            <a:gdLst>
              <a:gd name="connsiteX0" fmla="*/ 7018020 w 7018020"/>
              <a:gd name="connsiteY0" fmla="*/ 0 h 510540"/>
              <a:gd name="connsiteX1" fmla="*/ 0 w 7018020"/>
              <a:gd name="connsiteY1" fmla="*/ 510540 h 5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18020" h="510540">
                <a:moveTo>
                  <a:pt x="7018020" y="0"/>
                </a:moveTo>
                <a:lnTo>
                  <a:pt x="0" y="51054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Folyamatábra: Bekötés 47"/>
          <p:cNvSpPr/>
          <p:nvPr/>
        </p:nvSpPr>
        <p:spPr>
          <a:xfrm>
            <a:off x="3945496" y="2179465"/>
            <a:ext cx="52388" cy="50800"/>
          </a:xfrm>
          <a:prstGeom prst="flowChartConnector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36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000" smtClean="0"/>
              <a:t>R</a:t>
            </a:r>
            <a:r>
              <a:rPr lang="en-US" sz="2000" smtClean="0"/>
              <a:t>ekonstrukci</a:t>
            </a:r>
            <a:r>
              <a:rPr lang="hu-HU" sz="2000" dirty="0" smtClean="0"/>
              <a:t>ó</a:t>
            </a:r>
          </a:p>
        </p:txBody>
      </p:sp>
      <p:cxnSp>
        <p:nvCxnSpPr>
          <p:cNvPr id="10" name="Szögletes összekötő 9"/>
          <p:cNvCxnSpPr/>
          <p:nvPr/>
        </p:nvCxnSpPr>
        <p:spPr>
          <a:xfrm>
            <a:off x="4427234" y="2408820"/>
            <a:ext cx="970106" cy="1"/>
          </a:xfrm>
          <a:prstGeom prst="bent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Ellipszis 37"/>
          <p:cNvSpPr/>
          <p:nvPr/>
        </p:nvSpPr>
        <p:spPr>
          <a:xfrm>
            <a:off x="1659462" y="2279700"/>
            <a:ext cx="2543175" cy="17303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Téglalap 5"/>
          <p:cNvSpPr/>
          <p:nvPr/>
        </p:nvSpPr>
        <p:spPr>
          <a:xfrm>
            <a:off x="5409916" y="1834217"/>
            <a:ext cx="1008112" cy="1165286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smtClean="0"/>
              <a:t>Leképzés</a:t>
            </a:r>
            <a:endParaRPr lang="hu-HU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422290" y="2005380"/>
            <a:ext cx="3017520" cy="2193910"/>
            <a:chOff x="1118692" y="1584450"/>
            <a:chExt cx="3017520" cy="2193910"/>
          </a:xfrm>
          <a:solidFill>
            <a:schemeClr val="accent6">
              <a:lumMod val="40000"/>
              <a:lumOff val="60000"/>
              <a:alpha val="27843"/>
            </a:schemeClr>
          </a:solidFill>
        </p:grpSpPr>
        <p:sp>
          <p:nvSpPr>
            <p:cNvPr id="70" name="Téglalap 33"/>
            <p:cNvSpPr/>
            <p:nvPr/>
          </p:nvSpPr>
          <p:spPr>
            <a:xfrm>
              <a:off x="1118692" y="158445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74" name="Téglalap 33"/>
            <p:cNvSpPr/>
            <p:nvPr/>
          </p:nvSpPr>
          <p:spPr>
            <a:xfrm>
              <a:off x="1393012" y="158445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75" name="Téglalap 33"/>
            <p:cNvSpPr/>
            <p:nvPr/>
          </p:nvSpPr>
          <p:spPr>
            <a:xfrm>
              <a:off x="1667332" y="158445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76" name="Téglalap 33"/>
            <p:cNvSpPr/>
            <p:nvPr/>
          </p:nvSpPr>
          <p:spPr>
            <a:xfrm>
              <a:off x="1941652" y="158445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77" name="Téglalap 33"/>
            <p:cNvSpPr/>
            <p:nvPr/>
          </p:nvSpPr>
          <p:spPr>
            <a:xfrm>
              <a:off x="2215972" y="158445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78" name="Téglalap 33"/>
            <p:cNvSpPr/>
            <p:nvPr/>
          </p:nvSpPr>
          <p:spPr>
            <a:xfrm>
              <a:off x="2490292" y="158445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79" name="Téglalap 33"/>
            <p:cNvSpPr/>
            <p:nvPr/>
          </p:nvSpPr>
          <p:spPr>
            <a:xfrm>
              <a:off x="2764612" y="158445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80" name="Téglalap 33"/>
            <p:cNvSpPr/>
            <p:nvPr/>
          </p:nvSpPr>
          <p:spPr>
            <a:xfrm>
              <a:off x="3038932" y="158445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81" name="Téglalap 33"/>
            <p:cNvSpPr/>
            <p:nvPr/>
          </p:nvSpPr>
          <p:spPr>
            <a:xfrm>
              <a:off x="3313252" y="158445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82" name="Téglalap 33"/>
            <p:cNvSpPr/>
            <p:nvPr/>
          </p:nvSpPr>
          <p:spPr>
            <a:xfrm>
              <a:off x="3587572" y="158445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83" name="Téglalap 33"/>
            <p:cNvSpPr/>
            <p:nvPr/>
          </p:nvSpPr>
          <p:spPr>
            <a:xfrm>
              <a:off x="3861892" y="158445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85" name="Téglalap 33"/>
            <p:cNvSpPr/>
            <p:nvPr/>
          </p:nvSpPr>
          <p:spPr>
            <a:xfrm>
              <a:off x="1118692" y="185877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86" name="Téglalap 33"/>
            <p:cNvSpPr/>
            <p:nvPr/>
          </p:nvSpPr>
          <p:spPr>
            <a:xfrm>
              <a:off x="1393012" y="185877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87" name="Téglalap 33"/>
            <p:cNvSpPr/>
            <p:nvPr/>
          </p:nvSpPr>
          <p:spPr>
            <a:xfrm>
              <a:off x="1667332" y="185877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88" name="Téglalap 33"/>
            <p:cNvSpPr/>
            <p:nvPr/>
          </p:nvSpPr>
          <p:spPr>
            <a:xfrm>
              <a:off x="1941652" y="185877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89" name="Téglalap 33"/>
            <p:cNvSpPr/>
            <p:nvPr/>
          </p:nvSpPr>
          <p:spPr>
            <a:xfrm>
              <a:off x="2215972" y="185877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90" name="Téglalap 33"/>
            <p:cNvSpPr/>
            <p:nvPr/>
          </p:nvSpPr>
          <p:spPr>
            <a:xfrm>
              <a:off x="2490292" y="185877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91" name="Téglalap 33"/>
            <p:cNvSpPr/>
            <p:nvPr/>
          </p:nvSpPr>
          <p:spPr>
            <a:xfrm>
              <a:off x="2764612" y="185877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92" name="Téglalap 33"/>
            <p:cNvSpPr/>
            <p:nvPr/>
          </p:nvSpPr>
          <p:spPr>
            <a:xfrm>
              <a:off x="3038932" y="185877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93" name="Téglalap 33"/>
            <p:cNvSpPr/>
            <p:nvPr/>
          </p:nvSpPr>
          <p:spPr>
            <a:xfrm>
              <a:off x="3313252" y="185877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94" name="Téglalap 33"/>
            <p:cNvSpPr/>
            <p:nvPr/>
          </p:nvSpPr>
          <p:spPr>
            <a:xfrm>
              <a:off x="3587572" y="185877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95" name="Téglalap 33"/>
            <p:cNvSpPr/>
            <p:nvPr/>
          </p:nvSpPr>
          <p:spPr>
            <a:xfrm>
              <a:off x="3861892" y="185877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97" name="Téglalap 33"/>
            <p:cNvSpPr/>
            <p:nvPr/>
          </p:nvSpPr>
          <p:spPr>
            <a:xfrm>
              <a:off x="1118692" y="213244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98" name="Téglalap 33"/>
            <p:cNvSpPr/>
            <p:nvPr/>
          </p:nvSpPr>
          <p:spPr>
            <a:xfrm>
              <a:off x="1393012" y="213244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99" name="Téglalap 33"/>
            <p:cNvSpPr/>
            <p:nvPr/>
          </p:nvSpPr>
          <p:spPr>
            <a:xfrm>
              <a:off x="1667332" y="213244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00" name="Téglalap 33"/>
            <p:cNvSpPr/>
            <p:nvPr/>
          </p:nvSpPr>
          <p:spPr>
            <a:xfrm>
              <a:off x="1941652" y="2132440"/>
              <a:ext cx="274320" cy="2743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400" smtClean="0">
                  <a:solidFill>
                    <a:schemeClr val="tx1"/>
                  </a:solidFill>
                </a:rPr>
                <a:t>i.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1" name="Téglalap 33"/>
            <p:cNvSpPr/>
            <p:nvPr/>
          </p:nvSpPr>
          <p:spPr>
            <a:xfrm>
              <a:off x="2215972" y="213244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02" name="Téglalap 33"/>
            <p:cNvSpPr/>
            <p:nvPr/>
          </p:nvSpPr>
          <p:spPr>
            <a:xfrm>
              <a:off x="2490292" y="213244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03" name="Téglalap 33"/>
            <p:cNvSpPr/>
            <p:nvPr/>
          </p:nvSpPr>
          <p:spPr>
            <a:xfrm>
              <a:off x="2764612" y="213244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04" name="Téglalap 33"/>
            <p:cNvSpPr/>
            <p:nvPr/>
          </p:nvSpPr>
          <p:spPr>
            <a:xfrm>
              <a:off x="3038932" y="213244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05" name="Téglalap 33"/>
            <p:cNvSpPr/>
            <p:nvPr/>
          </p:nvSpPr>
          <p:spPr>
            <a:xfrm>
              <a:off x="3313252" y="213244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06" name="Téglalap 33"/>
            <p:cNvSpPr/>
            <p:nvPr/>
          </p:nvSpPr>
          <p:spPr>
            <a:xfrm>
              <a:off x="3587572" y="213244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07" name="Téglalap 33"/>
            <p:cNvSpPr/>
            <p:nvPr/>
          </p:nvSpPr>
          <p:spPr>
            <a:xfrm>
              <a:off x="3861892" y="213244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09" name="Téglalap 33"/>
            <p:cNvSpPr/>
            <p:nvPr/>
          </p:nvSpPr>
          <p:spPr>
            <a:xfrm>
              <a:off x="1118692" y="240676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10" name="Téglalap 33"/>
            <p:cNvSpPr/>
            <p:nvPr/>
          </p:nvSpPr>
          <p:spPr>
            <a:xfrm>
              <a:off x="1393012" y="240676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11" name="Téglalap 33"/>
            <p:cNvSpPr/>
            <p:nvPr/>
          </p:nvSpPr>
          <p:spPr>
            <a:xfrm>
              <a:off x="1667332" y="240676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12" name="Téglalap 33"/>
            <p:cNvSpPr/>
            <p:nvPr/>
          </p:nvSpPr>
          <p:spPr>
            <a:xfrm>
              <a:off x="1941652" y="240676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13" name="Téglalap 33"/>
            <p:cNvSpPr/>
            <p:nvPr/>
          </p:nvSpPr>
          <p:spPr>
            <a:xfrm>
              <a:off x="2215972" y="240676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14" name="Téglalap 33"/>
            <p:cNvSpPr/>
            <p:nvPr/>
          </p:nvSpPr>
          <p:spPr>
            <a:xfrm>
              <a:off x="2490292" y="240676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15" name="Téglalap 33"/>
            <p:cNvSpPr/>
            <p:nvPr/>
          </p:nvSpPr>
          <p:spPr>
            <a:xfrm>
              <a:off x="2764612" y="240676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16" name="Téglalap 33"/>
            <p:cNvSpPr/>
            <p:nvPr/>
          </p:nvSpPr>
          <p:spPr>
            <a:xfrm>
              <a:off x="3038932" y="240676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17" name="Téglalap 33"/>
            <p:cNvSpPr/>
            <p:nvPr/>
          </p:nvSpPr>
          <p:spPr>
            <a:xfrm>
              <a:off x="3313252" y="240676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18" name="Téglalap 33"/>
            <p:cNvSpPr/>
            <p:nvPr/>
          </p:nvSpPr>
          <p:spPr>
            <a:xfrm>
              <a:off x="3587572" y="240676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19" name="Téglalap 33"/>
            <p:cNvSpPr/>
            <p:nvPr/>
          </p:nvSpPr>
          <p:spPr>
            <a:xfrm>
              <a:off x="3861892" y="240676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21" name="Téglalap 33"/>
            <p:cNvSpPr/>
            <p:nvPr/>
          </p:nvSpPr>
          <p:spPr>
            <a:xfrm>
              <a:off x="1118692" y="268108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22" name="Téglalap 33"/>
            <p:cNvSpPr/>
            <p:nvPr/>
          </p:nvSpPr>
          <p:spPr>
            <a:xfrm>
              <a:off x="1393012" y="268108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23" name="Téglalap 33"/>
            <p:cNvSpPr/>
            <p:nvPr/>
          </p:nvSpPr>
          <p:spPr>
            <a:xfrm>
              <a:off x="1667332" y="268108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24" name="Téglalap 33"/>
            <p:cNvSpPr/>
            <p:nvPr/>
          </p:nvSpPr>
          <p:spPr>
            <a:xfrm>
              <a:off x="1941652" y="268108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25" name="Téglalap 33"/>
            <p:cNvSpPr/>
            <p:nvPr/>
          </p:nvSpPr>
          <p:spPr>
            <a:xfrm>
              <a:off x="2215972" y="268108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26" name="Téglalap 33"/>
            <p:cNvSpPr/>
            <p:nvPr/>
          </p:nvSpPr>
          <p:spPr>
            <a:xfrm>
              <a:off x="2490292" y="268108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27" name="Téglalap 33"/>
            <p:cNvSpPr/>
            <p:nvPr/>
          </p:nvSpPr>
          <p:spPr>
            <a:xfrm>
              <a:off x="2764612" y="268108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28" name="Téglalap 33"/>
            <p:cNvSpPr/>
            <p:nvPr/>
          </p:nvSpPr>
          <p:spPr>
            <a:xfrm>
              <a:off x="3038932" y="268108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29" name="Téglalap 33"/>
            <p:cNvSpPr/>
            <p:nvPr/>
          </p:nvSpPr>
          <p:spPr>
            <a:xfrm>
              <a:off x="3313252" y="268108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30" name="Téglalap 33"/>
            <p:cNvSpPr/>
            <p:nvPr/>
          </p:nvSpPr>
          <p:spPr>
            <a:xfrm>
              <a:off x="3587572" y="268108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31" name="Téglalap 33"/>
            <p:cNvSpPr/>
            <p:nvPr/>
          </p:nvSpPr>
          <p:spPr>
            <a:xfrm>
              <a:off x="3861892" y="268108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33" name="Téglalap 33"/>
            <p:cNvSpPr/>
            <p:nvPr/>
          </p:nvSpPr>
          <p:spPr>
            <a:xfrm>
              <a:off x="1118692" y="295540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34" name="Téglalap 33"/>
            <p:cNvSpPr/>
            <p:nvPr/>
          </p:nvSpPr>
          <p:spPr>
            <a:xfrm>
              <a:off x="1393012" y="295540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35" name="Téglalap 33"/>
            <p:cNvSpPr/>
            <p:nvPr/>
          </p:nvSpPr>
          <p:spPr>
            <a:xfrm>
              <a:off x="1667332" y="295540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36" name="Téglalap 33"/>
            <p:cNvSpPr/>
            <p:nvPr/>
          </p:nvSpPr>
          <p:spPr>
            <a:xfrm>
              <a:off x="1941652" y="295540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37" name="Téglalap 33"/>
            <p:cNvSpPr/>
            <p:nvPr/>
          </p:nvSpPr>
          <p:spPr>
            <a:xfrm>
              <a:off x="2215972" y="295540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38" name="Téglalap 33"/>
            <p:cNvSpPr/>
            <p:nvPr/>
          </p:nvSpPr>
          <p:spPr>
            <a:xfrm>
              <a:off x="2490292" y="295540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39" name="Téglalap 33"/>
            <p:cNvSpPr/>
            <p:nvPr/>
          </p:nvSpPr>
          <p:spPr>
            <a:xfrm>
              <a:off x="2764612" y="295540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40" name="Téglalap 33"/>
            <p:cNvSpPr/>
            <p:nvPr/>
          </p:nvSpPr>
          <p:spPr>
            <a:xfrm>
              <a:off x="3038932" y="295540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41" name="Téglalap 33"/>
            <p:cNvSpPr/>
            <p:nvPr/>
          </p:nvSpPr>
          <p:spPr>
            <a:xfrm>
              <a:off x="3313252" y="295540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42" name="Téglalap 33"/>
            <p:cNvSpPr/>
            <p:nvPr/>
          </p:nvSpPr>
          <p:spPr>
            <a:xfrm>
              <a:off x="3587572" y="295540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43" name="Téglalap 33"/>
            <p:cNvSpPr/>
            <p:nvPr/>
          </p:nvSpPr>
          <p:spPr>
            <a:xfrm>
              <a:off x="3861892" y="295540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51" name="Téglalap 33"/>
            <p:cNvSpPr/>
            <p:nvPr/>
          </p:nvSpPr>
          <p:spPr>
            <a:xfrm>
              <a:off x="1118692" y="322972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52" name="Téglalap 33"/>
            <p:cNvSpPr/>
            <p:nvPr/>
          </p:nvSpPr>
          <p:spPr>
            <a:xfrm>
              <a:off x="1393012" y="322972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53" name="Téglalap 33"/>
            <p:cNvSpPr/>
            <p:nvPr/>
          </p:nvSpPr>
          <p:spPr>
            <a:xfrm>
              <a:off x="1667332" y="322972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54" name="Téglalap 33"/>
            <p:cNvSpPr/>
            <p:nvPr/>
          </p:nvSpPr>
          <p:spPr>
            <a:xfrm>
              <a:off x="1941652" y="322972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55" name="Téglalap 33"/>
            <p:cNvSpPr/>
            <p:nvPr/>
          </p:nvSpPr>
          <p:spPr>
            <a:xfrm>
              <a:off x="2215972" y="322972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56" name="Téglalap 33"/>
            <p:cNvSpPr/>
            <p:nvPr/>
          </p:nvSpPr>
          <p:spPr>
            <a:xfrm>
              <a:off x="2490292" y="322972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57" name="Téglalap 33"/>
            <p:cNvSpPr/>
            <p:nvPr/>
          </p:nvSpPr>
          <p:spPr>
            <a:xfrm>
              <a:off x="2764612" y="322972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58" name="Téglalap 33"/>
            <p:cNvSpPr/>
            <p:nvPr/>
          </p:nvSpPr>
          <p:spPr>
            <a:xfrm>
              <a:off x="3038932" y="322972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59" name="Téglalap 33"/>
            <p:cNvSpPr/>
            <p:nvPr/>
          </p:nvSpPr>
          <p:spPr>
            <a:xfrm>
              <a:off x="3313252" y="322972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60" name="Téglalap 33"/>
            <p:cNvSpPr/>
            <p:nvPr/>
          </p:nvSpPr>
          <p:spPr>
            <a:xfrm>
              <a:off x="3587572" y="322972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61" name="Téglalap 33"/>
            <p:cNvSpPr/>
            <p:nvPr/>
          </p:nvSpPr>
          <p:spPr>
            <a:xfrm>
              <a:off x="3861892" y="322972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63" name="Téglalap 33"/>
            <p:cNvSpPr/>
            <p:nvPr/>
          </p:nvSpPr>
          <p:spPr>
            <a:xfrm>
              <a:off x="1118692" y="350404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64" name="Téglalap 33"/>
            <p:cNvSpPr/>
            <p:nvPr/>
          </p:nvSpPr>
          <p:spPr>
            <a:xfrm>
              <a:off x="1393012" y="350404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65" name="Téglalap 33"/>
            <p:cNvSpPr/>
            <p:nvPr/>
          </p:nvSpPr>
          <p:spPr>
            <a:xfrm>
              <a:off x="1667332" y="350404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66" name="Téglalap 33"/>
            <p:cNvSpPr/>
            <p:nvPr/>
          </p:nvSpPr>
          <p:spPr>
            <a:xfrm>
              <a:off x="1941652" y="350404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67" name="Téglalap 33"/>
            <p:cNvSpPr/>
            <p:nvPr/>
          </p:nvSpPr>
          <p:spPr>
            <a:xfrm>
              <a:off x="2215972" y="350404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68" name="Téglalap 33"/>
            <p:cNvSpPr/>
            <p:nvPr/>
          </p:nvSpPr>
          <p:spPr>
            <a:xfrm>
              <a:off x="2490292" y="350404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69" name="Téglalap 33"/>
            <p:cNvSpPr/>
            <p:nvPr/>
          </p:nvSpPr>
          <p:spPr>
            <a:xfrm>
              <a:off x="2764612" y="350404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70" name="Téglalap 33"/>
            <p:cNvSpPr/>
            <p:nvPr/>
          </p:nvSpPr>
          <p:spPr>
            <a:xfrm>
              <a:off x="3038932" y="350404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71" name="Téglalap 33"/>
            <p:cNvSpPr/>
            <p:nvPr/>
          </p:nvSpPr>
          <p:spPr>
            <a:xfrm>
              <a:off x="3313252" y="350404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76" name="Téglalap 33"/>
            <p:cNvSpPr/>
            <p:nvPr/>
          </p:nvSpPr>
          <p:spPr>
            <a:xfrm>
              <a:off x="3587572" y="350404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77" name="Téglalap 33"/>
            <p:cNvSpPr/>
            <p:nvPr/>
          </p:nvSpPr>
          <p:spPr>
            <a:xfrm>
              <a:off x="3861892" y="3504040"/>
              <a:ext cx="274320" cy="274320"/>
            </a:xfrm>
            <a:prstGeom prst="rect">
              <a:avLst/>
            </a:prstGeom>
            <a:grpFill/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</p:grpSp>
      <p:sp>
        <p:nvSpPr>
          <p:cNvPr id="179" name="Téglalap 5"/>
          <p:cNvSpPr/>
          <p:nvPr/>
        </p:nvSpPr>
        <p:spPr>
          <a:xfrm>
            <a:off x="5397340" y="3205167"/>
            <a:ext cx="1008112" cy="1165286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smtClean="0"/>
              <a:t>Rekon-strukció</a:t>
            </a:r>
            <a:endParaRPr lang="hu-HU" sz="1400" dirty="0"/>
          </a:p>
        </p:txBody>
      </p:sp>
      <p:cxnSp>
        <p:nvCxnSpPr>
          <p:cNvPr id="180" name="Szögletes összekötő 9"/>
          <p:cNvCxnSpPr/>
          <p:nvPr/>
        </p:nvCxnSpPr>
        <p:spPr>
          <a:xfrm>
            <a:off x="6405452" y="2390222"/>
            <a:ext cx="970106" cy="1"/>
          </a:xfrm>
          <a:prstGeom prst="bent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3" name="Szögletes összekötő 9"/>
          <p:cNvCxnSpPr/>
          <p:nvPr/>
        </p:nvCxnSpPr>
        <p:spPr>
          <a:xfrm rot="10800000">
            <a:off x="6418028" y="3796984"/>
            <a:ext cx="957530" cy="1"/>
          </a:xfrm>
          <a:prstGeom prst="bent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4" name="Szögletes összekötő 9"/>
          <p:cNvCxnSpPr/>
          <p:nvPr/>
        </p:nvCxnSpPr>
        <p:spPr>
          <a:xfrm rot="10800000">
            <a:off x="4427234" y="3796985"/>
            <a:ext cx="957530" cy="1"/>
          </a:xfrm>
          <a:prstGeom prst="bent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619672" y="1268760"/>
            <a:ext cx="2706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/>
              <a:t>Rekonstruálandó térfogat,</a:t>
            </a:r>
            <a:r>
              <a:rPr lang="hu-HU" sz="1600"/>
              <a:t> x</a:t>
            </a:r>
            <a:endParaRPr lang="hu-HU" sz="1600" smtClean="0"/>
          </a:p>
        </p:txBody>
      </p:sp>
      <p:sp>
        <p:nvSpPr>
          <p:cNvPr id="185" name="Téglalap 33"/>
          <p:cNvSpPr/>
          <p:nvPr/>
        </p:nvSpPr>
        <p:spPr>
          <a:xfrm>
            <a:off x="7375186" y="1996785"/>
            <a:ext cx="27432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86" name="Téglalap 33"/>
          <p:cNvSpPr/>
          <p:nvPr/>
        </p:nvSpPr>
        <p:spPr>
          <a:xfrm>
            <a:off x="7375632" y="2271105"/>
            <a:ext cx="27432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87" name="Téglalap 33"/>
          <p:cNvSpPr/>
          <p:nvPr/>
        </p:nvSpPr>
        <p:spPr>
          <a:xfrm>
            <a:off x="7375186" y="2545425"/>
            <a:ext cx="27432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88" name="Téglalap 33"/>
          <p:cNvSpPr/>
          <p:nvPr/>
        </p:nvSpPr>
        <p:spPr>
          <a:xfrm>
            <a:off x="7375632" y="2819745"/>
            <a:ext cx="27432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89" name="Téglalap 33"/>
          <p:cNvSpPr/>
          <p:nvPr/>
        </p:nvSpPr>
        <p:spPr>
          <a:xfrm>
            <a:off x="7375632" y="3094065"/>
            <a:ext cx="27432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90" name="Téglalap 33"/>
          <p:cNvSpPr/>
          <p:nvPr/>
        </p:nvSpPr>
        <p:spPr>
          <a:xfrm>
            <a:off x="7376078" y="3368385"/>
            <a:ext cx="27432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91" name="Téglalap 33"/>
          <p:cNvSpPr/>
          <p:nvPr/>
        </p:nvSpPr>
        <p:spPr>
          <a:xfrm>
            <a:off x="7376078" y="3642705"/>
            <a:ext cx="27432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92" name="Téglalap 33"/>
          <p:cNvSpPr/>
          <p:nvPr/>
        </p:nvSpPr>
        <p:spPr>
          <a:xfrm>
            <a:off x="7376524" y="3917025"/>
            <a:ext cx="27432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93" name="Téglalap 33"/>
          <p:cNvSpPr/>
          <p:nvPr/>
        </p:nvSpPr>
        <p:spPr>
          <a:xfrm>
            <a:off x="7376524" y="2819745"/>
            <a:ext cx="274320" cy="274320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smtClean="0">
                <a:solidFill>
                  <a:schemeClr val="tx1"/>
                </a:solidFill>
              </a:rPr>
              <a:t>j.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6822629" y="1285746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smtClean="0"/>
              <a:t>Detektorjel, y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Rectangle 44"/>
              <p:cNvSpPr/>
              <p:nvPr/>
            </p:nvSpPr>
            <p:spPr>
              <a:xfrm>
                <a:off x="4028330" y="4653136"/>
                <a:ext cx="1582997" cy="652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500" i="1" smtClean="0">
                              <a:solidFill>
                                <a:schemeClr val="tx1"/>
                              </a:solidFill>
                            </a:rPr>
                          </m:ctrlPr>
                        </m:sSubPr>
                        <m:e>
                          <m:r>
                            <a:rPr lang="hu-HU" sz="1500" i="1">
                              <a:solidFill>
                                <a:schemeClr val="tx1"/>
                              </a:solidFill>
                            </a:rPr>
                            <m:t>𝑦</m:t>
                          </m:r>
                        </m:e>
                        <m:sub>
                          <m:r>
                            <a:rPr lang="hu-HU" sz="1500" i="1">
                              <a:solidFill>
                                <a:schemeClr val="tx1"/>
                              </a:solidFill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hu-HU" sz="1500" i="1">
                              <a:solidFill>
                                <a:schemeClr val="tx1"/>
                              </a:solidFill>
                            </a:rPr>
                          </m:ctrlPr>
                        </m:dPr>
                        <m:e>
                          <m:r>
                            <a:rPr lang="hu-HU" sz="1500" i="1">
                              <a:solidFill>
                                <a:schemeClr val="tx1"/>
                              </a:solidFill>
                            </a:rPr>
                            <m:t>𝑥</m:t>
                          </m:r>
                        </m:e>
                      </m:d>
                      <m:r>
                        <a:rPr lang="hu-HU" sz="1500" i="1">
                          <a:solidFill>
                            <a:schemeClr val="tx1"/>
                          </a:solidFill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hu-HU" sz="1500" i="1">
                              <a:solidFill>
                                <a:schemeClr val="tx1"/>
                              </a:solidFill>
                            </a:rPr>
                          </m:ctrlPr>
                        </m:naryPr>
                        <m:sub>
                          <m:r>
                            <a:rPr lang="hu-HU" sz="1500" i="1">
                              <a:solidFill>
                                <a:schemeClr val="tx1"/>
                              </a:solidFill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hu-HU" sz="1500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hu-HU" sz="1500" i="1">
                                  <a:solidFill>
                                    <a:schemeClr val="tx1"/>
                                  </a:solidFill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hu-HU" sz="1500" i="1">
                                  <a:solidFill>
                                    <a:schemeClr val="tx1"/>
                                  </a:solidFill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1500" i="1">
                                  <a:solidFill>
                                    <a:schemeClr val="tx1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hu-HU" sz="1500" i="1">
                                  <a:solidFill>
                                    <a:schemeClr val="tx1"/>
                                  </a:solidFill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sz="1500" i="1">
                                  <a:solidFill>
                                    <a:schemeClr val="tx1"/>
                                  </a:solidFill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hu-HU" sz="15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330" y="4653136"/>
                <a:ext cx="1582997" cy="65235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TextBox 194"/>
          <p:cNvSpPr txBox="1"/>
          <p:nvPr/>
        </p:nvSpPr>
        <p:spPr>
          <a:xfrm>
            <a:off x="4001838" y="571944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Rendszermátrix</a:t>
            </a:r>
          </a:p>
        </p:txBody>
      </p:sp>
      <p:cxnSp>
        <p:nvCxnSpPr>
          <p:cNvPr id="199" name="Straight Arrow Connector 198"/>
          <p:cNvCxnSpPr/>
          <p:nvPr/>
        </p:nvCxnSpPr>
        <p:spPr bwMode="auto">
          <a:xfrm flipV="1">
            <a:off x="5220072" y="5143380"/>
            <a:ext cx="0" cy="5760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000" smtClean="0"/>
              <a:t>Egyszerű vetítés</a:t>
            </a:r>
            <a:endParaRPr lang="hu-HU" sz="2000" dirty="0" smtClean="0"/>
          </a:p>
        </p:txBody>
      </p:sp>
      <p:sp>
        <p:nvSpPr>
          <p:cNvPr id="120" name="Rectangle 119"/>
          <p:cNvSpPr/>
          <p:nvPr/>
        </p:nvSpPr>
        <p:spPr>
          <a:xfrm>
            <a:off x="3015992" y="980728"/>
            <a:ext cx="915887" cy="922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" name="Rectangle 131"/>
          <p:cNvSpPr/>
          <p:nvPr/>
        </p:nvSpPr>
        <p:spPr>
          <a:xfrm>
            <a:off x="3938012" y="980728"/>
            <a:ext cx="915887" cy="922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4" name="Rectangle 143"/>
          <p:cNvSpPr/>
          <p:nvPr/>
        </p:nvSpPr>
        <p:spPr>
          <a:xfrm>
            <a:off x="3015992" y="1902748"/>
            <a:ext cx="915887" cy="922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5" name="Rectangle 144"/>
          <p:cNvSpPr/>
          <p:nvPr/>
        </p:nvSpPr>
        <p:spPr>
          <a:xfrm>
            <a:off x="3938012" y="1902748"/>
            <a:ext cx="915887" cy="922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6" name="Rectangle 145"/>
          <p:cNvSpPr/>
          <p:nvPr/>
        </p:nvSpPr>
        <p:spPr>
          <a:xfrm>
            <a:off x="4860032" y="980728"/>
            <a:ext cx="915887" cy="922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7" name="Rectangle 146"/>
          <p:cNvSpPr/>
          <p:nvPr/>
        </p:nvSpPr>
        <p:spPr>
          <a:xfrm>
            <a:off x="4860032" y="1902748"/>
            <a:ext cx="915887" cy="922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8" name="Rectangle 147"/>
          <p:cNvSpPr/>
          <p:nvPr/>
        </p:nvSpPr>
        <p:spPr>
          <a:xfrm>
            <a:off x="3015992" y="2817148"/>
            <a:ext cx="915887" cy="922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9" name="Rectangle 148"/>
          <p:cNvSpPr/>
          <p:nvPr/>
        </p:nvSpPr>
        <p:spPr>
          <a:xfrm>
            <a:off x="3938012" y="2817148"/>
            <a:ext cx="915887" cy="922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0" name="Rectangle 149"/>
          <p:cNvSpPr/>
          <p:nvPr/>
        </p:nvSpPr>
        <p:spPr>
          <a:xfrm>
            <a:off x="4860032" y="2817148"/>
            <a:ext cx="915887" cy="922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2" name="Straight Connector 161"/>
          <p:cNvCxnSpPr>
            <a:stCxn id="201" idx="3"/>
            <a:endCxn id="209" idx="1"/>
          </p:cNvCxnSpPr>
          <p:nvPr/>
        </p:nvCxnSpPr>
        <p:spPr>
          <a:xfrm flipV="1">
            <a:off x="2285811" y="2497108"/>
            <a:ext cx="4328384" cy="54864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198" idx="3"/>
            <a:endCxn id="213" idx="1"/>
          </p:cNvCxnSpPr>
          <p:nvPr/>
        </p:nvCxnSpPr>
        <p:spPr>
          <a:xfrm flipV="1">
            <a:off x="2285365" y="2222788"/>
            <a:ext cx="4329722" cy="27432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200" idx="3"/>
            <a:endCxn id="206" idx="1"/>
          </p:cNvCxnSpPr>
          <p:nvPr/>
        </p:nvCxnSpPr>
        <p:spPr>
          <a:xfrm flipV="1">
            <a:off x="2285811" y="1674148"/>
            <a:ext cx="4328384" cy="109728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3998972" y="1613187"/>
            <a:ext cx="954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smtClean="0">
                <a:solidFill>
                  <a:schemeClr val="tx1"/>
                </a:solidFill>
                <a:latin typeface="+mn-lt"/>
              </a:rPr>
              <a:t>i. voxel</a:t>
            </a:r>
            <a:endParaRPr lang="hu-HU" sz="1600" b="1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75" name="Straight Connector 174"/>
          <p:cNvCxnSpPr>
            <a:stCxn id="182" idx="3"/>
            <a:endCxn id="213" idx="1"/>
          </p:cNvCxnSpPr>
          <p:nvPr/>
        </p:nvCxnSpPr>
        <p:spPr>
          <a:xfrm>
            <a:off x="2285365" y="1674148"/>
            <a:ext cx="4329722" cy="54864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7102182" y="2085628"/>
            <a:ext cx="1266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smtClean="0">
                <a:solidFill>
                  <a:schemeClr val="tx1"/>
                </a:solidFill>
                <a:latin typeface="+mn-lt"/>
              </a:rPr>
              <a:t>j. pixel pár</a:t>
            </a:r>
            <a:endParaRPr lang="hu-HU" sz="16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1" name="Téglalap 33"/>
          <p:cNvSpPr/>
          <p:nvPr/>
        </p:nvSpPr>
        <p:spPr>
          <a:xfrm>
            <a:off x="2010153" y="1262668"/>
            <a:ext cx="274766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82" name="Téglalap 33"/>
          <p:cNvSpPr/>
          <p:nvPr/>
        </p:nvSpPr>
        <p:spPr>
          <a:xfrm>
            <a:off x="2010599" y="1536988"/>
            <a:ext cx="274766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96" name="Téglalap 33"/>
          <p:cNvSpPr/>
          <p:nvPr/>
        </p:nvSpPr>
        <p:spPr>
          <a:xfrm>
            <a:off x="2010153" y="1811308"/>
            <a:ext cx="27432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97" name="Téglalap 33"/>
          <p:cNvSpPr/>
          <p:nvPr/>
        </p:nvSpPr>
        <p:spPr>
          <a:xfrm>
            <a:off x="2010599" y="2085628"/>
            <a:ext cx="274766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98" name="Téglalap 33"/>
          <p:cNvSpPr/>
          <p:nvPr/>
        </p:nvSpPr>
        <p:spPr>
          <a:xfrm>
            <a:off x="2010599" y="2359948"/>
            <a:ext cx="274766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00" name="Téglalap 33"/>
          <p:cNvSpPr/>
          <p:nvPr/>
        </p:nvSpPr>
        <p:spPr>
          <a:xfrm>
            <a:off x="2011045" y="2634268"/>
            <a:ext cx="274766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01" name="Téglalap 33"/>
          <p:cNvSpPr/>
          <p:nvPr/>
        </p:nvSpPr>
        <p:spPr>
          <a:xfrm>
            <a:off x="2011045" y="2908588"/>
            <a:ext cx="274766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02" name="Téglalap 33"/>
          <p:cNvSpPr/>
          <p:nvPr/>
        </p:nvSpPr>
        <p:spPr>
          <a:xfrm>
            <a:off x="2011491" y="3182908"/>
            <a:ext cx="274766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03" name="Téglalap 33"/>
          <p:cNvSpPr/>
          <p:nvPr/>
        </p:nvSpPr>
        <p:spPr>
          <a:xfrm>
            <a:off x="2011491" y="2367030"/>
            <a:ext cx="274766" cy="274320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05" name="Téglalap 33"/>
          <p:cNvSpPr/>
          <p:nvPr/>
        </p:nvSpPr>
        <p:spPr>
          <a:xfrm>
            <a:off x="6613749" y="1262668"/>
            <a:ext cx="274766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06" name="Téglalap 33"/>
          <p:cNvSpPr/>
          <p:nvPr/>
        </p:nvSpPr>
        <p:spPr>
          <a:xfrm>
            <a:off x="6614195" y="1536988"/>
            <a:ext cx="274766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07" name="Téglalap 33"/>
          <p:cNvSpPr/>
          <p:nvPr/>
        </p:nvSpPr>
        <p:spPr>
          <a:xfrm>
            <a:off x="6613749" y="1811308"/>
            <a:ext cx="274766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08" name="Téglalap 33"/>
          <p:cNvSpPr/>
          <p:nvPr/>
        </p:nvSpPr>
        <p:spPr>
          <a:xfrm>
            <a:off x="6614195" y="2085628"/>
            <a:ext cx="274766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09" name="Téglalap 33"/>
          <p:cNvSpPr/>
          <p:nvPr/>
        </p:nvSpPr>
        <p:spPr>
          <a:xfrm>
            <a:off x="6614195" y="2359948"/>
            <a:ext cx="274766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10" name="Téglalap 33"/>
          <p:cNvSpPr/>
          <p:nvPr/>
        </p:nvSpPr>
        <p:spPr>
          <a:xfrm>
            <a:off x="6614641" y="2634268"/>
            <a:ext cx="274766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11" name="Téglalap 33"/>
          <p:cNvSpPr/>
          <p:nvPr/>
        </p:nvSpPr>
        <p:spPr>
          <a:xfrm>
            <a:off x="6614641" y="2908588"/>
            <a:ext cx="274766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12" name="Téglalap 33"/>
          <p:cNvSpPr/>
          <p:nvPr/>
        </p:nvSpPr>
        <p:spPr>
          <a:xfrm>
            <a:off x="6615087" y="3182908"/>
            <a:ext cx="274766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13" name="Téglalap 33"/>
          <p:cNvSpPr/>
          <p:nvPr/>
        </p:nvSpPr>
        <p:spPr>
          <a:xfrm>
            <a:off x="6615087" y="2085628"/>
            <a:ext cx="274766" cy="274320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endCxn id="147" idx="1"/>
          </p:cNvCxnSpPr>
          <p:nvPr/>
        </p:nvCxnSpPr>
        <p:spPr bwMode="auto">
          <a:xfrm>
            <a:off x="3931879" y="2222788"/>
            <a:ext cx="928153" cy="14097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4" idx="3"/>
            <a:endCxn id="147" idx="1"/>
          </p:cNvCxnSpPr>
          <p:nvPr/>
        </p:nvCxnSpPr>
        <p:spPr bwMode="auto">
          <a:xfrm>
            <a:off x="3931879" y="2363758"/>
            <a:ext cx="928153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933826" y="2331276"/>
            <a:ext cx="927100" cy="6350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4" name="Straight Connector 213"/>
          <p:cNvCxnSpPr/>
          <p:nvPr/>
        </p:nvCxnSpPr>
        <p:spPr bwMode="auto">
          <a:xfrm flipV="1">
            <a:off x="4105276" y="2714278"/>
            <a:ext cx="754080" cy="9642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/>
          <p:cNvCxnSpPr/>
          <p:nvPr/>
        </p:nvCxnSpPr>
        <p:spPr bwMode="auto">
          <a:xfrm flipV="1">
            <a:off x="3930651" y="2115376"/>
            <a:ext cx="930275" cy="23812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Straight Connector 215"/>
          <p:cNvCxnSpPr/>
          <p:nvPr/>
        </p:nvCxnSpPr>
        <p:spPr bwMode="auto">
          <a:xfrm>
            <a:off x="4124326" y="1912176"/>
            <a:ext cx="733425" cy="8890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TextBox 217"/>
          <p:cNvSpPr txBox="1"/>
          <p:nvPr/>
        </p:nvSpPr>
        <p:spPr>
          <a:xfrm>
            <a:off x="4237485" y="2301962"/>
            <a:ext cx="347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tx1"/>
                </a:solidFill>
                <a:latin typeface="+mn-lt"/>
              </a:rPr>
              <a:t>l</a:t>
            </a:r>
            <a:r>
              <a:rPr lang="en-US" sz="1600" b="1" baseline="-25000" smtClean="0">
                <a:solidFill>
                  <a:schemeClr val="tx1"/>
                </a:solidFill>
                <a:latin typeface="+mn-lt"/>
              </a:rPr>
              <a:t>ij</a:t>
            </a:r>
            <a:endParaRPr lang="hu-HU" sz="16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5576" y="4077072"/>
            <a:ext cx="367240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mtClean="0"/>
              <a:t>Koordin</a:t>
            </a:r>
            <a:r>
              <a:rPr lang="hu-HU" sz="1600" b="1" smtClean="0"/>
              <a:t>átageometriai számítások</a:t>
            </a:r>
          </a:p>
          <a:p>
            <a:pPr lvl="1">
              <a:buFont typeface="Arial" pitchFamily="34" charset="0"/>
              <a:buChar char="•"/>
            </a:pPr>
            <a:r>
              <a:rPr lang="hu-HU" sz="1600" smtClean="0"/>
              <a:t> </a:t>
            </a:r>
            <a:r>
              <a:rPr lang="hu-HU" sz="1600" smtClean="0"/>
              <a:t>metszéspontok (sok milliárd)</a:t>
            </a:r>
          </a:p>
          <a:p>
            <a:pPr lvl="1">
              <a:buFont typeface="Arial" pitchFamily="34" charset="0"/>
              <a:buChar char="•"/>
            </a:pPr>
            <a:r>
              <a:rPr lang="hu-HU" sz="1600" smtClean="0"/>
              <a:t> távolságok</a:t>
            </a:r>
          </a:p>
          <a:p>
            <a:pPr lvl="1">
              <a:buFont typeface="Arial" pitchFamily="34" charset="0"/>
              <a:buChar char="•"/>
            </a:pPr>
            <a:r>
              <a:rPr lang="hu-HU" sz="1600" smtClean="0"/>
              <a:t> forgatások</a:t>
            </a:r>
            <a:endParaRPr lang="hu-HU" sz="1600"/>
          </a:p>
        </p:txBody>
      </p:sp>
      <p:sp>
        <p:nvSpPr>
          <p:cNvPr id="45" name="Rectangle 44"/>
          <p:cNvSpPr/>
          <p:nvPr/>
        </p:nvSpPr>
        <p:spPr>
          <a:xfrm>
            <a:off x="4716016" y="4077072"/>
            <a:ext cx="3672408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smtClean="0"/>
              <a:t>Nagy adatmennyiség (viszonylag)</a:t>
            </a:r>
          </a:p>
          <a:p>
            <a:pPr lvl="1">
              <a:buFont typeface="Arial" pitchFamily="34" charset="0"/>
              <a:buChar char="•"/>
            </a:pPr>
            <a:r>
              <a:rPr lang="hu-HU" sz="1600" smtClean="0"/>
              <a:t> </a:t>
            </a:r>
            <a:r>
              <a:rPr lang="hu-HU" sz="1600" smtClean="0"/>
              <a:t>milliárd voxel (CT)</a:t>
            </a:r>
          </a:p>
          <a:p>
            <a:pPr lvl="1">
              <a:buFont typeface="Arial" pitchFamily="34" charset="0"/>
              <a:buChar char="•"/>
            </a:pPr>
            <a:r>
              <a:rPr lang="hu-HU" sz="1600" smtClean="0"/>
              <a:t> </a:t>
            </a:r>
            <a:r>
              <a:rPr lang="hu-HU" sz="1600" smtClean="0"/>
              <a:t>10-100 millió detektor bin</a:t>
            </a:r>
            <a:endParaRPr lang="hu-HU" sz="1600"/>
          </a:p>
        </p:txBody>
      </p:sp>
      <p:sp>
        <p:nvSpPr>
          <p:cNvPr id="46" name="Rectangle 45"/>
          <p:cNvSpPr/>
          <p:nvPr/>
        </p:nvSpPr>
        <p:spPr>
          <a:xfrm>
            <a:off x="4788024" y="5301208"/>
            <a:ext cx="410445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smtClean="0"/>
              <a:t>Könnyen párhuzamosítható (viszonylag)</a:t>
            </a:r>
          </a:p>
          <a:p>
            <a:pPr lvl="1">
              <a:buFont typeface="Arial" pitchFamily="34" charset="0"/>
              <a:buChar char="•"/>
            </a:pPr>
            <a:r>
              <a:rPr lang="hu-HU" sz="1600" smtClean="0"/>
              <a:t> </a:t>
            </a:r>
            <a:r>
              <a:rPr lang="hu-HU" sz="1600" smtClean="0"/>
              <a:t>a rendszermátrix elemei függetlenül számíthatók</a:t>
            </a:r>
          </a:p>
          <a:p>
            <a:pPr lvl="1">
              <a:buFont typeface="Arial" pitchFamily="34" charset="0"/>
              <a:buChar char="•"/>
            </a:pPr>
            <a:r>
              <a:rPr lang="hu-HU" sz="1600" smtClean="0"/>
              <a:t> </a:t>
            </a:r>
            <a:r>
              <a:rPr lang="hu-HU" sz="1600" smtClean="0"/>
              <a:t>SIMD teljesül</a:t>
            </a:r>
          </a:p>
        </p:txBody>
      </p:sp>
    </p:spTree>
    <p:extLst>
      <p:ext uri="{BB962C8B-B14F-4D97-AF65-F5344CB8AC3E}">
        <p14:creationId xmlns:p14="http://schemas.microsoft.com/office/powerpoint/2010/main" xmlns="" val="11390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Monte Carlo vet</a:t>
            </a:r>
            <a:r>
              <a:rPr lang="hu-HU" sz="2000" smtClean="0"/>
              <a:t>ítés</a:t>
            </a:r>
            <a:endParaRPr lang="hu-HU" sz="2000" dirty="0" smtClean="0"/>
          </a:p>
        </p:txBody>
      </p:sp>
      <p:pic>
        <p:nvPicPr>
          <p:cNvPr id="44" name="FP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483768" y="764704"/>
            <a:ext cx="4320480" cy="32403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39552" y="4365104"/>
            <a:ext cx="3672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smtClean="0"/>
              <a:t>Monte Carlo részecsketranszport</a:t>
            </a:r>
          </a:p>
          <a:p>
            <a:pPr lvl="1">
              <a:buFont typeface="Arial" pitchFamily="34" charset="0"/>
              <a:buChar char="•"/>
            </a:pPr>
            <a:r>
              <a:rPr lang="hu-HU" sz="1600" smtClean="0"/>
              <a:t> </a:t>
            </a:r>
            <a:r>
              <a:rPr lang="hu-HU" sz="1600" smtClean="0"/>
              <a:t>sok milliárd foton szimulációja</a:t>
            </a:r>
          </a:p>
          <a:p>
            <a:pPr lvl="2">
              <a:buFont typeface="Arial" pitchFamily="34" charset="0"/>
              <a:buChar char="•"/>
            </a:pPr>
            <a:r>
              <a:rPr lang="hu-HU" sz="1600" smtClean="0"/>
              <a:t> </a:t>
            </a:r>
            <a:r>
              <a:rPr lang="hu-HU" sz="1600" smtClean="0"/>
              <a:t>koordinátageometria</a:t>
            </a:r>
          </a:p>
          <a:p>
            <a:pPr lvl="2">
              <a:buFont typeface="Arial" pitchFamily="34" charset="0"/>
              <a:buChar char="•"/>
            </a:pPr>
            <a:r>
              <a:rPr lang="hu-HU" sz="1600" smtClean="0"/>
              <a:t> </a:t>
            </a:r>
            <a:r>
              <a:rPr lang="hu-HU" sz="1600" smtClean="0"/>
              <a:t>véletlenszám-generálás</a:t>
            </a:r>
          </a:p>
          <a:p>
            <a:pPr lvl="2">
              <a:buFont typeface="Arial" pitchFamily="34" charset="0"/>
              <a:buChar char="•"/>
            </a:pPr>
            <a:r>
              <a:rPr lang="hu-HU" sz="1600" smtClean="0"/>
              <a:t> </a:t>
            </a:r>
            <a:r>
              <a:rPr lang="hu-HU" sz="1600" smtClean="0"/>
              <a:t>Compton-szórás</a:t>
            </a:r>
          </a:p>
          <a:p>
            <a:pPr lvl="2">
              <a:buFont typeface="Arial" pitchFamily="34" charset="0"/>
              <a:buChar char="•"/>
            </a:pPr>
            <a:r>
              <a:rPr lang="hu-HU" sz="1600" smtClean="0"/>
              <a:t> </a:t>
            </a:r>
            <a:r>
              <a:rPr lang="hu-HU" sz="1600" smtClean="0"/>
              <a:t>fotoeffektus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4008" y="4671368"/>
            <a:ext cx="3672408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hu-HU" sz="1600" smtClean="0"/>
              <a:t> divergens szálak </a:t>
            </a:r>
            <a:br>
              <a:rPr lang="hu-HU" sz="1600" smtClean="0"/>
            </a:br>
            <a:r>
              <a:rPr lang="hu-HU" sz="1600" smtClean="0"/>
              <a:t>(pl. szóródott-e a foton vagy </a:t>
            </a:r>
            <a:r>
              <a:rPr lang="hu-HU" sz="1600" smtClean="0"/>
              <a:t>sem</a:t>
            </a:r>
            <a:r>
              <a:rPr lang="hu-HU" sz="160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hu-HU" sz="1600" smtClean="0"/>
              <a:t> </a:t>
            </a:r>
            <a:r>
              <a:rPr lang="hu-HU" sz="1600" smtClean="0"/>
              <a:t>írási ütközések</a:t>
            </a:r>
          </a:p>
          <a:p>
            <a:pPr lvl="1"/>
            <a:r>
              <a:rPr lang="hu-HU" sz="1600" smtClean="0"/>
              <a:t>(pl. két párhuzamosan számolt foton ugyanabba a pixelbe jut)</a:t>
            </a:r>
          </a:p>
          <a:p>
            <a:pPr lvl="1">
              <a:buFont typeface="Arial" pitchFamily="34" charset="0"/>
              <a:buChar char="•"/>
            </a:pPr>
            <a:r>
              <a:rPr lang="hu-HU" sz="1600" smtClean="0"/>
              <a:t> </a:t>
            </a:r>
            <a:r>
              <a:rPr lang="hu-HU" sz="1600" smtClean="0"/>
              <a:t>megoldás: pl. adjungált MC</a:t>
            </a:r>
            <a:endParaRPr lang="hu-HU" sz="1600" smtClean="0"/>
          </a:p>
          <a:p>
            <a:pPr lvl="1"/>
            <a:endParaRPr lang="hu-HU" sz="1600"/>
          </a:p>
        </p:txBody>
      </p:sp>
    </p:spTree>
    <p:extLst>
      <p:ext uri="{BB962C8B-B14F-4D97-AF65-F5344CB8AC3E}">
        <p14:creationId xmlns:p14="http://schemas.microsoft.com/office/powerpoint/2010/main" xmlns="" val="287427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000" smtClean="0"/>
              <a:t>R</a:t>
            </a:r>
            <a:r>
              <a:rPr lang="en-US" sz="2000" smtClean="0"/>
              <a:t>ekonstrukci</a:t>
            </a:r>
            <a:r>
              <a:rPr lang="hu-HU" sz="2000" dirty="0" smtClean="0"/>
              <a:t>ó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9259374"/>
              </p:ext>
            </p:extLst>
          </p:nvPr>
        </p:nvGraphicFramePr>
        <p:xfrm>
          <a:off x="899592" y="1196752"/>
          <a:ext cx="7632849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3"/>
                <a:gridCol w="2544283"/>
                <a:gridCol w="2544283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Modalitás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Preklinikai (kisállat)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Klinikai (humán)</a:t>
                      </a:r>
                      <a:endParaRPr lang="hu-HU"/>
                    </a:p>
                  </a:txBody>
                  <a:tcPr anchor="ctr"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CT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SPECT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PET</a:t>
                      </a:r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55976" y="3769295"/>
            <a:ext cx="201622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smtClean="0"/>
              <a:t>MP-EM-MC</a:t>
            </a:r>
            <a:r>
              <a:rPr lang="hu-HU" sz="1400" smtClean="0">
                <a:solidFill>
                  <a:srgbClr val="C00000"/>
                </a:solidFill>
              </a:rPr>
              <a:t>*</a:t>
            </a:r>
            <a:r>
              <a:rPr lang="hu-HU" sz="1400" smtClean="0"/>
              <a:t> (OpenCL)</a:t>
            </a:r>
            <a:endParaRPr lang="hu-HU" sz="1400"/>
          </a:p>
        </p:txBody>
      </p:sp>
      <p:sp>
        <p:nvSpPr>
          <p:cNvPr id="120" name="TextBox 119"/>
          <p:cNvSpPr txBox="1"/>
          <p:nvPr/>
        </p:nvSpPr>
        <p:spPr>
          <a:xfrm>
            <a:off x="5652120" y="4221088"/>
            <a:ext cx="20162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smtClean="0"/>
              <a:t>OSEMRRAC</a:t>
            </a:r>
            <a:br>
              <a:rPr lang="hu-HU" sz="1400" smtClean="0"/>
            </a:br>
            <a:r>
              <a:rPr lang="hu-HU" sz="1400" smtClean="0"/>
              <a:t>(BME IIT)</a:t>
            </a:r>
            <a:endParaRPr lang="hu-HU" sz="1400"/>
          </a:p>
        </p:txBody>
      </p:sp>
      <p:sp>
        <p:nvSpPr>
          <p:cNvPr id="132" name="TextBox 131"/>
          <p:cNvSpPr txBox="1"/>
          <p:nvPr/>
        </p:nvSpPr>
        <p:spPr>
          <a:xfrm>
            <a:off x="4355976" y="5508521"/>
            <a:ext cx="20162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smtClean="0"/>
              <a:t>TeraTomo Adj. </a:t>
            </a:r>
            <a:r>
              <a:rPr lang="hu-HU" sz="1400" smtClean="0"/>
              <a:t>MC</a:t>
            </a:r>
            <a:r>
              <a:rPr lang="hu-HU" sz="1400" smtClean="0">
                <a:solidFill>
                  <a:srgbClr val="C00000"/>
                </a:solidFill>
              </a:rPr>
              <a:t>*</a:t>
            </a:r>
            <a:r>
              <a:rPr lang="hu-HU" sz="1400" smtClean="0"/>
              <a:t> </a:t>
            </a:r>
            <a:br>
              <a:rPr lang="hu-HU" sz="1400" smtClean="0"/>
            </a:br>
            <a:r>
              <a:rPr lang="hu-HU" sz="1400" smtClean="0"/>
              <a:t>(BME IIT)</a:t>
            </a:r>
            <a:endParaRPr lang="hu-HU" sz="1400"/>
          </a:p>
        </p:txBody>
      </p:sp>
      <p:sp>
        <p:nvSpPr>
          <p:cNvPr id="144" name="TextBox 143"/>
          <p:cNvSpPr txBox="1"/>
          <p:nvPr/>
        </p:nvSpPr>
        <p:spPr>
          <a:xfrm>
            <a:off x="6228184" y="2473732"/>
            <a:ext cx="20162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smtClean="0"/>
              <a:t>Parallel és Fan Beam FBP</a:t>
            </a:r>
            <a:endParaRPr lang="hu-HU" sz="1400"/>
          </a:p>
        </p:txBody>
      </p:sp>
      <p:sp>
        <p:nvSpPr>
          <p:cNvPr id="145" name="TextBox 144"/>
          <p:cNvSpPr txBox="1"/>
          <p:nvPr/>
        </p:nvSpPr>
        <p:spPr>
          <a:xfrm>
            <a:off x="7020272" y="4941168"/>
            <a:ext cx="136815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smtClean="0"/>
              <a:t>Rebinning + </a:t>
            </a:r>
            <a:br>
              <a:rPr lang="hu-HU" sz="1400" smtClean="0"/>
            </a:br>
            <a:r>
              <a:rPr lang="hu-HU" sz="1400" smtClean="0"/>
              <a:t>2D FBP</a:t>
            </a:r>
            <a:endParaRPr lang="hu-HU" sz="1400"/>
          </a:p>
        </p:txBody>
      </p:sp>
      <p:sp>
        <p:nvSpPr>
          <p:cNvPr id="146" name="TextBox 145"/>
          <p:cNvSpPr txBox="1"/>
          <p:nvPr/>
        </p:nvSpPr>
        <p:spPr>
          <a:xfrm>
            <a:off x="6120172" y="3060249"/>
            <a:ext cx="108012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smtClean="0"/>
              <a:t>Iteratív MLTR</a:t>
            </a:r>
            <a:endParaRPr lang="hu-HU" sz="1400"/>
          </a:p>
        </p:txBody>
      </p:sp>
      <p:sp>
        <p:nvSpPr>
          <p:cNvPr id="147" name="TextBox 146"/>
          <p:cNvSpPr txBox="1"/>
          <p:nvPr/>
        </p:nvSpPr>
        <p:spPr>
          <a:xfrm>
            <a:off x="7308304" y="3050560"/>
            <a:ext cx="108012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smtClean="0"/>
              <a:t>Cone-beam</a:t>
            </a:r>
            <a:r>
              <a:rPr lang="hu-HU" sz="1400" smtClean="0">
                <a:solidFill>
                  <a:srgbClr val="C00000"/>
                </a:solidFill>
              </a:rPr>
              <a:t>*</a:t>
            </a:r>
            <a:endParaRPr lang="hu-HU" sz="1400">
              <a:solidFill>
                <a:srgbClr val="C00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923928" y="2905199"/>
            <a:ext cx="165618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smtClean="0"/>
              <a:t>Cone-beam FDK</a:t>
            </a:r>
            <a:r>
              <a:rPr lang="hu-HU" sz="1400" smtClean="0">
                <a:solidFill>
                  <a:srgbClr val="C00000"/>
                </a:solidFill>
              </a:rPr>
              <a:t>*</a:t>
            </a:r>
            <a:endParaRPr lang="hu-HU" sz="1400"/>
          </a:p>
        </p:txBody>
      </p:sp>
      <p:sp>
        <p:nvSpPr>
          <p:cNvPr id="4" name="Rectangle 3"/>
          <p:cNvSpPr/>
          <p:nvPr/>
        </p:nvSpPr>
        <p:spPr>
          <a:xfrm>
            <a:off x="7152354" y="6294040"/>
            <a:ext cx="1268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smtClean="0">
                <a:solidFill>
                  <a:srgbClr val="C00000"/>
                </a:solidFill>
              </a:rPr>
              <a:t>* Multi-GPU</a:t>
            </a:r>
            <a:endParaRPr lang="hu-HU" sz="1600"/>
          </a:p>
        </p:txBody>
      </p:sp>
      <p:sp>
        <p:nvSpPr>
          <p:cNvPr id="13" name="TextBox 12"/>
          <p:cNvSpPr txBox="1"/>
          <p:nvPr/>
        </p:nvSpPr>
        <p:spPr>
          <a:xfrm>
            <a:off x="4355976" y="4941168"/>
            <a:ext cx="20162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smtClean="0"/>
              <a:t>TeraTomo Direkt MC </a:t>
            </a:r>
            <a:r>
              <a:rPr lang="hu-HU" sz="1400" smtClean="0"/>
              <a:t/>
            </a:r>
            <a:br>
              <a:rPr lang="hu-HU" sz="1400" smtClean="0"/>
            </a:br>
            <a:r>
              <a:rPr lang="hu-HU" sz="1400" smtClean="0"/>
              <a:t>(BME </a:t>
            </a:r>
            <a:r>
              <a:rPr lang="hu-HU" sz="1400" smtClean="0"/>
              <a:t>NTI</a:t>
            </a:r>
            <a:r>
              <a:rPr lang="hu-HU" sz="1400" smtClean="0"/>
              <a:t>)</a:t>
            </a:r>
            <a:endParaRPr lang="hu-HU" sz="1400"/>
          </a:p>
        </p:txBody>
      </p:sp>
    </p:spTree>
    <p:extLst>
      <p:ext uri="{BB962C8B-B14F-4D97-AF65-F5344CB8AC3E}">
        <p14:creationId xmlns:p14="http://schemas.microsoft.com/office/powerpoint/2010/main" xmlns="" val="9078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000" smtClean="0"/>
              <a:t>Benchmark (MP-EM-MC)</a:t>
            </a:r>
            <a:endParaRPr lang="hu-HU" sz="2000" dirty="0" smtClean="0"/>
          </a:p>
        </p:txBody>
      </p:sp>
      <p:graphicFrame>
        <p:nvGraphicFramePr>
          <p:cNvPr id="14" name="Chart 13"/>
          <p:cNvGraphicFramePr/>
          <p:nvPr/>
        </p:nvGraphicFramePr>
        <p:xfrm>
          <a:off x="1288676" y="1277470"/>
          <a:ext cx="6566647" cy="4303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9078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000" smtClean="0"/>
              <a:t>Benchmark (Phi vs. 780)</a:t>
            </a:r>
            <a:endParaRPr lang="hu-HU" sz="2000" dirty="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1691680" y="1484784"/>
          <a:ext cx="6552727" cy="423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9078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smtClean="0"/>
              <a:t>A MEDISO TÖRTÉNETE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>
          <a:xfrm>
            <a:off x="571500" y="1044575"/>
            <a:ext cx="5032375" cy="4930775"/>
          </a:xfrm>
          <a:ln w="38100">
            <a:solidFill>
              <a:schemeClr val="bg1"/>
            </a:solidFill>
          </a:ln>
        </p:spPr>
        <p:txBody>
          <a:bodyPr anchor="ctr"/>
          <a:lstStyle/>
          <a:p>
            <a:pPr marL="457200" indent="-457200">
              <a:defRPr/>
            </a:pPr>
            <a:r>
              <a:rPr lang="hu-HU" sz="1900" smtClean="0"/>
              <a:t>1990	Cégalapítás</a:t>
            </a:r>
            <a:endParaRPr lang="hu-HU" sz="1900"/>
          </a:p>
          <a:p>
            <a:pPr marL="457200" indent="-457200">
              <a:defRPr/>
            </a:pPr>
            <a:r>
              <a:rPr lang="hu-HU" sz="1900" smtClean="0"/>
              <a:t>1994	</a:t>
            </a:r>
            <a:r>
              <a:rPr lang="hu-HU" sz="1900" b="1" smtClean="0"/>
              <a:t>Gamma-kamera gyártása</a:t>
            </a:r>
            <a:endParaRPr lang="en-GB" sz="1900" b="1" dirty="0" smtClean="0"/>
          </a:p>
          <a:p>
            <a:pPr marL="457200" indent="-457200">
              <a:defRPr/>
            </a:pPr>
            <a:r>
              <a:rPr lang="en-GB" sz="1900" dirty="0" smtClean="0"/>
              <a:t>199</a:t>
            </a:r>
            <a:r>
              <a:rPr lang="hu-HU" sz="1900" dirty="0" smtClean="0"/>
              <a:t>8</a:t>
            </a:r>
            <a:r>
              <a:rPr lang="en-GB" sz="1900" smtClean="0"/>
              <a:t>	</a:t>
            </a:r>
            <a:r>
              <a:rPr lang="hu-HU" sz="1900" smtClean="0"/>
              <a:t>Gamma Művek nukleáris medicinai 	egységének megvásárlása</a:t>
            </a:r>
            <a:endParaRPr lang="en-GB" sz="1900" dirty="0" smtClean="0"/>
          </a:p>
          <a:p>
            <a:pPr marL="0" indent="0">
              <a:defRPr/>
            </a:pPr>
            <a:r>
              <a:rPr lang="en-GB" sz="1900" dirty="0" smtClean="0"/>
              <a:t>2006</a:t>
            </a:r>
            <a:r>
              <a:rPr lang="en-GB" sz="1900" smtClean="0"/>
              <a:t>	</a:t>
            </a:r>
            <a:r>
              <a:rPr lang="hu-HU" sz="1900"/>
              <a:t>P</a:t>
            </a:r>
            <a:r>
              <a:rPr lang="hu-HU" sz="1900" smtClean="0"/>
              <a:t>reklinikai </a:t>
            </a:r>
            <a:r>
              <a:rPr lang="en-GB" sz="1900" smtClean="0"/>
              <a:t>SPECT-CT</a:t>
            </a:r>
            <a:r>
              <a:rPr lang="hu-HU" sz="1900" smtClean="0"/>
              <a:t> gyártása</a:t>
            </a:r>
            <a:endParaRPr lang="en-GB" sz="1900" dirty="0" smtClean="0"/>
          </a:p>
          <a:p>
            <a:pPr marL="0" indent="0">
              <a:defRPr/>
            </a:pPr>
            <a:r>
              <a:rPr lang="en-GB" sz="1900" dirty="0" smtClean="0"/>
              <a:t>2007</a:t>
            </a:r>
            <a:r>
              <a:rPr lang="en-GB" sz="1900" smtClean="0"/>
              <a:t>	</a:t>
            </a:r>
            <a:r>
              <a:rPr lang="hu-HU" sz="1900" smtClean="0"/>
              <a:t>Humán</a:t>
            </a:r>
            <a:r>
              <a:rPr lang="en-GB" sz="1900" smtClean="0"/>
              <a:t> SPECT-CT</a:t>
            </a:r>
            <a:r>
              <a:rPr lang="hu-HU" sz="1900" smtClean="0"/>
              <a:t> gyártása</a:t>
            </a:r>
            <a:endParaRPr lang="en-GB" sz="1900" dirty="0" smtClean="0"/>
          </a:p>
          <a:p>
            <a:pPr marL="0" indent="0">
              <a:defRPr/>
            </a:pPr>
            <a:r>
              <a:rPr lang="en-GB" sz="1900" dirty="0" smtClean="0"/>
              <a:t>2007	MEDISO acquires the PET-CT </a:t>
            </a:r>
            <a:r>
              <a:rPr lang="en-GB" sz="1900" smtClean="0"/>
              <a:t>Ltd</a:t>
            </a:r>
            <a:r>
              <a:rPr lang="hu-HU" sz="1900" smtClean="0"/>
              <a:t>.</a:t>
            </a:r>
          </a:p>
          <a:p>
            <a:pPr marL="457200" indent="-457200">
              <a:defRPr/>
            </a:pPr>
            <a:r>
              <a:rPr lang="hu-HU" sz="1900"/>
              <a:t>2008</a:t>
            </a:r>
            <a:r>
              <a:rPr lang="en-US" sz="1900"/>
              <a:t>	</a:t>
            </a:r>
            <a:r>
              <a:rPr lang="en-US" sz="1900" smtClean="0"/>
              <a:t>AnyScan</a:t>
            </a:r>
            <a:r>
              <a:rPr lang="en-US" sz="1900" baseline="30000"/>
              <a:t>® </a:t>
            </a:r>
            <a:r>
              <a:rPr lang="en-US" sz="1900" smtClean="0"/>
              <a:t>SPECT/CT/PET </a:t>
            </a:r>
            <a:endParaRPr lang="hu-HU" sz="1900" smtClean="0"/>
          </a:p>
          <a:p>
            <a:pPr marL="0" indent="0">
              <a:defRPr/>
            </a:pPr>
            <a:r>
              <a:rPr lang="en-US" sz="1900" smtClean="0"/>
              <a:t>2009</a:t>
            </a:r>
            <a:r>
              <a:rPr lang="en-US" sz="1900"/>
              <a:t>	</a:t>
            </a:r>
            <a:r>
              <a:rPr lang="en-US" sz="1900" smtClean="0"/>
              <a:t>NanoPET/CT</a:t>
            </a:r>
            <a:r>
              <a:rPr lang="en-US" sz="1900" baseline="30000" smtClean="0"/>
              <a:t>TM </a:t>
            </a:r>
            <a:r>
              <a:rPr lang="en-US" sz="1900" smtClean="0"/>
              <a:t>pre</a:t>
            </a:r>
            <a:r>
              <a:rPr lang="hu-HU" sz="1900" smtClean="0"/>
              <a:t>klinikai</a:t>
            </a:r>
            <a:r>
              <a:rPr lang="en-US" sz="1900" smtClean="0"/>
              <a:t> </a:t>
            </a:r>
            <a:r>
              <a:rPr lang="en-US" sz="1900"/>
              <a:t>PET-CT</a:t>
            </a:r>
          </a:p>
          <a:p>
            <a:pPr marL="0" indent="0">
              <a:defRPr/>
            </a:pPr>
            <a:r>
              <a:rPr lang="en-US" sz="1900" smtClean="0"/>
              <a:t>2010</a:t>
            </a:r>
            <a:r>
              <a:rPr lang="en-US" sz="1900"/>
              <a:t>	</a:t>
            </a:r>
            <a:r>
              <a:rPr lang="hu-HU" sz="1900" smtClean="0"/>
              <a:t>A </a:t>
            </a:r>
            <a:r>
              <a:rPr lang="en-US" sz="1900" smtClean="0"/>
              <a:t>nanoScan</a:t>
            </a:r>
            <a:r>
              <a:rPr lang="en-US" sz="1900" baseline="30000"/>
              <a:t>® </a:t>
            </a:r>
            <a:r>
              <a:rPr lang="hu-HU" sz="1900" smtClean="0"/>
              <a:t>preklinikai </a:t>
            </a:r>
            <a:r>
              <a:rPr lang="en-US" sz="1900" smtClean="0"/>
              <a:t>PET/MRI</a:t>
            </a:r>
            <a:r>
              <a:rPr lang="hu-HU" sz="1900" smtClean="0"/>
              <a:t> 	fejlesztésének kezdete</a:t>
            </a:r>
            <a:endParaRPr lang="en-US" sz="1900" baseline="30000"/>
          </a:p>
          <a:p>
            <a:pPr marL="0" indent="0">
              <a:defRPr/>
            </a:pPr>
            <a:endParaRPr lang="hu-HU" sz="1900" dirty="0" smtClean="0"/>
          </a:p>
        </p:txBody>
      </p:sp>
      <p:sp>
        <p:nvSpPr>
          <p:cNvPr id="6148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86813" y="6578600"/>
            <a:ext cx="357187" cy="2794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</a:ln>
        </p:spPr>
        <p:txBody>
          <a:bodyPr/>
          <a:lstStyle/>
          <a:p>
            <a:pPr algn="ctr"/>
            <a:fld id="{D28508AD-AEB0-41B9-9922-BFF989E0C226}" type="slidenum">
              <a:rPr lang="hu-HU" smtClean="0">
                <a:latin typeface="Arial" pitchFamily="34" charset="0"/>
              </a:rPr>
              <a:pPr algn="ctr"/>
              <a:t>2</a:t>
            </a:fld>
            <a:endParaRPr lang="hu-HU" smtClean="0">
              <a:latin typeface="Arial" pitchFamily="34" charset="0"/>
            </a:endParaRPr>
          </a:p>
        </p:txBody>
      </p:sp>
      <p:pic>
        <p:nvPicPr>
          <p:cNvPr id="6149" name="Picture 1" descr="C:\Documents and Settings\mhalmai\Dokumentumok\Új ké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663825"/>
            <a:ext cx="2230437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cég 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319588"/>
            <a:ext cx="2230437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szi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4319588"/>
            <a:ext cx="13065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1079500"/>
            <a:ext cx="2230437" cy="145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48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500062" cy="357187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</a:ln>
        </p:spPr>
        <p:txBody>
          <a:bodyPr/>
          <a:lstStyle/>
          <a:p>
            <a:pPr algn="ctr"/>
            <a:fld id="{8C135598-4AD0-4496-A84A-3A9D865C756B}" type="slidenum">
              <a:rPr lang="hu-HU" smtClean="0">
                <a:latin typeface="Arial" pitchFamily="34" charset="0"/>
              </a:rPr>
              <a:pPr algn="ctr"/>
              <a:t>3</a:t>
            </a:fld>
            <a:endParaRPr lang="hu-H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0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7E5E4-21FB-4E5E-8A6F-E2E24947E2F5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pic>
        <p:nvPicPr>
          <p:cNvPr id="11" name="Picture 7" descr="\\Medserver3\common\Administration\4-Marketing\GRAPHICS\1-CAMERA-GRAPHICS-2008-by type\Photos-renders\AnyScan\SPECT-CT-PET\PNG\anyscan_3mod_0003_retus.png"/>
          <p:cNvPicPr>
            <a:picLocks noChangeAspect="1" noChangeArrowheads="1"/>
          </p:cNvPicPr>
          <p:nvPr/>
        </p:nvPicPr>
        <p:blipFill rotWithShape="1">
          <a:blip r:embed="rId2" cstate="print"/>
          <a:srcRect t="19540" b="14870"/>
          <a:stretch/>
        </p:blipFill>
        <p:spPr bwMode="auto">
          <a:xfrm>
            <a:off x="2411413" y="940817"/>
            <a:ext cx="4286250" cy="210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3" name="Picture 4" descr="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50" y="3716338"/>
            <a:ext cx="1927225" cy="20145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4" name="Picture 18" descr="Z:\Administration\4-Marketing\GRAPHICS\1-CAMERA-GRAPHICS-2008-by type\Photos-renders\NanoPET-CT\PNG\nanoscan_0002_retus.png"/>
          <p:cNvPicPr>
            <a:picLocks noChangeAspect="1" noChangeArrowheads="1"/>
          </p:cNvPicPr>
          <p:nvPr/>
        </p:nvPicPr>
        <p:blipFill rotWithShape="1">
          <a:blip r:embed="rId4" cstate="print"/>
          <a:srcRect l="11534" r="12849"/>
          <a:stretch/>
        </p:blipFill>
        <p:spPr bwMode="auto">
          <a:xfrm>
            <a:off x="3563888" y="3716338"/>
            <a:ext cx="2032000" cy="20145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5" name="Picture 2" descr="I:\PET-MR project\Fényképek\Készülék\nanoscan-0005.png"/>
          <p:cNvPicPr>
            <a:picLocks noChangeAspect="1" noChangeArrowheads="1"/>
          </p:cNvPicPr>
          <p:nvPr/>
        </p:nvPicPr>
        <p:blipFill>
          <a:blip r:embed="rId5" cstate="print"/>
          <a:srcRect l="23813" t="3969" r="16656" b="8718"/>
          <a:stretch>
            <a:fillRect/>
          </a:stretch>
        </p:blipFill>
        <p:spPr bwMode="auto">
          <a:xfrm>
            <a:off x="6344642" y="3716338"/>
            <a:ext cx="1831975" cy="20145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224" name="TextBox 15"/>
          <p:cNvSpPr txBox="1">
            <a:spLocks noChangeArrowheads="1"/>
          </p:cNvSpPr>
          <p:nvPr/>
        </p:nvSpPr>
        <p:spPr bwMode="auto">
          <a:xfrm>
            <a:off x="2411413" y="3049017"/>
            <a:ext cx="4286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Anyscan SCP</a:t>
            </a:r>
            <a:endParaRPr lang="hu-HU" sz="1400"/>
          </a:p>
        </p:txBody>
      </p:sp>
      <p:sp>
        <p:nvSpPr>
          <p:cNvPr id="9225" name="TextBox 16"/>
          <p:cNvSpPr txBox="1">
            <a:spLocks noChangeArrowheads="1"/>
          </p:cNvSpPr>
          <p:nvPr/>
        </p:nvSpPr>
        <p:spPr bwMode="auto">
          <a:xfrm>
            <a:off x="844550" y="5767388"/>
            <a:ext cx="1927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Nano SPECT/CT</a:t>
            </a:r>
            <a:endParaRPr lang="hu-HU" sz="1400"/>
          </a:p>
        </p:txBody>
      </p:sp>
      <p:sp>
        <p:nvSpPr>
          <p:cNvPr id="9226" name="TextBox 17"/>
          <p:cNvSpPr txBox="1">
            <a:spLocks noChangeArrowheads="1"/>
          </p:cNvSpPr>
          <p:nvPr/>
        </p:nvSpPr>
        <p:spPr bwMode="auto">
          <a:xfrm>
            <a:off x="3621038" y="5732463"/>
            <a:ext cx="1927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Nano PET/CT</a:t>
            </a:r>
            <a:endParaRPr lang="hu-HU" sz="1400"/>
          </a:p>
        </p:txBody>
      </p:sp>
      <p:sp>
        <p:nvSpPr>
          <p:cNvPr id="9227" name="TextBox 18"/>
          <p:cNvSpPr txBox="1">
            <a:spLocks noChangeArrowheads="1"/>
          </p:cNvSpPr>
          <p:nvPr/>
        </p:nvSpPr>
        <p:spPr bwMode="auto">
          <a:xfrm>
            <a:off x="6300192" y="5732463"/>
            <a:ext cx="1927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NanoScan PET/MRI</a:t>
            </a:r>
            <a:endParaRPr lang="hu-HU" sz="1400"/>
          </a:p>
        </p:txBody>
      </p:sp>
      <p:sp>
        <p:nvSpPr>
          <p:cNvPr id="12" name="Rectangle 11"/>
          <p:cNvSpPr/>
          <p:nvPr/>
        </p:nvSpPr>
        <p:spPr bwMode="auto">
          <a:xfrm>
            <a:off x="5436096" y="0"/>
            <a:ext cx="3707904" cy="4766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81000" marR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Arial" charset="0"/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r>
              <a:rPr lang="hu-HU" dirty="0" smtClean="0"/>
              <a:t>Legfontosabb h</a:t>
            </a:r>
            <a:r>
              <a:rPr lang="en-US" dirty="0" err="1" smtClean="0"/>
              <a:t>ardver</a:t>
            </a:r>
            <a:r>
              <a:rPr lang="en-US" dirty="0" smtClean="0"/>
              <a:t> </a:t>
            </a:r>
            <a:r>
              <a:rPr lang="en-US" dirty="0" err="1" smtClean="0"/>
              <a:t>termékpaletta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xmlns="" val="13523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000" smtClean="0"/>
              <a:t>Mediso </a:t>
            </a:r>
            <a:r>
              <a:rPr lang="en-US" sz="2000" smtClean="0"/>
              <a:t>kisállat SPECT</a:t>
            </a:r>
            <a:endParaRPr lang="hu-HU" sz="2000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3644598" cy="412959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68"/>
          <a:stretch/>
        </p:blipFill>
        <p:spPr bwMode="auto">
          <a:xfrm>
            <a:off x="5044448" y="1340768"/>
            <a:ext cx="3141934" cy="206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3"/>
          <p:cNvGrpSpPr/>
          <p:nvPr/>
        </p:nvGrpSpPr>
        <p:grpSpPr>
          <a:xfrm>
            <a:off x="4919678" y="4001673"/>
            <a:ext cx="3252722" cy="1299535"/>
            <a:chOff x="5212511" y="3717875"/>
            <a:chExt cx="3568617" cy="1425742"/>
          </a:xfrm>
        </p:grpSpPr>
        <p:sp>
          <p:nvSpPr>
            <p:cNvPr id="9" name="Téglalap 144"/>
            <p:cNvSpPr/>
            <p:nvPr/>
          </p:nvSpPr>
          <p:spPr>
            <a:xfrm>
              <a:off x="7512511" y="3856929"/>
              <a:ext cx="569912" cy="12435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Szabadkézi sokszög 26"/>
            <p:cNvSpPr/>
            <p:nvPr/>
          </p:nvSpPr>
          <p:spPr>
            <a:xfrm flipH="1">
              <a:off x="7610391" y="4302373"/>
              <a:ext cx="319087" cy="42863"/>
            </a:xfrm>
            <a:custGeom>
              <a:avLst/>
              <a:gdLst>
                <a:gd name="connsiteX0" fmla="*/ 665480 w 665480"/>
                <a:gd name="connsiteY0" fmla="*/ 22860 h 72390"/>
                <a:gd name="connsiteX1" fmla="*/ 574040 w 665480"/>
                <a:gd name="connsiteY1" fmla="*/ 68580 h 72390"/>
                <a:gd name="connsiteX2" fmla="*/ 467360 w 665480"/>
                <a:gd name="connsiteY2" fmla="*/ 0 h 72390"/>
                <a:gd name="connsiteX3" fmla="*/ 360680 w 665480"/>
                <a:gd name="connsiteY3" fmla="*/ 68580 h 72390"/>
                <a:gd name="connsiteX4" fmla="*/ 254000 w 665480"/>
                <a:gd name="connsiteY4" fmla="*/ 7620 h 72390"/>
                <a:gd name="connsiteX5" fmla="*/ 170180 w 665480"/>
                <a:gd name="connsiteY5" fmla="*/ 68580 h 72390"/>
                <a:gd name="connsiteX6" fmla="*/ 71120 w 665480"/>
                <a:gd name="connsiteY6" fmla="*/ 15240 h 72390"/>
                <a:gd name="connsiteX7" fmla="*/ 2540 w 665480"/>
                <a:gd name="connsiteY7" fmla="*/ 45720 h 7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5480" h="72390">
                  <a:moveTo>
                    <a:pt x="665480" y="22860"/>
                  </a:moveTo>
                  <a:cubicBezTo>
                    <a:pt x="636270" y="47625"/>
                    <a:pt x="607060" y="72390"/>
                    <a:pt x="574040" y="68580"/>
                  </a:cubicBezTo>
                  <a:cubicBezTo>
                    <a:pt x="541020" y="64770"/>
                    <a:pt x="502920" y="0"/>
                    <a:pt x="467360" y="0"/>
                  </a:cubicBezTo>
                  <a:cubicBezTo>
                    <a:pt x="431800" y="0"/>
                    <a:pt x="396240" y="67310"/>
                    <a:pt x="360680" y="68580"/>
                  </a:cubicBezTo>
                  <a:cubicBezTo>
                    <a:pt x="325120" y="69850"/>
                    <a:pt x="285750" y="7620"/>
                    <a:pt x="254000" y="7620"/>
                  </a:cubicBezTo>
                  <a:cubicBezTo>
                    <a:pt x="222250" y="7620"/>
                    <a:pt x="200660" y="67310"/>
                    <a:pt x="170180" y="68580"/>
                  </a:cubicBezTo>
                  <a:cubicBezTo>
                    <a:pt x="139700" y="69850"/>
                    <a:pt x="99060" y="19050"/>
                    <a:pt x="71120" y="15240"/>
                  </a:cubicBezTo>
                  <a:cubicBezTo>
                    <a:pt x="43180" y="11430"/>
                    <a:pt x="0" y="2540"/>
                    <a:pt x="2540" y="45720"/>
                  </a:cubicBezTo>
                </a:path>
              </a:pathLst>
            </a:custGeom>
            <a:ln w="12700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olyamatábra: Bekötés 27"/>
            <p:cNvSpPr/>
            <p:nvPr/>
          </p:nvSpPr>
          <p:spPr>
            <a:xfrm>
              <a:off x="7556416" y="4302373"/>
              <a:ext cx="50800" cy="52388"/>
            </a:xfrm>
            <a:prstGeom prst="flowChartConnector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Téglalap 28"/>
            <p:cNvSpPr/>
            <p:nvPr/>
          </p:nvSpPr>
          <p:spPr>
            <a:xfrm>
              <a:off x="8072353" y="3861048"/>
              <a:ext cx="569913" cy="41433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dirty="0" smtClean="0"/>
                <a:t>T</a:t>
              </a:r>
              <a:endParaRPr lang="en-US" dirty="0"/>
            </a:p>
          </p:txBody>
        </p:sp>
        <p:sp>
          <p:nvSpPr>
            <p:cNvPr id="13" name="Téglalap 29"/>
            <p:cNvSpPr/>
            <p:nvPr/>
          </p:nvSpPr>
          <p:spPr>
            <a:xfrm>
              <a:off x="8072353" y="4275386"/>
              <a:ext cx="569913" cy="41433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dirty="0"/>
                <a:t>PMT</a:t>
              </a:r>
              <a:endParaRPr lang="en-US" dirty="0"/>
            </a:p>
          </p:txBody>
        </p:sp>
        <p:sp>
          <p:nvSpPr>
            <p:cNvPr id="14" name="Téglalap 30"/>
            <p:cNvSpPr/>
            <p:nvPr/>
          </p:nvSpPr>
          <p:spPr>
            <a:xfrm>
              <a:off x="8072353" y="4689723"/>
              <a:ext cx="569913" cy="4159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Téglalap 31"/>
            <p:cNvSpPr/>
            <p:nvPr/>
          </p:nvSpPr>
          <p:spPr>
            <a:xfrm>
              <a:off x="8625577" y="3860884"/>
              <a:ext cx="155551" cy="124440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600" dirty="0"/>
                <a:t>Elektronika</a:t>
              </a:r>
              <a:endParaRPr lang="en-US" sz="1600" dirty="0"/>
            </a:p>
          </p:txBody>
        </p:sp>
        <p:sp>
          <p:nvSpPr>
            <p:cNvPr id="16" name="Téglalap 32"/>
            <p:cNvSpPr/>
            <p:nvPr/>
          </p:nvSpPr>
          <p:spPr>
            <a:xfrm>
              <a:off x="8072353" y="4275386"/>
              <a:ext cx="569913" cy="414337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000" dirty="0"/>
                <a:t>PMT</a:t>
              </a:r>
              <a:endParaRPr lang="en-US" sz="1000" dirty="0"/>
            </a:p>
          </p:txBody>
        </p:sp>
        <p:sp>
          <p:nvSpPr>
            <p:cNvPr id="17" name="Téglalap 33"/>
            <p:cNvSpPr/>
            <p:nvPr/>
          </p:nvSpPr>
          <p:spPr>
            <a:xfrm>
              <a:off x="8072353" y="3861048"/>
              <a:ext cx="569913" cy="41433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000" dirty="0"/>
                <a:t>PMT</a:t>
              </a:r>
              <a:endParaRPr lang="en-US" sz="1000" dirty="0"/>
            </a:p>
          </p:txBody>
        </p:sp>
        <p:sp>
          <p:nvSpPr>
            <p:cNvPr id="18" name="Téglalap 34"/>
            <p:cNvSpPr/>
            <p:nvPr/>
          </p:nvSpPr>
          <p:spPr>
            <a:xfrm>
              <a:off x="8072353" y="4689723"/>
              <a:ext cx="569913" cy="41592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000" dirty="0"/>
                <a:t>PMT</a:t>
              </a:r>
              <a:endParaRPr lang="en-US" sz="1000" dirty="0"/>
            </a:p>
          </p:txBody>
        </p:sp>
        <p:sp>
          <p:nvSpPr>
            <p:cNvPr id="19" name="Téglalap 35"/>
            <p:cNvSpPr/>
            <p:nvPr/>
          </p:nvSpPr>
          <p:spPr>
            <a:xfrm>
              <a:off x="8625577" y="3860884"/>
              <a:ext cx="155551" cy="1244405"/>
            </a:xfrm>
            <a:prstGeom prst="rect">
              <a:avLst/>
            </a:prstGeom>
            <a:solidFill>
              <a:srgbClr val="FF99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000" dirty="0"/>
                <a:t>Elektronika</a:t>
              </a:r>
              <a:endParaRPr lang="en-US" sz="1000" dirty="0"/>
            </a:p>
          </p:txBody>
        </p:sp>
        <p:sp>
          <p:nvSpPr>
            <p:cNvPr id="20" name="Ellipszis 37"/>
            <p:cNvSpPr/>
            <p:nvPr/>
          </p:nvSpPr>
          <p:spPr>
            <a:xfrm>
              <a:off x="5446678" y="3852740"/>
              <a:ext cx="1414809" cy="129087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Folyamatábra: Bekötés 39"/>
            <p:cNvSpPr/>
            <p:nvPr/>
          </p:nvSpPr>
          <p:spPr>
            <a:xfrm>
              <a:off x="6685172" y="4293678"/>
              <a:ext cx="52388" cy="50800"/>
            </a:xfrm>
            <a:prstGeom prst="flowChartConnector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Szabadkézi sokszög 40"/>
            <p:cNvSpPr/>
            <p:nvPr/>
          </p:nvSpPr>
          <p:spPr>
            <a:xfrm>
              <a:off x="5212511" y="3717875"/>
              <a:ext cx="1481137" cy="590550"/>
            </a:xfrm>
            <a:custGeom>
              <a:avLst/>
              <a:gdLst>
                <a:gd name="connsiteX0" fmla="*/ 1905000 w 1905000"/>
                <a:gd name="connsiteY0" fmla="*/ 1882140 h 1882140"/>
                <a:gd name="connsiteX1" fmla="*/ 662940 w 1905000"/>
                <a:gd name="connsiteY1" fmla="*/ 1402080 h 1882140"/>
                <a:gd name="connsiteX2" fmla="*/ 0 w 1905000"/>
                <a:gd name="connsiteY2" fmla="*/ 0 h 18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0" h="1882140">
                  <a:moveTo>
                    <a:pt x="1905000" y="1882140"/>
                  </a:moveTo>
                  <a:lnTo>
                    <a:pt x="662940" y="140208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Folyamatábra: Bekötés 41"/>
            <p:cNvSpPr/>
            <p:nvPr/>
          </p:nvSpPr>
          <p:spPr>
            <a:xfrm>
              <a:off x="5711417" y="4131070"/>
              <a:ext cx="50800" cy="50800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Folyamatábra: Bekötés 45"/>
            <p:cNvSpPr/>
            <p:nvPr/>
          </p:nvSpPr>
          <p:spPr>
            <a:xfrm>
              <a:off x="5539919" y="4435203"/>
              <a:ext cx="52387" cy="52387"/>
            </a:xfrm>
            <a:prstGeom prst="flowChartConnector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5" name="Egyenes összekötő nyíllal 68"/>
            <p:cNvCxnSpPr/>
            <p:nvPr/>
          </p:nvCxnSpPr>
          <p:spPr>
            <a:xfrm>
              <a:off x="5568295" y="4452441"/>
              <a:ext cx="841129" cy="2217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nyíllal 71"/>
            <p:cNvCxnSpPr>
              <a:endCxn id="11" idx="2"/>
            </p:cNvCxnSpPr>
            <p:nvPr/>
          </p:nvCxnSpPr>
          <p:spPr>
            <a:xfrm flipV="1">
              <a:off x="6417970" y="4328567"/>
              <a:ext cx="1138446" cy="3541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olyamatábra: Bekötés 72"/>
            <p:cNvSpPr/>
            <p:nvPr/>
          </p:nvSpPr>
          <p:spPr>
            <a:xfrm>
              <a:off x="6399424" y="4657439"/>
              <a:ext cx="52388" cy="52388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Szabadkézi sokszög 145"/>
            <p:cNvSpPr/>
            <p:nvPr/>
          </p:nvSpPr>
          <p:spPr>
            <a:xfrm rot="1958959" flipH="1">
              <a:off x="7570872" y="4391112"/>
              <a:ext cx="319087" cy="42863"/>
            </a:xfrm>
            <a:custGeom>
              <a:avLst/>
              <a:gdLst>
                <a:gd name="connsiteX0" fmla="*/ 665480 w 665480"/>
                <a:gd name="connsiteY0" fmla="*/ 22860 h 72390"/>
                <a:gd name="connsiteX1" fmla="*/ 574040 w 665480"/>
                <a:gd name="connsiteY1" fmla="*/ 68580 h 72390"/>
                <a:gd name="connsiteX2" fmla="*/ 467360 w 665480"/>
                <a:gd name="connsiteY2" fmla="*/ 0 h 72390"/>
                <a:gd name="connsiteX3" fmla="*/ 360680 w 665480"/>
                <a:gd name="connsiteY3" fmla="*/ 68580 h 72390"/>
                <a:gd name="connsiteX4" fmla="*/ 254000 w 665480"/>
                <a:gd name="connsiteY4" fmla="*/ 7620 h 72390"/>
                <a:gd name="connsiteX5" fmla="*/ 170180 w 665480"/>
                <a:gd name="connsiteY5" fmla="*/ 68580 h 72390"/>
                <a:gd name="connsiteX6" fmla="*/ 71120 w 665480"/>
                <a:gd name="connsiteY6" fmla="*/ 15240 h 72390"/>
                <a:gd name="connsiteX7" fmla="*/ 2540 w 665480"/>
                <a:gd name="connsiteY7" fmla="*/ 45720 h 7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5480" h="72390">
                  <a:moveTo>
                    <a:pt x="665480" y="22860"/>
                  </a:moveTo>
                  <a:cubicBezTo>
                    <a:pt x="636270" y="47625"/>
                    <a:pt x="607060" y="72390"/>
                    <a:pt x="574040" y="68580"/>
                  </a:cubicBezTo>
                  <a:cubicBezTo>
                    <a:pt x="541020" y="64770"/>
                    <a:pt x="502920" y="0"/>
                    <a:pt x="467360" y="0"/>
                  </a:cubicBezTo>
                  <a:cubicBezTo>
                    <a:pt x="431800" y="0"/>
                    <a:pt x="396240" y="67310"/>
                    <a:pt x="360680" y="68580"/>
                  </a:cubicBezTo>
                  <a:cubicBezTo>
                    <a:pt x="325120" y="69850"/>
                    <a:pt x="285750" y="7620"/>
                    <a:pt x="254000" y="7620"/>
                  </a:cubicBezTo>
                  <a:cubicBezTo>
                    <a:pt x="222250" y="7620"/>
                    <a:pt x="200660" y="67310"/>
                    <a:pt x="170180" y="68580"/>
                  </a:cubicBezTo>
                  <a:cubicBezTo>
                    <a:pt x="139700" y="69850"/>
                    <a:pt x="99060" y="19050"/>
                    <a:pt x="71120" y="15240"/>
                  </a:cubicBezTo>
                  <a:cubicBezTo>
                    <a:pt x="43180" y="11430"/>
                    <a:pt x="0" y="2540"/>
                    <a:pt x="2540" y="45720"/>
                  </a:cubicBezTo>
                </a:path>
              </a:pathLst>
            </a:custGeom>
            <a:ln w="12700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Szabadkézi sokszög 146"/>
            <p:cNvSpPr/>
            <p:nvPr/>
          </p:nvSpPr>
          <p:spPr>
            <a:xfrm rot="18421358" flipH="1">
              <a:off x="7512511" y="4164409"/>
              <a:ext cx="319087" cy="42863"/>
            </a:xfrm>
            <a:custGeom>
              <a:avLst/>
              <a:gdLst>
                <a:gd name="connsiteX0" fmla="*/ 665480 w 665480"/>
                <a:gd name="connsiteY0" fmla="*/ 22860 h 72390"/>
                <a:gd name="connsiteX1" fmla="*/ 574040 w 665480"/>
                <a:gd name="connsiteY1" fmla="*/ 68580 h 72390"/>
                <a:gd name="connsiteX2" fmla="*/ 467360 w 665480"/>
                <a:gd name="connsiteY2" fmla="*/ 0 h 72390"/>
                <a:gd name="connsiteX3" fmla="*/ 360680 w 665480"/>
                <a:gd name="connsiteY3" fmla="*/ 68580 h 72390"/>
                <a:gd name="connsiteX4" fmla="*/ 254000 w 665480"/>
                <a:gd name="connsiteY4" fmla="*/ 7620 h 72390"/>
                <a:gd name="connsiteX5" fmla="*/ 170180 w 665480"/>
                <a:gd name="connsiteY5" fmla="*/ 68580 h 72390"/>
                <a:gd name="connsiteX6" fmla="*/ 71120 w 665480"/>
                <a:gd name="connsiteY6" fmla="*/ 15240 h 72390"/>
                <a:gd name="connsiteX7" fmla="*/ 2540 w 665480"/>
                <a:gd name="connsiteY7" fmla="*/ 45720 h 7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5480" h="72390">
                  <a:moveTo>
                    <a:pt x="665480" y="22860"/>
                  </a:moveTo>
                  <a:cubicBezTo>
                    <a:pt x="636270" y="47625"/>
                    <a:pt x="607060" y="72390"/>
                    <a:pt x="574040" y="68580"/>
                  </a:cubicBezTo>
                  <a:cubicBezTo>
                    <a:pt x="541020" y="64770"/>
                    <a:pt x="502920" y="0"/>
                    <a:pt x="467360" y="0"/>
                  </a:cubicBezTo>
                  <a:cubicBezTo>
                    <a:pt x="431800" y="0"/>
                    <a:pt x="396240" y="67310"/>
                    <a:pt x="360680" y="68580"/>
                  </a:cubicBezTo>
                  <a:cubicBezTo>
                    <a:pt x="325120" y="69850"/>
                    <a:pt x="285750" y="7620"/>
                    <a:pt x="254000" y="7620"/>
                  </a:cubicBezTo>
                  <a:cubicBezTo>
                    <a:pt x="222250" y="7620"/>
                    <a:pt x="200660" y="67310"/>
                    <a:pt x="170180" y="68580"/>
                  </a:cubicBezTo>
                  <a:cubicBezTo>
                    <a:pt x="139700" y="69850"/>
                    <a:pt x="99060" y="19050"/>
                    <a:pt x="71120" y="15240"/>
                  </a:cubicBezTo>
                  <a:cubicBezTo>
                    <a:pt x="43180" y="11430"/>
                    <a:pt x="0" y="2540"/>
                    <a:pt x="2540" y="45720"/>
                  </a:cubicBezTo>
                </a:path>
              </a:pathLst>
            </a:custGeom>
            <a:ln w="12700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Téglalap 173"/>
            <p:cNvSpPr/>
            <p:nvPr/>
          </p:nvSpPr>
          <p:spPr>
            <a:xfrm>
              <a:off x="7008731" y="3847616"/>
              <a:ext cx="216023" cy="5760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Téglalap 174"/>
            <p:cNvSpPr/>
            <p:nvPr/>
          </p:nvSpPr>
          <p:spPr>
            <a:xfrm>
              <a:off x="7003227" y="4519611"/>
              <a:ext cx="216024" cy="5760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Folyamatábra: Bekötés 180"/>
            <p:cNvSpPr/>
            <p:nvPr/>
          </p:nvSpPr>
          <p:spPr>
            <a:xfrm>
              <a:off x="6254095" y="4127599"/>
              <a:ext cx="52388" cy="50800"/>
            </a:xfrm>
            <a:prstGeom prst="flowChartConnector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4" name="Egyenes összekötő nyíllal 181"/>
            <p:cNvCxnSpPr/>
            <p:nvPr/>
          </p:nvCxnSpPr>
          <p:spPr>
            <a:xfrm flipV="1">
              <a:off x="6304109" y="4129306"/>
              <a:ext cx="779076" cy="2859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395536" y="5517232"/>
            <a:ext cx="1957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/>
              <a:t>NanoScan SPECT/CT</a:t>
            </a:r>
            <a:endParaRPr lang="hu-HU" sz="1200"/>
          </a:p>
        </p:txBody>
      </p:sp>
      <p:sp>
        <p:nvSpPr>
          <p:cNvPr id="39" name="Rectangle 38"/>
          <p:cNvSpPr/>
          <p:nvPr/>
        </p:nvSpPr>
        <p:spPr>
          <a:xfrm>
            <a:off x="5031645" y="3429000"/>
            <a:ext cx="3572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/>
              <a:t>Egér teljestest kollimátor (furat: 1.3 mm)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937817" y="5533389"/>
            <a:ext cx="1957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/>
              <a:t>Pinhole leképezés elve</a:t>
            </a:r>
            <a:endParaRPr lang="hu-HU" sz="1200"/>
          </a:p>
        </p:txBody>
      </p:sp>
    </p:spTree>
    <p:extLst>
      <p:ext uri="{BB962C8B-B14F-4D97-AF65-F5344CB8AC3E}">
        <p14:creationId xmlns:p14="http://schemas.microsoft.com/office/powerpoint/2010/main" xmlns="" val="30589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000" smtClean="0"/>
              <a:t>Multi-Pinhole SPECT </a:t>
            </a:r>
            <a:r>
              <a:rPr lang="en-US" sz="2000" dirty="0" err="1" smtClean="0"/>
              <a:t>rekonstrukci</a:t>
            </a:r>
            <a:r>
              <a:rPr lang="hu-HU" sz="2000" dirty="0" smtClean="0"/>
              <a:t>ó</a:t>
            </a:r>
          </a:p>
        </p:txBody>
      </p:sp>
      <p:pic>
        <p:nvPicPr>
          <p:cNvPr id="70" name="Picture 3" descr="E:\Reconstruction\!test\2012-10-31_Dong\all_dicom\test2_normal_mouse_2_NScan_rec19_subset4_cal00_fil21_i020.3D.raw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84658" y="-640241"/>
            <a:ext cx="2376264" cy="734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3203848" y="4581128"/>
            <a:ext cx="2952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/>
              <a:t>Egér pajzsmirigy felvétel, Tc-99m izotóp</a:t>
            </a:r>
            <a:endParaRPr lang="hu-HU" sz="1200"/>
          </a:p>
        </p:txBody>
      </p:sp>
    </p:spTree>
    <p:extLst>
      <p:ext uri="{BB962C8B-B14F-4D97-AF65-F5344CB8AC3E}">
        <p14:creationId xmlns:p14="http://schemas.microsoft.com/office/powerpoint/2010/main" xmlns="" val="11376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000" smtClean="0"/>
              <a:t>Mediso </a:t>
            </a:r>
            <a:r>
              <a:rPr lang="en-US" sz="2000" smtClean="0"/>
              <a:t>humán SPECT</a:t>
            </a:r>
            <a:endParaRPr lang="hu-HU" sz="2000" smtClean="0"/>
          </a:p>
        </p:txBody>
      </p:sp>
      <p:sp>
        <p:nvSpPr>
          <p:cNvPr id="38" name="Rectangle 37"/>
          <p:cNvSpPr/>
          <p:nvPr/>
        </p:nvSpPr>
        <p:spPr>
          <a:xfrm>
            <a:off x="323527" y="5301208"/>
            <a:ext cx="1957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/>
              <a:t>NanoScan SPECT/CT</a:t>
            </a:r>
            <a:endParaRPr lang="hu-HU" sz="1200"/>
          </a:p>
        </p:txBody>
      </p:sp>
      <p:sp>
        <p:nvSpPr>
          <p:cNvPr id="39" name="Rectangle 38"/>
          <p:cNvSpPr/>
          <p:nvPr/>
        </p:nvSpPr>
        <p:spPr>
          <a:xfrm>
            <a:off x="6096042" y="5234275"/>
            <a:ext cx="2322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/>
              <a:t>Párhuzamos kollimátor felépítése</a:t>
            </a:r>
          </a:p>
        </p:txBody>
      </p:sp>
      <p:pic>
        <p:nvPicPr>
          <p:cNvPr id="35" name="Picture 5" descr="dhv_ct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340768"/>
            <a:ext cx="508696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41" y="1325166"/>
            <a:ext cx="2375236" cy="124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iasa.gr/activities/Medical_Physics/Medical_Physics_SPECT_Lab/Figs/Collimat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0180" y="2915860"/>
            <a:ext cx="2361097" cy="22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28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000" smtClean="0"/>
              <a:t>Humán SPECT </a:t>
            </a:r>
            <a:r>
              <a:rPr lang="en-US" sz="2000" dirty="0" err="1" smtClean="0"/>
              <a:t>rekonstrukci</a:t>
            </a:r>
            <a:r>
              <a:rPr lang="hu-HU" sz="2000" dirty="0" smtClean="0"/>
              <a:t>ó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88101" y="3440033"/>
            <a:ext cx="23239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smtClean="0"/>
              <a:t>Jaszczak</a:t>
            </a:r>
            <a:r>
              <a:rPr lang="en-US" sz="1200" smtClean="0"/>
              <a:t> fantom</a:t>
            </a:r>
            <a:endParaRPr lang="hu-HU" sz="1200"/>
          </a:p>
        </p:txBody>
      </p:sp>
      <p:sp>
        <p:nvSpPr>
          <p:cNvPr id="77" name="Rectangle 76"/>
          <p:cNvSpPr/>
          <p:nvPr/>
        </p:nvSpPr>
        <p:spPr>
          <a:xfrm>
            <a:off x="6192558" y="5541958"/>
            <a:ext cx="22678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smtClean="0"/>
              <a:t>Agyfelvétel SPECT-CT fúzió</a:t>
            </a:r>
            <a:endParaRPr lang="hu-HU" sz="1200"/>
          </a:p>
        </p:txBody>
      </p:sp>
      <p:sp>
        <p:nvSpPr>
          <p:cNvPr id="80" name="Rectangle 79"/>
          <p:cNvSpPr/>
          <p:nvPr/>
        </p:nvSpPr>
        <p:spPr>
          <a:xfrm>
            <a:off x="3792496" y="3440033"/>
            <a:ext cx="23239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/>
              <a:t>Hoffman agyfantom</a:t>
            </a:r>
            <a:endParaRPr lang="hu-HU" sz="120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753" y="1249338"/>
            <a:ext cx="2188607" cy="21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Single-Slice_HoffmanPhanto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42" t="24683" r="44695" b="23385"/>
          <a:stretch/>
        </p:blipFill>
        <p:spPr bwMode="auto">
          <a:xfrm>
            <a:off x="3792496" y="1234590"/>
            <a:ext cx="1802256" cy="219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MPAO-Brain_SPECT-CT_T.Patr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71" t="14394" r="833" b="4084"/>
          <a:stretch/>
        </p:blipFill>
        <p:spPr bwMode="auto">
          <a:xfrm>
            <a:off x="6192558" y="1249337"/>
            <a:ext cx="249348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2123729" y="3769222"/>
            <a:ext cx="2396082" cy="239608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23729" y="6237312"/>
            <a:ext cx="239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/>
              <a:t>Hoffman agyfantom</a:t>
            </a:r>
            <a:r>
              <a:rPr lang="hu-HU" sz="1200" smtClean="0"/>
              <a:t>, multi-pinhole</a:t>
            </a:r>
            <a:endParaRPr lang="hu-HU" sz="1200"/>
          </a:p>
        </p:txBody>
      </p:sp>
    </p:spTree>
    <p:extLst>
      <p:ext uri="{BB962C8B-B14F-4D97-AF65-F5344CB8AC3E}">
        <p14:creationId xmlns:p14="http://schemas.microsoft.com/office/powerpoint/2010/main" xmlns="" val="7016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33C14-294B-4C74-A970-6E884872488A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sp>
        <p:nvSpPr>
          <p:cNvPr id="7" name="Rectangle 6"/>
          <p:cNvSpPr/>
          <p:nvPr/>
        </p:nvSpPr>
        <p:spPr bwMode="auto">
          <a:xfrm>
            <a:off x="5436096" y="0"/>
            <a:ext cx="3707904" cy="4766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81000" marR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Arial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19925" cy="549275"/>
          </a:xfrm>
        </p:spPr>
        <p:txBody>
          <a:bodyPr/>
          <a:lstStyle/>
          <a:p>
            <a:r>
              <a:rPr lang="hu-HU" smtClean="0"/>
              <a:t>PET</a:t>
            </a:r>
            <a:r>
              <a:rPr lang="en-US" smtClean="0"/>
              <a:t> m</a:t>
            </a:r>
            <a:r>
              <a:rPr lang="hu-HU" smtClean="0"/>
              <a:t>űködése</a:t>
            </a:r>
            <a:endParaRPr lang="de-DE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9552" y="5970766"/>
            <a:ext cx="7983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nanoScan PET/CT fúzió</a:t>
            </a:r>
            <a:endParaRPr lang="hu-HU" sz="1600" dirty="0"/>
          </a:p>
        </p:txBody>
      </p:sp>
      <p:sp>
        <p:nvSpPr>
          <p:cNvPr id="10" name="Téglalap 16"/>
          <p:cNvSpPr/>
          <p:nvPr/>
        </p:nvSpPr>
        <p:spPr>
          <a:xfrm>
            <a:off x="6412470" y="2471762"/>
            <a:ext cx="569913" cy="1031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églalap 17"/>
          <p:cNvSpPr/>
          <p:nvPr/>
        </p:nvSpPr>
        <p:spPr>
          <a:xfrm>
            <a:off x="6412470" y="1849462"/>
            <a:ext cx="569913" cy="1031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églalap 20"/>
          <p:cNvSpPr/>
          <p:nvPr/>
        </p:nvSpPr>
        <p:spPr>
          <a:xfrm>
            <a:off x="6412470" y="1952650"/>
            <a:ext cx="569913" cy="10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églalap 22"/>
          <p:cNvSpPr/>
          <p:nvPr/>
        </p:nvSpPr>
        <p:spPr>
          <a:xfrm>
            <a:off x="6412470" y="2057425"/>
            <a:ext cx="569913" cy="1031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églalap 23"/>
          <p:cNvSpPr/>
          <p:nvPr/>
        </p:nvSpPr>
        <p:spPr>
          <a:xfrm>
            <a:off x="6412470" y="2160612"/>
            <a:ext cx="569913" cy="1031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églalap 25"/>
          <p:cNvSpPr/>
          <p:nvPr/>
        </p:nvSpPr>
        <p:spPr>
          <a:xfrm>
            <a:off x="6412470" y="2263800"/>
            <a:ext cx="569913" cy="10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églalap 27"/>
          <p:cNvSpPr/>
          <p:nvPr/>
        </p:nvSpPr>
        <p:spPr>
          <a:xfrm>
            <a:off x="6412470" y="2368575"/>
            <a:ext cx="569913" cy="1031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églalap 28"/>
          <p:cNvSpPr/>
          <p:nvPr/>
        </p:nvSpPr>
        <p:spPr>
          <a:xfrm>
            <a:off x="6415645" y="2268562"/>
            <a:ext cx="569913" cy="103188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églalap 29"/>
          <p:cNvSpPr/>
          <p:nvPr/>
        </p:nvSpPr>
        <p:spPr>
          <a:xfrm>
            <a:off x="6412470" y="2574950"/>
            <a:ext cx="569913" cy="1031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églalap 30"/>
          <p:cNvSpPr/>
          <p:nvPr/>
        </p:nvSpPr>
        <p:spPr>
          <a:xfrm>
            <a:off x="6412470" y="2678137"/>
            <a:ext cx="569913" cy="10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églalap 31"/>
          <p:cNvSpPr/>
          <p:nvPr/>
        </p:nvSpPr>
        <p:spPr>
          <a:xfrm>
            <a:off x="6412470" y="2782912"/>
            <a:ext cx="569913" cy="1031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églalap 32"/>
          <p:cNvSpPr/>
          <p:nvPr/>
        </p:nvSpPr>
        <p:spPr>
          <a:xfrm>
            <a:off x="6412470" y="2886100"/>
            <a:ext cx="569913" cy="1031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églalap 33"/>
          <p:cNvSpPr/>
          <p:nvPr/>
        </p:nvSpPr>
        <p:spPr>
          <a:xfrm>
            <a:off x="6412470" y="2989287"/>
            <a:ext cx="569913" cy="10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zabadkézi sokszög 34"/>
          <p:cNvSpPr/>
          <p:nvPr/>
        </p:nvSpPr>
        <p:spPr>
          <a:xfrm flipH="1">
            <a:off x="6502958" y="2290787"/>
            <a:ext cx="319087" cy="42863"/>
          </a:xfrm>
          <a:custGeom>
            <a:avLst/>
            <a:gdLst>
              <a:gd name="connsiteX0" fmla="*/ 665480 w 665480"/>
              <a:gd name="connsiteY0" fmla="*/ 22860 h 72390"/>
              <a:gd name="connsiteX1" fmla="*/ 574040 w 665480"/>
              <a:gd name="connsiteY1" fmla="*/ 68580 h 72390"/>
              <a:gd name="connsiteX2" fmla="*/ 467360 w 665480"/>
              <a:gd name="connsiteY2" fmla="*/ 0 h 72390"/>
              <a:gd name="connsiteX3" fmla="*/ 360680 w 665480"/>
              <a:gd name="connsiteY3" fmla="*/ 68580 h 72390"/>
              <a:gd name="connsiteX4" fmla="*/ 254000 w 665480"/>
              <a:gd name="connsiteY4" fmla="*/ 7620 h 72390"/>
              <a:gd name="connsiteX5" fmla="*/ 170180 w 665480"/>
              <a:gd name="connsiteY5" fmla="*/ 68580 h 72390"/>
              <a:gd name="connsiteX6" fmla="*/ 71120 w 665480"/>
              <a:gd name="connsiteY6" fmla="*/ 15240 h 72390"/>
              <a:gd name="connsiteX7" fmla="*/ 2540 w 665480"/>
              <a:gd name="connsiteY7" fmla="*/ 45720 h 7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480" h="72390">
                <a:moveTo>
                  <a:pt x="665480" y="22860"/>
                </a:moveTo>
                <a:cubicBezTo>
                  <a:pt x="636270" y="47625"/>
                  <a:pt x="607060" y="72390"/>
                  <a:pt x="574040" y="68580"/>
                </a:cubicBezTo>
                <a:cubicBezTo>
                  <a:pt x="541020" y="64770"/>
                  <a:pt x="502920" y="0"/>
                  <a:pt x="467360" y="0"/>
                </a:cubicBezTo>
                <a:cubicBezTo>
                  <a:pt x="431800" y="0"/>
                  <a:pt x="396240" y="67310"/>
                  <a:pt x="360680" y="68580"/>
                </a:cubicBezTo>
                <a:cubicBezTo>
                  <a:pt x="325120" y="69850"/>
                  <a:pt x="285750" y="7620"/>
                  <a:pt x="254000" y="7620"/>
                </a:cubicBezTo>
                <a:cubicBezTo>
                  <a:pt x="222250" y="7620"/>
                  <a:pt x="200660" y="67310"/>
                  <a:pt x="170180" y="68580"/>
                </a:cubicBezTo>
                <a:cubicBezTo>
                  <a:pt x="139700" y="69850"/>
                  <a:pt x="99060" y="19050"/>
                  <a:pt x="71120" y="15240"/>
                </a:cubicBezTo>
                <a:cubicBezTo>
                  <a:pt x="43180" y="11430"/>
                  <a:pt x="0" y="2540"/>
                  <a:pt x="2540" y="45720"/>
                </a:cubicBezTo>
              </a:path>
            </a:pathLst>
          </a:custGeom>
          <a:ln w="12700"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Folyamatábra: Bekötés 35"/>
          <p:cNvSpPr/>
          <p:nvPr/>
        </p:nvSpPr>
        <p:spPr>
          <a:xfrm>
            <a:off x="6448983" y="2290787"/>
            <a:ext cx="50800" cy="52388"/>
          </a:xfrm>
          <a:prstGeom prst="flowChartConnector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églalap 36"/>
          <p:cNvSpPr/>
          <p:nvPr/>
        </p:nvSpPr>
        <p:spPr>
          <a:xfrm>
            <a:off x="6964920" y="1849462"/>
            <a:ext cx="569913" cy="4143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/>
              <a:t>PMT</a:t>
            </a:r>
            <a:endParaRPr lang="en-US"/>
          </a:p>
        </p:txBody>
      </p:sp>
      <p:sp>
        <p:nvSpPr>
          <p:cNvPr id="26" name="Téglalap 37"/>
          <p:cNvSpPr/>
          <p:nvPr/>
        </p:nvSpPr>
        <p:spPr>
          <a:xfrm>
            <a:off x="6964920" y="2263800"/>
            <a:ext cx="569913" cy="414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/>
              <a:t>PMT</a:t>
            </a:r>
            <a:endParaRPr lang="en-US"/>
          </a:p>
        </p:txBody>
      </p:sp>
      <p:sp>
        <p:nvSpPr>
          <p:cNvPr id="27" name="Téglalap 38"/>
          <p:cNvSpPr/>
          <p:nvPr/>
        </p:nvSpPr>
        <p:spPr>
          <a:xfrm>
            <a:off x="6964920" y="2678137"/>
            <a:ext cx="569913" cy="4159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/>
              <a:t>PMT</a:t>
            </a:r>
            <a:endParaRPr lang="en-US"/>
          </a:p>
        </p:txBody>
      </p:sp>
      <p:sp>
        <p:nvSpPr>
          <p:cNvPr id="28" name="Téglalap 39"/>
          <p:cNvSpPr/>
          <p:nvPr/>
        </p:nvSpPr>
        <p:spPr>
          <a:xfrm>
            <a:off x="7518144" y="1849298"/>
            <a:ext cx="155551" cy="124440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/>
              <a:t>Elektronika</a:t>
            </a:r>
            <a:endParaRPr lang="en-US" sz="1600"/>
          </a:p>
        </p:txBody>
      </p:sp>
      <p:sp>
        <p:nvSpPr>
          <p:cNvPr id="29" name="Téglalap 40"/>
          <p:cNvSpPr/>
          <p:nvPr/>
        </p:nvSpPr>
        <p:spPr>
          <a:xfrm>
            <a:off x="6964920" y="2263800"/>
            <a:ext cx="569913" cy="414337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/>
              <a:t>PMT</a:t>
            </a:r>
            <a:endParaRPr lang="en-US" sz="1400"/>
          </a:p>
        </p:txBody>
      </p:sp>
      <p:sp>
        <p:nvSpPr>
          <p:cNvPr id="30" name="Téglalap 41"/>
          <p:cNvSpPr/>
          <p:nvPr/>
        </p:nvSpPr>
        <p:spPr>
          <a:xfrm>
            <a:off x="6964920" y="1849462"/>
            <a:ext cx="569913" cy="4143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/>
              <a:t>PMT</a:t>
            </a:r>
            <a:endParaRPr lang="en-US" sz="1400"/>
          </a:p>
        </p:txBody>
      </p:sp>
      <p:sp>
        <p:nvSpPr>
          <p:cNvPr id="31" name="Téglalap 42"/>
          <p:cNvSpPr/>
          <p:nvPr/>
        </p:nvSpPr>
        <p:spPr>
          <a:xfrm>
            <a:off x="6964920" y="2678137"/>
            <a:ext cx="569913" cy="4159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/>
              <a:t>PMT</a:t>
            </a:r>
            <a:endParaRPr lang="en-US" sz="1400"/>
          </a:p>
        </p:txBody>
      </p:sp>
      <p:sp>
        <p:nvSpPr>
          <p:cNvPr id="32" name="Téglalap 43"/>
          <p:cNvSpPr/>
          <p:nvPr/>
        </p:nvSpPr>
        <p:spPr>
          <a:xfrm>
            <a:off x="7518144" y="1849298"/>
            <a:ext cx="155551" cy="1244405"/>
          </a:xfrm>
          <a:prstGeom prst="rect">
            <a:avLst/>
          </a:prstGeom>
          <a:solidFill>
            <a:srgbClr val="FF99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/>
              <a:t>Elektronika</a:t>
            </a:r>
            <a:endParaRPr lang="en-US" sz="1400"/>
          </a:p>
        </p:txBody>
      </p:sp>
      <p:sp>
        <p:nvSpPr>
          <p:cNvPr id="33" name="Téglalap 44"/>
          <p:cNvSpPr/>
          <p:nvPr/>
        </p:nvSpPr>
        <p:spPr>
          <a:xfrm>
            <a:off x="2184958" y="2405087"/>
            <a:ext cx="569912" cy="10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Ellipszis 45"/>
          <p:cNvSpPr/>
          <p:nvPr/>
        </p:nvSpPr>
        <p:spPr>
          <a:xfrm>
            <a:off x="3259695" y="1628800"/>
            <a:ext cx="2543175" cy="17303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Szabadkézi sokszög 46"/>
          <p:cNvSpPr/>
          <p:nvPr/>
        </p:nvSpPr>
        <p:spPr>
          <a:xfrm>
            <a:off x="5029758" y="2014562"/>
            <a:ext cx="111125" cy="282575"/>
          </a:xfrm>
          <a:custGeom>
            <a:avLst/>
            <a:gdLst>
              <a:gd name="connsiteX0" fmla="*/ 487680 w 487680"/>
              <a:gd name="connsiteY0" fmla="*/ 236220 h 236220"/>
              <a:gd name="connsiteX1" fmla="*/ 129540 w 487680"/>
              <a:gd name="connsiteY1" fmla="*/ 91440 h 236220"/>
              <a:gd name="connsiteX2" fmla="*/ 121920 w 487680"/>
              <a:gd name="connsiteY2" fmla="*/ 30480 h 236220"/>
              <a:gd name="connsiteX3" fmla="*/ 0 w 487680"/>
              <a:gd name="connsiteY3" fmla="*/ 0 h 236220"/>
              <a:gd name="connsiteX4" fmla="*/ 0 w 487680"/>
              <a:gd name="connsiteY4" fmla="*/ 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" h="236220">
                <a:moveTo>
                  <a:pt x="487680" y="236220"/>
                </a:moveTo>
                <a:lnTo>
                  <a:pt x="129540" y="91440"/>
                </a:lnTo>
                <a:lnTo>
                  <a:pt x="121920" y="3048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Folyamatábra: Bekötés 47"/>
          <p:cNvSpPr/>
          <p:nvPr/>
        </p:nvSpPr>
        <p:spPr>
          <a:xfrm>
            <a:off x="5132945" y="2274912"/>
            <a:ext cx="52388" cy="50800"/>
          </a:xfrm>
          <a:prstGeom prst="flowChartConnector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Szabadkézi sokszög 48"/>
          <p:cNvSpPr/>
          <p:nvPr/>
        </p:nvSpPr>
        <p:spPr>
          <a:xfrm>
            <a:off x="3515283" y="1406550"/>
            <a:ext cx="1481137" cy="590550"/>
          </a:xfrm>
          <a:custGeom>
            <a:avLst/>
            <a:gdLst>
              <a:gd name="connsiteX0" fmla="*/ 1905000 w 1905000"/>
              <a:gd name="connsiteY0" fmla="*/ 1882140 h 1882140"/>
              <a:gd name="connsiteX1" fmla="*/ 662940 w 1905000"/>
              <a:gd name="connsiteY1" fmla="*/ 1402080 h 1882140"/>
              <a:gd name="connsiteX2" fmla="*/ 0 w 1905000"/>
              <a:gd name="connsiteY2" fmla="*/ 0 h 188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0" h="1882140">
                <a:moveTo>
                  <a:pt x="1905000" y="1882140"/>
                </a:moveTo>
                <a:lnTo>
                  <a:pt x="662940" y="140208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Folyamatábra: Bekötés 49"/>
          <p:cNvSpPr/>
          <p:nvPr/>
        </p:nvSpPr>
        <p:spPr>
          <a:xfrm>
            <a:off x="3997883" y="1812950"/>
            <a:ext cx="50800" cy="5080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Szabadkézi sokszög 50"/>
          <p:cNvSpPr/>
          <p:nvPr/>
        </p:nvSpPr>
        <p:spPr>
          <a:xfrm>
            <a:off x="5024995" y="2008212"/>
            <a:ext cx="395288" cy="84138"/>
          </a:xfrm>
          <a:custGeom>
            <a:avLst/>
            <a:gdLst>
              <a:gd name="connsiteX0" fmla="*/ 0 w 1744980"/>
              <a:gd name="connsiteY0" fmla="*/ 0 h 640080"/>
              <a:gd name="connsiteX1" fmla="*/ 0 w 1744980"/>
              <a:gd name="connsiteY1" fmla="*/ 0 h 640080"/>
              <a:gd name="connsiteX2" fmla="*/ 1744980 w 1744980"/>
              <a:gd name="connsiteY2" fmla="*/ 64008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980" h="640080">
                <a:moveTo>
                  <a:pt x="0" y="0"/>
                </a:moveTo>
                <a:lnTo>
                  <a:pt x="0" y="0"/>
                </a:lnTo>
                <a:lnTo>
                  <a:pt x="1744980" y="640080"/>
                </a:ln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Folyamatábra: Bekötés 51"/>
          <p:cNvSpPr/>
          <p:nvPr/>
        </p:nvSpPr>
        <p:spPr>
          <a:xfrm>
            <a:off x="4990070" y="1976462"/>
            <a:ext cx="52388" cy="5080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Szabadkézi sokszög 52"/>
          <p:cNvSpPr/>
          <p:nvPr/>
        </p:nvSpPr>
        <p:spPr>
          <a:xfrm>
            <a:off x="4642408" y="2513037"/>
            <a:ext cx="469900" cy="242888"/>
          </a:xfrm>
          <a:custGeom>
            <a:avLst/>
            <a:gdLst>
              <a:gd name="connsiteX0" fmla="*/ 0 w 647700"/>
              <a:gd name="connsiteY0" fmla="*/ 335280 h 335280"/>
              <a:gd name="connsiteX1" fmla="*/ 601980 w 647700"/>
              <a:gd name="connsiteY1" fmla="*/ 251460 h 335280"/>
              <a:gd name="connsiteX2" fmla="*/ 495300 w 647700"/>
              <a:gd name="connsiteY2" fmla="*/ 152400 h 335280"/>
              <a:gd name="connsiteX3" fmla="*/ 640080 w 647700"/>
              <a:gd name="connsiteY3" fmla="*/ 129540 h 335280"/>
              <a:gd name="connsiteX4" fmla="*/ 579120 w 647700"/>
              <a:gd name="connsiteY4" fmla="*/ 83820 h 335280"/>
              <a:gd name="connsiteX5" fmla="*/ 563880 w 647700"/>
              <a:gd name="connsiteY5" fmla="*/ 7620 h 335280"/>
              <a:gd name="connsiteX6" fmla="*/ 647700 w 647700"/>
              <a:gd name="connsiteY6" fmla="*/ 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700" h="335280">
                <a:moveTo>
                  <a:pt x="0" y="335280"/>
                </a:moveTo>
                <a:lnTo>
                  <a:pt x="601980" y="251460"/>
                </a:lnTo>
                <a:lnTo>
                  <a:pt x="495300" y="152400"/>
                </a:lnTo>
                <a:lnTo>
                  <a:pt x="640080" y="129540"/>
                </a:lnTo>
                <a:lnTo>
                  <a:pt x="579120" y="83820"/>
                </a:lnTo>
                <a:lnTo>
                  <a:pt x="563880" y="7620"/>
                </a:lnTo>
                <a:lnTo>
                  <a:pt x="647700" y="0"/>
                </a:lnTo>
              </a:path>
            </a:pathLst>
          </a:custGeom>
          <a:noFill/>
          <a:ln w="12700" cap="sq">
            <a:solidFill>
              <a:srgbClr val="FF0000"/>
            </a:solidFill>
            <a:round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Folyamatábra: Bekötés 53"/>
          <p:cNvSpPr/>
          <p:nvPr/>
        </p:nvSpPr>
        <p:spPr>
          <a:xfrm>
            <a:off x="4623358" y="2736875"/>
            <a:ext cx="52387" cy="52387"/>
          </a:xfrm>
          <a:prstGeom prst="flowChartConnector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églalap 56"/>
          <p:cNvSpPr/>
          <p:nvPr/>
        </p:nvSpPr>
        <p:spPr>
          <a:xfrm>
            <a:off x="2184958" y="1784375"/>
            <a:ext cx="569912" cy="1031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Téglalap 57"/>
          <p:cNvSpPr/>
          <p:nvPr/>
        </p:nvSpPr>
        <p:spPr>
          <a:xfrm>
            <a:off x="2184958" y="1887562"/>
            <a:ext cx="569912" cy="1031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Téglalap 58"/>
          <p:cNvSpPr/>
          <p:nvPr/>
        </p:nvSpPr>
        <p:spPr>
          <a:xfrm>
            <a:off x="2184958" y="1990750"/>
            <a:ext cx="569912" cy="1031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Téglalap 59"/>
          <p:cNvSpPr/>
          <p:nvPr/>
        </p:nvSpPr>
        <p:spPr>
          <a:xfrm>
            <a:off x="2184958" y="2093937"/>
            <a:ext cx="569912" cy="10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Téglalap 60"/>
          <p:cNvSpPr/>
          <p:nvPr/>
        </p:nvSpPr>
        <p:spPr>
          <a:xfrm>
            <a:off x="2184958" y="2198712"/>
            <a:ext cx="569912" cy="1031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Téglalap 61"/>
          <p:cNvSpPr/>
          <p:nvPr/>
        </p:nvSpPr>
        <p:spPr>
          <a:xfrm>
            <a:off x="2184958" y="2301900"/>
            <a:ext cx="569912" cy="1031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Téglalap 62"/>
          <p:cNvSpPr/>
          <p:nvPr/>
        </p:nvSpPr>
        <p:spPr>
          <a:xfrm>
            <a:off x="2184958" y="2405087"/>
            <a:ext cx="569912" cy="104775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Téglalap 63"/>
          <p:cNvSpPr/>
          <p:nvPr/>
        </p:nvSpPr>
        <p:spPr>
          <a:xfrm>
            <a:off x="2184958" y="2509862"/>
            <a:ext cx="569912" cy="1031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Téglalap 64"/>
          <p:cNvSpPr/>
          <p:nvPr/>
        </p:nvSpPr>
        <p:spPr>
          <a:xfrm>
            <a:off x="2184958" y="2613050"/>
            <a:ext cx="569912" cy="1031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Téglalap 65"/>
          <p:cNvSpPr/>
          <p:nvPr/>
        </p:nvSpPr>
        <p:spPr>
          <a:xfrm>
            <a:off x="2184958" y="2716237"/>
            <a:ext cx="569912" cy="10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Téglalap 66"/>
          <p:cNvSpPr/>
          <p:nvPr/>
        </p:nvSpPr>
        <p:spPr>
          <a:xfrm>
            <a:off x="2184958" y="2821012"/>
            <a:ext cx="569912" cy="1031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Téglalap 67"/>
          <p:cNvSpPr/>
          <p:nvPr/>
        </p:nvSpPr>
        <p:spPr>
          <a:xfrm>
            <a:off x="2184958" y="2924200"/>
            <a:ext cx="569912" cy="1031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Téglalap 69"/>
          <p:cNvSpPr/>
          <p:nvPr/>
        </p:nvSpPr>
        <p:spPr>
          <a:xfrm>
            <a:off x="1613458" y="1784375"/>
            <a:ext cx="571500" cy="414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/>
              <a:t>PMT</a:t>
            </a:r>
            <a:endParaRPr lang="en-US"/>
          </a:p>
        </p:txBody>
      </p:sp>
      <p:sp>
        <p:nvSpPr>
          <p:cNvPr id="56" name="Téglalap 70"/>
          <p:cNvSpPr/>
          <p:nvPr/>
        </p:nvSpPr>
        <p:spPr>
          <a:xfrm>
            <a:off x="1613458" y="2198712"/>
            <a:ext cx="571500" cy="4143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/>
              <a:t>PMT</a:t>
            </a:r>
            <a:endParaRPr lang="en-US"/>
          </a:p>
        </p:txBody>
      </p:sp>
      <p:sp>
        <p:nvSpPr>
          <p:cNvPr id="57" name="Téglalap 71"/>
          <p:cNvSpPr/>
          <p:nvPr/>
        </p:nvSpPr>
        <p:spPr>
          <a:xfrm>
            <a:off x="1613458" y="2613050"/>
            <a:ext cx="571500" cy="414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/>
              <a:t>PMT</a:t>
            </a:r>
            <a:endParaRPr lang="en-US"/>
          </a:p>
        </p:txBody>
      </p:sp>
      <p:sp>
        <p:nvSpPr>
          <p:cNvPr id="58" name="Téglalap 72"/>
          <p:cNvSpPr/>
          <p:nvPr/>
        </p:nvSpPr>
        <p:spPr>
          <a:xfrm>
            <a:off x="1458602" y="1783628"/>
            <a:ext cx="155551" cy="124440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/>
              <a:t>Elektronika</a:t>
            </a:r>
            <a:endParaRPr lang="en-US" sz="1600"/>
          </a:p>
        </p:txBody>
      </p:sp>
      <p:sp>
        <p:nvSpPr>
          <p:cNvPr id="59" name="Szabadkézi sokszög 73"/>
          <p:cNvSpPr/>
          <p:nvPr/>
        </p:nvSpPr>
        <p:spPr>
          <a:xfrm>
            <a:off x="2211945" y="2438425"/>
            <a:ext cx="482600" cy="50800"/>
          </a:xfrm>
          <a:custGeom>
            <a:avLst/>
            <a:gdLst>
              <a:gd name="connsiteX0" fmla="*/ 665480 w 665480"/>
              <a:gd name="connsiteY0" fmla="*/ 22860 h 72390"/>
              <a:gd name="connsiteX1" fmla="*/ 574040 w 665480"/>
              <a:gd name="connsiteY1" fmla="*/ 68580 h 72390"/>
              <a:gd name="connsiteX2" fmla="*/ 467360 w 665480"/>
              <a:gd name="connsiteY2" fmla="*/ 0 h 72390"/>
              <a:gd name="connsiteX3" fmla="*/ 360680 w 665480"/>
              <a:gd name="connsiteY3" fmla="*/ 68580 h 72390"/>
              <a:gd name="connsiteX4" fmla="*/ 254000 w 665480"/>
              <a:gd name="connsiteY4" fmla="*/ 7620 h 72390"/>
              <a:gd name="connsiteX5" fmla="*/ 170180 w 665480"/>
              <a:gd name="connsiteY5" fmla="*/ 68580 h 72390"/>
              <a:gd name="connsiteX6" fmla="*/ 71120 w 665480"/>
              <a:gd name="connsiteY6" fmla="*/ 15240 h 72390"/>
              <a:gd name="connsiteX7" fmla="*/ 2540 w 665480"/>
              <a:gd name="connsiteY7" fmla="*/ 45720 h 7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480" h="72390">
                <a:moveTo>
                  <a:pt x="665480" y="22860"/>
                </a:moveTo>
                <a:cubicBezTo>
                  <a:pt x="636270" y="47625"/>
                  <a:pt x="607060" y="72390"/>
                  <a:pt x="574040" y="68580"/>
                </a:cubicBezTo>
                <a:cubicBezTo>
                  <a:pt x="541020" y="64770"/>
                  <a:pt x="502920" y="0"/>
                  <a:pt x="467360" y="0"/>
                </a:cubicBezTo>
                <a:cubicBezTo>
                  <a:pt x="431800" y="0"/>
                  <a:pt x="396240" y="67310"/>
                  <a:pt x="360680" y="68580"/>
                </a:cubicBezTo>
                <a:cubicBezTo>
                  <a:pt x="325120" y="69850"/>
                  <a:pt x="285750" y="7620"/>
                  <a:pt x="254000" y="7620"/>
                </a:cubicBezTo>
                <a:cubicBezTo>
                  <a:pt x="222250" y="7620"/>
                  <a:pt x="200660" y="67310"/>
                  <a:pt x="170180" y="68580"/>
                </a:cubicBezTo>
                <a:cubicBezTo>
                  <a:pt x="139700" y="69850"/>
                  <a:pt x="99060" y="19050"/>
                  <a:pt x="71120" y="15240"/>
                </a:cubicBezTo>
                <a:cubicBezTo>
                  <a:pt x="43180" y="11430"/>
                  <a:pt x="0" y="2540"/>
                  <a:pt x="2540" y="45720"/>
                </a:cubicBezTo>
              </a:path>
            </a:pathLst>
          </a:custGeom>
          <a:ln w="12700"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Folyamatábra: Bekötés 74"/>
          <p:cNvSpPr/>
          <p:nvPr/>
        </p:nvSpPr>
        <p:spPr>
          <a:xfrm>
            <a:off x="2643745" y="2443187"/>
            <a:ext cx="50800" cy="50800"/>
          </a:xfrm>
          <a:prstGeom prst="flowChartConnector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églalap 75"/>
          <p:cNvSpPr/>
          <p:nvPr/>
        </p:nvSpPr>
        <p:spPr>
          <a:xfrm>
            <a:off x="1613458" y="2198712"/>
            <a:ext cx="571500" cy="414338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/>
              <a:t>PMT</a:t>
            </a:r>
            <a:endParaRPr lang="en-US" sz="1400"/>
          </a:p>
        </p:txBody>
      </p:sp>
      <p:sp>
        <p:nvSpPr>
          <p:cNvPr id="62" name="Téglalap 76"/>
          <p:cNvSpPr/>
          <p:nvPr/>
        </p:nvSpPr>
        <p:spPr>
          <a:xfrm>
            <a:off x="1613458" y="1784375"/>
            <a:ext cx="571500" cy="41433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/>
              <a:t>PMT</a:t>
            </a:r>
            <a:endParaRPr lang="en-US" sz="1400"/>
          </a:p>
        </p:txBody>
      </p:sp>
      <p:sp>
        <p:nvSpPr>
          <p:cNvPr id="63" name="Téglalap 77"/>
          <p:cNvSpPr/>
          <p:nvPr/>
        </p:nvSpPr>
        <p:spPr>
          <a:xfrm>
            <a:off x="1613458" y="2613050"/>
            <a:ext cx="571500" cy="41433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/>
              <a:t>PMT</a:t>
            </a:r>
            <a:endParaRPr lang="en-US" sz="1400"/>
          </a:p>
        </p:txBody>
      </p:sp>
      <p:sp>
        <p:nvSpPr>
          <p:cNvPr id="64" name="Téglalap 78"/>
          <p:cNvSpPr/>
          <p:nvPr/>
        </p:nvSpPr>
        <p:spPr>
          <a:xfrm>
            <a:off x="1458602" y="1783628"/>
            <a:ext cx="155551" cy="1244405"/>
          </a:xfrm>
          <a:prstGeom prst="rect">
            <a:avLst/>
          </a:prstGeom>
          <a:solidFill>
            <a:srgbClr val="FF99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/>
              <a:t>Elektronika</a:t>
            </a:r>
            <a:endParaRPr lang="en-US" sz="1400"/>
          </a:p>
        </p:txBody>
      </p:sp>
      <p:cxnSp>
        <p:nvCxnSpPr>
          <p:cNvPr id="65" name="Egyenes összekötő nyíllal 108"/>
          <p:cNvCxnSpPr>
            <a:stCxn id="70" idx="6"/>
          </p:cNvCxnSpPr>
          <p:nvPr/>
        </p:nvCxnSpPr>
        <p:spPr>
          <a:xfrm>
            <a:off x="5136120" y="2482875"/>
            <a:ext cx="363538" cy="142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116"/>
          <p:cNvCxnSpPr>
            <a:stCxn id="67" idx="1"/>
            <a:endCxn id="17" idx="1"/>
          </p:cNvCxnSpPr>
          <p:nvPr/>
        </p:nvCxnSpPr>
        <p:spPr>
          <a:xfrm flipV="1">
            <a:off x="2686608" y="2319362"/>
            <a:ext cx="3729037" cy="125413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Szabadkézi sokszög 68"/>
          <p:cNvSpPr/>
          <p:nvPr/>
        </p:nvSpPr>
        <p:spPr>
          <a:xfrm flipV="1">
            <a:off x="2686608" y="2444775"/>
            <a:ext cx="2432050" cy="46037"/>
          </a:xfrm>
          <a:custGeom>
            <a:avLst/>
            <a:gdLst>
              <a:gd name="connsiteX0" fmla="*/ 7018020 w 7018020"/>
              <a:gd name="connsiteY0" fmla="*/ 0 h 510540"/>
              <a:gd name="connsiteX1" fmla="*/ 0 w 7018020"/>
              <a:gd name="connsiteY1" fmla="*/ 510540 h 5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18020" h="510540">
                <a:moveTo>
                  <a:pt x="7018020" y="0"/>
                </a:moveTo>
                <a:lnTo>
                  <a:pt x="0" y="51054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8" name="Egyenes összekötő nyíllal 112"/>
          <p:cNvCxnSpPr>
            <a:endCxn id="24" idx="2"/>
          </p:cNvCxnSpPr>
          <p:nvPr/>
        </p:nvCxnSpPr>
        <p:spPr>
          <a:xfrm flipV="1">
            <a:off x="5526645" y="2316187"/>
            <a:ext cx="922338" cy="1825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olyamatábra: Bekötés 104"/>
          <p:cNvSpPr/>
          <p:nvPr/>
        </p:nvSpPr>
        <p:spPr>
          <a:xfrm>
            <a:off x="5488545" y="2474937"/>
            <a:ext cx="52388" cy="52388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Folyamatábra: Bekötés 55"/>
          <p:cNvSpPr/>
          <p:nvPr/>
        </p:nvSpPr>
        <p:spPr>
          <a:xfrm>
            <a:off x="5085320" y="2457475"/>
            <a:ext cx="50800" cy="52387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24" r="28448"/>
          <a:stretch/>
        </p:blipFill>
        <p:spPr bwMode="auto">
          <a:xfrm>
            <a:off x="1619672" y="3826252"/>
            <a:ext cx="1551629" cy="20510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87" r="31315"/>
          <a:stretch/>
        </p:blipFill>
        <p:spPr bwMode="auto">
          <a:xfrm>
            <a:off x="3607712" y="3826252"/>
            <a:ext cx="1440541" cy="20510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06" r="22398"/>
          <a:stretch/>
        </p:blipFill>
        <p:spPr bwMode="auto">
          <a:xfrm>
            <a:off x="5433025" y="3826252"/>
            <a:ext cx="2032285" cy="20475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4124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81000" marR="0" indent="-3810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rgbClr val="4D4D4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81000" marR="0" indent="-3810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rgbClr val="4D4D4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278</Words>
  <Application>Microsoft Office PowerPoint</Application>
  <PresentationFormat>On-screen Show (4:3)</PresentationFormat>
  <Paragraphs>128</Paragraphs>
  <Slides>16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GPU megoldások a Medisónál</vt:lpstr>
      <vt:lpstr>A MEDISO TÖRTÉNETE</vt:lpstr>
      <vt:lpstr>Slide 3</vt:lpstr>
      <vt:lpstr>Legfontosabb hardver termékpaletta</vt:lpstr>
      <vt:lpstr>Mediso kisállat SPECT</vt:lpstr>
      <vt:lpstr>Multi-Pinhole SPECT rekonstrukció</vt:lpstr>
      <vt:lpstr>Mediso humán SPECT</vt:lpstr>
      <vt:lpstr>Humán SPECT rekonstrukció</vt:lpstr>
      <vt:lpstr>PET működése</vt:lpstr>
      <vt:lpstr>CT  működése</vt:lpstr>
      <vt:lpstr>Rekonstrukció</vt:lpstr>
      <vt:lpstr>Egyszerű vetítés</vt:lpstr>
      <vt:lpstr>Monte Carlo vetítés</vt:lpstr>
      <vt:lpstr>Rekonstrukció</vt:lpstr>
      <vt:lpstr>Benchmark (MP-EM-MC)</vt:lpstr>
      <vt:lpstr>Benchmark (Phi vs. 780)</vt:lpstr>
    </vt:vector>
  </TitlesOfParts>
  <Company>Mediso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tbendzsel</dc:creator>
  <cp:lastModifiedBy>wad</cp:lastModifiedBy>
  <cp:revision>62</cp:revision>
  <dcterms:created xsi:type="dcterms:W3CDTF">2006-11-29T08:33:18Z</dcterms:created>
  <dcterms:modified xsi:type="dcterms:W3CDTF">2013-06-20T06:07:45Z</dcterms:modified>
</cp:coreProperties>
</file>