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6" r:id="rId1"/>
  </p:sldMasterIdLst>
  <p:notesMasterIdLst>
    <p:notesMasterId r:id="rId21"/>
  </p:notesMasterIdLst>
  <p:sldIdLst>
    <p:sldId id="256" r:id="rId2"/>
    <p:sldId id="257" r:id="rId3"/>
    <p:sldId id="258" r:id="rId4"/>
    <p:sldId id="275" r:id="rId5"/>
    <p:sldId id="280" r:id="rId6"/>
    <p:sldId id="285" r:id="rId7"/>
    <p:sldId id="259" r:id="rId8"/>
    <p:sldId id="262" r:id="rId9"/>
    <p:sldId id="263" r:id="rId10"/>
    <p:sldId id="283" r:id="rId11"/>
    <p:sldId id="284" r:id="rId12"/>
    <p:sldId id="282" r:id="rId13"/>
    <p:sldId id="271" r:id="rId14"/>
    <p:sldId id="266" r:id="rId15"/>
    <p:sldId id="267" r:id="rId16"/>
    <p:sldId id="268" r:id="rId17"/>
    <p:sldId id="269" r:id="rId18"/>
    <p:sldId id="272" r:id="rId19"/>
    <p:sldId id="277" r:id="rId20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20484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20485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20486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20487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0362" cy="1248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3407549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10" name="Téglalap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Téglalap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Téglalap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Egyenes összekötő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Egyenes összekötő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Egyenes összekötő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Egyenes összekötő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Téglalap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zis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zis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zis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zis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zis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3830A5E0-5985-4252-9916-E861ECEDD23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442009-08CD-449B-BD1B-8D8774ED8C2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65DE7-F08C-466F-BB15-930192236E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Tartalom helye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8FE9D35F-872C-4300-BD77-3350306B1A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u-H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9" name="Téglalap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gyenes összekötő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gyenes összekötő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Egyenes összekötő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Egyenes összekötő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Téglalap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zis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zis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zis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zis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zis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gyenes összekötő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A0A33223-8E61-49E9-B039-29F91ECA9E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3B41-39AD-4F29-B2C2-BEA4F38F02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6A3DF-C56E-4200-8C08-407DA31BF2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4" name="Szöveg hely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0DA5FBEC-8BD1-45B4-82A4-47236B45BD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3A918-9304-453E-B49F-F3FD812E9E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gyenes összekötő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gyenes összekötő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zis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Tartalom helye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824FFE5D-32D1-493C-90D4-38B9C21BD5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3" name="Élőláb hely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u-H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zis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0" name="Egyenes összekötő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Téglalap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Egyenes összekötő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Egyenes összekötő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átum hely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D6CEC9E5-CF2A-4797-B53A-89B2CCFB3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églalap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zis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B1A3349-C97F-43D8-A16D-01FE1C4840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video" Target="file:///\\home\hapakj\visegrad_eload\rt-textureless-1-light.avi" TargetMode="Externa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file:///\\home\hapakj\visegrad_eload\rt-textured-1-light.avi" TargetMode="Externa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2051050" y="2924175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646066" y="1231081"/>
            <a:ext cx="7704856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4000" dirty="0">
                <a:solidFill>
                  <a:schemeClr val="tx1"/>
                </a:solidFill>
                <a:latin typeface="Calibri" pitchFamily="34" charset="0"/>
              </a:rPr>
              <a:t>Mozgó alakzatok valósidejű 4D-s rekonstrukciója és megjelenítése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497138" y="3624263"/>
            <a:ext cx="53848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ts val="400"/>
              </a:spcBef>
              <a:buClrTx/>
              <a:buFontTx/>
              <a:buNone/>
            </a:pPr>
            <a:r>
              <a:rPr lang="hu-HU" sz="1600" dirty="0">
                <a:solidFill>
                  <a:srgbClr val="000000"/>
                </a:solidFill>
                <a:latin typeface="Calibri" pitchFamily="32" charset="0"/>
              </a:rPr>
              <a:t>Hapák József</a:t>
            </a:r>
          </a:p>
          <a:p>
            <a:pPr algn="r" eaLnBrk="1" hangingPunct="1">
              <a:spcBef>
                <a:spcPts val="400"/>
              </a:spcBef>
              <a:buClrTx/>
              <a:buFontTx/>
              <a:buNone/>
            </a:pPr>
            <a:r>
              <a:rPr lang="hu-HU" sz="1600" dirty="0" smtClean="0">
                <a:solidFill>
                  <a:srgbClr val="000000"/>
                </a:solidFill>
                <a:latin typeface="Calibri" pitchFamily="32" charset="0"/>
              </a:rPr>
              <a:t>ELTE-IK I. PhD</a:t>
            </a:r>
            <a:endParaRPr lang="hu-HU" sz="1600" dirty="0">
              <a:solidFill>
                <a:srgbClr val="000000"/>
              </a:solidFill>
              <a:latin typeface="Calibri" pitchFamily="32" charset="0"/>
            </a:endParaRPr>
          </a:p>
          <a:p>
            <a:pPr algn="r" eaLnBrk="1" hangingPunct="1">
              <a:spcBef>
                <a:spcPts val="400"/>
              </a:spcBef>
              <a:buClrTx/>
              <a:buFontTx/>
              <a:buNone/>
            </a:pPr>
            <a:r>
              <a:rPr lang="hu-HU" sz="1600" dirty="0" smtClean="0">
                <a:solidFill>
                  <a:srgbClr val="000000"/>
                </a:solidFill>
                <a:latin typeface="Calibri" pitchFamily="32" charset="0"/>
              </a:rPr>
              <a:t>2013</a:t>
            </a:r>
            <a:endParaRPr lang="hu-HU" sz="1600" dirty="0">
              <a:solidFill>
                <a:srgbClr val="000000"/>
              </a:solidFill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09600" y="1760538"/>
            <a:ext cx="8077200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79867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 smtClean="0">
                <a:solidFill>
                  <a:srgbClr val="000000"/>
                </a:solidFill>
                <a:latin typeface="Calibri" pitchFamily="32" charset="0"/>
              </a:rPr>
              <a:t>Szűrések</a:t>
            </a:r>
            <a:endParaRPr lang="hu-HU" sz="4400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539645" y="1431924"/>
            <a:ext cx="7986713" cy="45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A mérések, feldolgozás során előállított 2D-s és 3D-s adatok finomítása</a:t>
            </a:r>
            <a:endParaRPr lang="hu-HU" sz="3200" dirty="0">
              <a:solidFill>
                <a:srgbClr val="000000"/>
              </a:solidFill>
              <a:latin typeface="Calibri" pitchFamily="32" charset="0"/>
            </a:endParaRPr>
          </a:p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Esetleges hibák, részletek eltűntetése, vagy éppen azok kiemelése</a:t>
            </a:r>
          </a:p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Szűrők hatékony implementációja: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Futamszűrők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800" dirty="0" err="1" smtClean="0">
                <a:solidFill>
                  <a:srgbClr val="000000"/>
                </a:solidFill>
                <a:latin typeface="Calibri" pitchFamily="32" charset="0"/>
              </a:rPr>
              <a:t>Szeparábilis</a:t>
            </a: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 szűrők</a:t>
            </a:r>
          </a:p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hu-HU" sz="2600" dirty="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54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09600" y="1760538"/>
            <a:ext cx="8077200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79867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 smtClean="0">
                <a:solidFill>
                  <a:srgbClr val="000000"/>
                </a:solidFill>
                <a:latin typeface="Calibri" pitchFamily="32" charset="0"/>
              </a:rPr>
              <a:t>Valósidejű implementáció</a:t>
            </a:r>
            <a:endParaRPr lang="hu-HU" sz="4400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449663" y="1467180"/>
            <a:ext cx="7986713" cy="463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Lehetséges-e egyáltalán?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latin typeface="Calibri" pitchFamily="32" charset="0"/>
              </a:rPr>
              <a:t>Offline: Pontosság elsődleges, sebesség másodlagos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000" dirty="0" err="1" smtClean="0">
                <a:solidFill>
                  <a:srgbClr val="000000"/>
                </a:solidFill>
                <a:latin typeface="Calibri" pitchFamily="32" charset="0"/>
              </a:rPr>
              <a:t>Realtime</a:t>
            </a:r>
            <a:r>
              <a:rPr lang="hu-HU" sz="2000" dirty="0" smtClean="0">
                <a:solidFill>
                  <a:srgbClr val="000000"/>
                </a:solidFill>
                <a:latin typeface="Calibri" pitchFamily="32" charset="0"/>
              </a:rPr>
              <a:t>: Sebesség elsődleges, pontosság másodlagos</a:t>
            </a:r>
          </a:p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Megoldandó problémák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A teljes rekonstrukció egy programba, futószalagba szervezése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Az algoritmusok sebességének megnövelése, új módszerek kidolgozása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hu-HU" sz="3200" dirty="0" smtClean="0">
              <a:solidFill>
                <a:srgbClr val="000000"/>
              </a:solidFill>
              <a:latin typeface="Calibri" pitchFamily="32" charset="0"/>
            </a:endParaRPr>
          </a:p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hu-HU" sz="2600" dirty="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1059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319088" y="190182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365125" y="3651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>
                <a:solidFill>
                  <a:srgbClr val="000000"/>
                </a:solidFill>
                <a:latin typeface="Calibri" pitchFamily="32" charset="0"/>
              </a:rPr>
              <a:t>Futószalag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116138"/>
            <a:ext cx="8367712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879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1006475" y="2011363"/>
            <a:ext cx="76803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18435" name="AutoShape 3"/>
          <p:cNvSpPr>
            <a:spLocks noRot="1" noChangeAspect="1" noChangeArrowheads="1"/>
          </p:cNvSpPr>
          <p:nvPr>
            <a:videoFile r:link="rId1"/>
          </p:nvPr>
        </p:nvSpPr>
        <p:spPr bwMode="auto">
          <a:xfrm>
            <a:off x="3382963" y="2314575"/>
            <a:ext cx="1800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dirty="0"/>
          </a:p>
        </p:txBody>
      </p:sp>
      <p:pic>
        <p:nvPicPr>
          <p:cNvPr id="3" name="textureless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102" y="1327189"/>
            <a:ext cx="8315698" cy="4663143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 smtClean="0">
                <a:solidFill>
                  <a:srgbClr val="000000"/>
                </a:solidFill>
                <a:latin typeface="Calibri" pitchFamily="32" charset="0"/>
              </a:rPr>
              <a:t>Eredmények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>
                <a:solidFill>
                  <a:srgbClr val="000000"/>
                </a:solidFill>
                <a:latin typeface="Calibri" pitchFamily="32" charset="0"/>
              </a:rPr>
              <a:t>Textúrázás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1375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14338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>
              <a:spcBef>
                <a:spcPts val="800"/>
              </a:spcBef>
              <a:buClrTx/>
              <a:buFont typeface="Arial" pitchFamily="34" charset="0"/>
              <a:buChar char="•"/>
              <a:defRPr/>
            </a:pPr>
            <a:r>
              <a:rPr lang="hu-HU" sz="2800" dirty="0" smtClean="0">
                <a:latin typeface="Calibri" pitchFamily="32" charset="0"/>
              </a:rPr>
              <a:t>A rekonstruált geometria mintával való ellátása</a:t>
            </a:r>
          </a:p>
          <a:p>
            <a:pPr marL="696913" indent="-342900">
              <a:spcBef>
                <a:spcPts val="800"/>
              </a:spcBef>
              <a:buClrTx/>
              <a:buFont typeface="Arial" pitchFamily="34" charset="0"/>
              <a:buChar char="•"/>
              <a:defRPr/>
            </a:pPr>
            <a:r>
              <a:rPr lang="hu-HU" sz="2200" dirty="0" smtClean="0">
                <a:latin typeface="Calibri" pitchFamily="32" charset="0"/>
              </a:rPr>
              <a:t>Textúra atlasz előállítására nincs lehetőség</a:t>
            </a:r>
          </a:p>
          <a:p>
            <a:pPr marL="696913" indent="-342900">
              <a:spcBef>
                <a:spcPts val="800"/>
              </a:spcBef>
              <a:buClrTx/>
              <a:buFont typeface="Arial" pitchFamily="34" charset="0"/>
              <a:buChar char="•"/>
              <a:defRPr/>
            </a:pPr>
            <a:r>
              <a:rPr lang="hu-HU" sz="2200" dirty="0" smtClean="0">
                <a:latin typeface="Calibri" pitchFamily="32" charset="0"/>
              </a:rPr>
              <a:t>Közvetlenül a kamera képek alkalmazásáva</a:t>
            </a:r>
            <a:r>
              <a:rPr lang="hu-HU" sz="2600" dirty="0" smtClean="0">
                <a:latin typeface="Calibri" pitchFamily="32" charset="0"/>
              </a:rPr>
              <a:t>l</a:t>
            </a:r>
          </a:p>
          <a:p>
            <a:pPr marL="457200" indent="-457200">
              <a:spcBef>
                <a:spcPts val="800"/>
              </a:spcBef>
              <a:buClrTx/>
              <a:buFont typeface="Arial" pitchFamily="34" charset="0"/>
              <a:buChar char="•"/>
              <a:defRPr/>
            </a:pPr>
            <a:r>
              <a:rPr lang="hu-HU" sz="2800" dirty="0" smtClean="0">
                <a:latin typeface="Calibri" pitchFamily="32" charset="0"/>
              </a:rPr>
              <a:t>Takarások kezelése</a:t>
            </a:r>
          </a:p>
          <a:p>
            <a:pPr marL="700088" lvl="1" indent="-342900">
              <a:spcBef>
                <a:spcPts val="700"/>
              </a:spcBef>
              <a:buClrTx/>
              <a:buFont typeface="Arial" pitchFamily="34" charset="0"/>
              <a:buChar char="•"/>
              <a:defRPr/>
            </a:pPr>
            <a:r>
              <a:rPr lang="hu-HU" sz="2200" dirty="0" smtClean="0">
                <a:latin typeface="Calibri" pitchFamily="32" charset="0"/>
              </a:rPr>
              <a:t>Árnyéktérképek használata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4265631" cy="33123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>
                <a:solidFill>
                  <a:srgbClr val="000000"/>
                </a:solidFill>
                <a:latin typeface="Calibri" pitchFamily="32" charset="0"/>
              </a:rPr>
              <a:t>Textúrázás</a:t>
            </a: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eaLnBrk="1" hangingPunct="1">
              <a:spcBef>
                <a:spcPts val="700"/>
              </a:spcBef>
              <a:buClrTx/>
              <a:buFont typeface="Arial" pitchFamily="34" charset="0"/>
              <a:buChar char="•"/>
            </a:pPr>
            <a:r>
              <a:rPr lang="hu-HU" sz="2800" dirty="0">
                <a:solidFill>
                  <a:srgbClr val="000000"/>
                </a:solidFill>
                <a:latin typeface="Calibri" pitchFamily="32" charset="0"/>
              </a:rPr>
              <a:t>Az adott felületet „legközvetlenebbül” látó kamera</a:t>
            </a:r>
          </a:p>
          <a:p>
            <a:pPr marL="457200" lvl="1" indent="-457200" eaLnBrk="1" hangingPunct="1">
              <a:spcBef>
                <a:spcPts val="700"/>
              </a:spcBef>
              <a:buClrTx/>
              <a:buFont typeface="Arial" pitchFamily="34" charset="0"/>
              <a:buChar char="•"/>
            </a:pPr>
            <a:r>
              <a:rPr lang="hu-HU" sz="2800" dirty="0">
                <a:solidFill>
                  <a:srgbClr val="000000"/>
                </a:solidFill>
                <a:latin typeface="Calibri" pitchFamily="32" charset="0"/>
              </a:rPr>
              <a:t>Zajos kép az éles kameraváltások miatt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3108325"/>
            <a:ext cx="3857625" cy="287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549275" y="1628775"/>
            <a:ext cx="7954963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583758" y="320481"/>
            <a:ext cx="795496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>
                <a:solidFill>
                  <a:srgbClr val="000000"/>
                </a:solidFill>
                <a:latin typeface="Calibri" pitchFamily="32" charset="0"/>
              </a:rPr>
              <a:t>Textúrázás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549275" y="1628775"/>
            <a:ext cx="7954963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3200" dirty="0">
                <a:solidFill>
                  <a:srgbClr val="000000"/>
                </a:solidFill>
                <a:latin typeface="Calibri" pitchFamily="32" charset="0"/>
              </a:rPr>
              <a:t>Nézőponthoz legközelebb eső kamera alkalmazása</a:t>
            </a: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743200"/>
            <a:ext cx="426085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2835275"/>
            <a:ext cx="402272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>
                <a:solidFill>
                  <a:srgbClr val="000000"/>
                </a:solidFill>
                <a:latin typeface="Calibri" pitchFamily="32" charset="0"/>
              </a:rPr>
              <a:t>Textúrázás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  <a:latin typeface="Calibri" pitchFamily="32" charset="0"/>
              </a:rPr>
              <a:t>Alapesetben a második módszer alkalmazása</a:t>
            </a:r>
          </a:p>
          <a:p>
            <a:pPr marL="342900" indent="-342900" eaLnBrk="1" hangingPunct="1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  <a:latin typeface="Calibri" pitchFamily="32" charset="0"/>
              </a:rPr>
              <a:t>Ha sikertelen lenne akkor visszaváltunk az első módszerre</a:t>
            </a: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2835275"/>
            <a:ext cx="4143375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xtured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340767"/>
            <a:ext cx="8280920" cy="4659621"/>
          </a:xfrm>
        </p:spPr>
      </p:pic>
      <p:sp>
        <p:nvSpPr>
          <p:cNvPr id="19459" name="AutoShape 3"/>
          <p:cNvSpPr>
            <a:spLocks noRot="1" noChangeAspect="1" noChangeArrowheads="1"/>
          </p:cNvSpPr>
          <p:nvPr>
            <a:videoFile r:link="rId3"/>
          </p:nvPr>
        </p:nvSpPr>
        <p:spPr bwMode="auto">
          <a:xfrm>
            <a:off x="3701255" y="2197819"/>
            <a:ext cx="1800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 smtClean="0">
                <a:solidFill>
                  <a:srgbClr val="000000"/>
                </a:solidFill>
                <a:latin typeface="Calibri" pitchFamily="32" charset="0"/>
              </a:rPr>
              <a:t>Eredmények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4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 smtClean="0">
                <a:solidFill>
                  <a:srgbClr val="000000"/>
                </a:solidFill>
                <a:latin typeface="Calibri" pitchFamily="32" charset="0"/>
              </a:rPr>
              <a:t>Köszönöm a figyelmet!</a:t>
            </a:r>
            <a:endParaRPr lang="hu-HU" sz="4400" dirty="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16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468313" y="15573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>
                <a:solidFill>
                  <a:srgbClr val="000000"/>
                </a:solidFill>
                <a:latin typeface="Calibri" pitchFamily="32" charset="0"/>
              </a:rPr>
              <a:t>Tartalom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3375" indent="-333375"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r>
              <a:rPr lang="hu-HU" sz="3200" dirty="0">
                <a:solidFill>
                  <a:srgbClr val="000000"/>
                </a:solidFill>
                <a:latin typeface="Calibri" pitchFamily="32" charset="0"/>
              </a:rPr>
              <a:t>A stúdió bemutatása</a:t>
            </a:r>
          </a:p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r>
              <a:rPr lang="hu-HU" sz="3200" dirty="0">
                <a:solidFill>
                  <a:srgbClr val="000000"/>
                </a:solidFill>
                <a:latin typeface="Calibri" pitchFamily="32" charset="0"/>
              </a:rPr>
              <a:t>A </a:t>
            </a: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stúdió célja</a:t>
            </a:r>
            <a:endParaRPr lang="hu-HU" sz="3200" dirty="0">
              <a:solidFill>
                <a:srgbClr val="000000"/>
              </a:solidFill>
              <a:latin typeface="Calibri" pitchFamily="32" charset="0"/>
            </a:endParaRPr>
          </a:p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Felmerülő feladatok</a:t>
            </a:r>
            <a:endParaRPr lang="hu-HU" sz="3200" dirty="0">
              <a:solidFill>
                <a:srgbClr val="000000"/>
              </a:solidFill>
              <a:latin typeface="Calibri" pitchFamily="32" charset="0"/>
            </a:endParaRPr>
          </a:p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Valósidejű implementáció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2339975" y="19891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65125" y="387350"/>
            <a:ext cx="841216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>
                <a:solidFill>
                  <a:srgbClr val="000000"/>
                </a:solidFill>
                <a:latin typeface="Calibri" pitchFamily="32" charset="0"/>
              </a:rPr>
              <a:t>A stúdió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365125" y="1652588"/>
            <a:ext cx="8412163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3375" indent="-333375"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500"/>
              </a:spcBef>
              <a:buFont typeface="Arial" charset="0"/>
              <a:buChar char="•"/>
            </a:pPr>
            <a:r>
              <a:rPr lang="hu-HU" sz="2000" dirty="0">
                <a:solidFill>
                  <a:srgbClr val="000000"/>
                </a:solidFill>
                <a:latin typeface="Calibri" pitchFamily="32" charset="0"/>
              </a:rPr>
              <a:t>12 oldalú fémváz</a:t>
            </a:r>
          </a:p>
          <a:p>
            <a:pPr eaLnBrk="1" hangingPunct="1">
              <a:spcBef>
                <a:spcPts val="500"/>
              </a:spcBef>
              <a:buFont typeface="Arial" charset="0"/>
              <a:buChar char="•"/>
            </a:pPr>
            <a:r>
              <a:rPr lang="hu-HU" sz="2000" dirty="0">
                <a:solidFill>
                  <a:srgbClr val="000000"/>
                </a:solidFill>
                <a:latin typeface="Calibri" pitchFamily="32" charset="0"/>
              </a:rPr>
              <a:t>3 méter magas 5 méter átmérőjű</a:t>
            </a:r>
          </a:p>
          <a:p>
            <a:pPr eaLnBrk="1" hangingPunct="1">
              <a:spcBef>
                <a:spcPts val="500"/>
              </a:spcBef>
              <a:buFont typeface="Arial" charset="0"/>
              <a:buChar char="•"/>
            </a:pPr>
            <a:r>
              <a:rPr lang="hu-HU" sz="2000" dirty="0">
                <a:solidFill>
                  <a:srgbClr val="000000"/>
                </a:solidFill>
                <a:latin typeface="Calibri" pitchFamily="32" charset="0"/>
              </a:rPr>
              <a:t>12+1 kamera</a:t>
            </a:r>
          </a:p>
          <a:p>
            <a:pPr eaLnBrk="1" hangingPunct="1">
              <a:spcBef>
                <a:spcPts val="500"/>
              </a:spcBef>
              <a:buFont typeface="Arial" charset="0"/>
              <a:buChar char="•"/>
            </a:pPr>
            <a:r>
              <a:rPr lang="hu-HU" sz="2000" dirty="0">
                <a:solidFill>
                  <a:srgbClr val="000000"/>
                </a:solidFill>
                <a:latin typeface="Calibri" pitchFamily="32" charset="0"/>
              </a:rPr>
              <a:t>7 PC az adatok feldolgozásához</a:t>
            </a: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508125"/>
            <a:ext cx="3224212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3354388"/>
            <a:ext cx="3390900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578225"/>
            <a:ext cx="40767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468313" y="15573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 smtClean="0">
                <a:solidFill>
                  <a:srgbClr val="000000"/>
                </a:solidFill>
                <a:latin typeface="Calibri" pitchFamily="32" charset="0"/>
              </a:rPr>
              <a:t>Stúdió célja</a:t>
            </a:r>
            <a:endParaRPr lang="hu-HU" sz="4400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457200" y="1404968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3375" indent="-333375"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Főleg kutatási fejlesztési célok</a:t>
            </a:r>
            <a:endParaRPr lang="hu-HU" sz="3200" dirty="0">
              <a:solidFill>
                <a:srgbClr val="000000"/>
              </a:solidFill>
              <a:latin typeface="Calibri" pitchFamily="32" charset="0"/>
            </a:endParaRPr>
          </a:p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Mérési adatok gyűjtése új eljárások kidolgozásához</a:t>
            </a:r>
            <a:endParaRPr lang="hu-HU" sz="3200" dirty="0">
              <a:solidFill>
                <a:srgbClr val="000000"/>
              </a:solidFill>
              <a:latin typeface="Calibri" pitchFamily="32" charset="0"/>
            </a:endParaRPr>
          </a:p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Többkamerás szinkronizált videó felvételek</a:t>
            </a:r>
          </a:p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Nagymennyiségű beérkező adatmennyiség</a:t>
            </a:r>
            <a:r>
              <a:rPr lang="hu-HU" sz="3200" dirty="0">
                <a:solidFill>
                  <a:srgbClr val="000000"/>
                </a:solidFill>
                <a:latin typeface="Calibri" pitchFamily="32" charset="0"/>
              </a:rPr>
              <a:t/>
            </a:r>
            <a:br>
              <a:rPr lang="hu-HU" sz="3200" dirty="0">
                <a:solidFill>
                  <a:srgbClr val="000000"/>
                </a:solidFill>
                <a:latin typeface="Calibri" pitchFamily="32" charset="0"/>
              </a:rPr>
            </a:b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(13 × 25 × 3 × 1634 × 1236 ≈ 1,83 GB/s)</a:t>
            </a:r>
          </a:p>
        </p:txBody>
      </p:sp>
    </p:spTree>
    <p:extLst>
      <p:ext uri="{BB962C8B-B14F-4D97-AF65-F5344CB8AC3E}">
        <p14:creationId xmlns:p14="http://schemas.microsoft.com/office/powerpoint/2010/main" val="2652799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09600" y="1760538"/>
            <a:ext cx="8077200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43307" y="260648"/>
            <a:ext cx="79867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>
                <a:solidFill>
                  <a:srgbClr val="000000"/>
                </a:solidFill>
                <a:latin typeface="Calibri" pitchFamily="32" charset="0"/>
              </a:rPr>
              <a:t>3D-s rekonstrukció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491576" y="1235373"/>
            <a:ext cx="7986713" cy="483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800" dirty="0">
                <a:solidFill>
                  <a:srgbClr val="000000"/>
                </a:solidFill>
                <a:latin typeface="Calibri" pitchFamily="32" charset="0"/>
              </a:rPr>
              <a:t>Statikus vagy mozgó objektumokról, különböző szenzorok által nyert adatok alapján annak 3D-s modelljének előállítása</a:t>
            </a:r>
          </a:p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800" dirty="0">
                <a:solidFill>
                  <a:srgbClr val="000000"/>
                </a:solidFill>
                <a:latin typeface="Calibri" pitchFamily="32" charset="0"/>
              </a:rPr>
              <a:t>Különböző szögből, pozícióból készült felvételek</a:t>
            </a: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.</a:t>
            </a:r>
          </a:p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Klasszikus </a:t>
            </a:r>
            <a:r>
              <a:rPr lang="hu-HU" sz="2800" dirty="0" err="1" smtClean="0">
                <a:solidFill>
                  <a:srgbClr val="000000"/>
                </a:solidFill>
                <a:latin typeface="Calibri" pitchFamily="32" charset="0"/>
              </a:rPr>
              <a:t>Motion</a:t>
            </a: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 </a:t>
            </a:r>
            <a:r>
              <a:rPr lang="hu-HU" sz="2800" dirty="0" err="1" smtClean="0">
                <a:solidFill>
                  <a:srgbClr val="000000"/>
                </a:solidFill>
                <a:latin typeface="Calibri" pitchFamily="32" charset="0"/>
              </a:rPr>
              <a:t>Capture-rel</a:t>
            </a: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 </a:t>
            </a: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ellentétben geometria és textúrák előállítása</a:t>
            </a:r>
          </a:p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Akár lobogó zászló, folyadék, füst </a:t>
            </a:r>
            <a:r>
              <a:rPr lang="hu-HU" sz="2800" dirty="0" err="1" smtClean="0">
                <a:solidFill>
                  <a:srgbClr val="000000"/>
                </a:solidFill>
                <a:latin typeface="Calibri" pitchFamily="32" charset="0"/>
              </a:rPr>
              <a:t>rekontruálása</a:t>
            </a:r>
            <a:endParaRPr lang="hu-HU" sz="2800" dirty="0" smtClean="0">
              <a:solidFill>
                <a:srgbClr val="000000"/>
              </a:solidFill>
              <a:latin typeface="Calibri" pitchFamily="32" charset="0"/>
            </a:endParaRPr>
          </a:p>
          <a:p>
            <a:pPr lvl="1" indent="0" eaLnBrk="1" hangingPunct="1">
              <a:spcBef>
                <a:spcPts val="800"/>
              </a:spcBef>
              <a:buClrTx/>
            </a:pPr>
            <a:endParaRPr lang="hu-HU" dirty="0">
              <a:solidFill>
                <a:srgbClr val="000000"/>
              </a:solidFill>
              <a:latin typeface="Calibri" pitchFamily="32" charset="0"/>
            </a:endParaRP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hu-HU" dirty="0" smtClean="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13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09600" y="1760538"/>
            <a:ext cx="8077200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43307" y="260648"/>
            <a:ext cx="79867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>
                <a:solidFill>
                  <a:srgbClr val="000000"/>
                </a:solidFill>
                <a:latin typeface="Calibri" pitchFamily="32" charset="0"/>
              </a:rPr>
              <a:t>3D-s rekonstrukció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491576" y="1235373"/>
            <a:ext cx="7986713" cy="483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Általánosan felmerülő feladatok, algoritmusok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400" dirty="0" smtClean="0">
                <a:solidFill>
                  <a:srgbClr val="000000"/>
                </a:solidFill>
                <a:latin typeface="Calibri" pitchFamily="32" charset="0"/>
              </a:rPr>
              <a:t>Szegmentálás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400" dirty="0" smtClean="0">
                <a:solidFill>
                  <a:srgbClr val="000000"/>
                </a:solidFill>
                <a:latin typeface="Calibri" pitchFamily="32" charset="0"/>
              </a:rPr>
              <a:t>Vizuális Burok (Visual Hull) algoritmus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400" dirty="0" smtClean="0">
                <a:solidFill>
                  <a:srgbClr val="000000"/>
                </a:solidFill>
                <a:latin typeface="Calibri" pitchFamily="32" charset="0"/>
              </a:rPr>
              <a:t>Adatstruktúrák szűrése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400" dirty="0" err="1" smtClean="0">
                <a:solidFill>
                  <a:srgbClr val="000000"/>
                </a:solidFill>
                <a:latin typeface="Calibri" pitchFamily="32" charset="0"/>
              </a:rPr>
              <a:t>Marching</a:t>
            </a:r>
            <a:r>
              <a:rPr lang="hu-HU" sz="2400" dirty="0" smtClean="0">
                <a:solidFill>
                  <a:srgbClr val="000000"/>
                </a:solidFill>
                <a:latin typeface="Calibri" pitchFamily="32" charset="0"/>
              </a:rPr>
              <a:t> </a:t>
            </a:r>
            <a:r>
              <a:rPr lang="hu-HU" sz="2400" dirty="0" err="1" smtClean="0">
                <a:solidFill>
                  <a:srgbClr val="000000"/>
                </a:solidFill>
                <a:latin typeface="Calibri" pitchFamily="32" charset="0"/>
              </a:rPr>
              <a:t>Cubes</a:t>
            </a:r>
            <a:r>
              <a:rPr lang="hu-HU" sz="2400" dirty="0" smtClean="0">
                <a:solidFill>
                  <a:srgbClr val="000000"/>
                </a:solidFill>
                <a:latin typeface="Calibri" pitchFamily="32" charset="0"/>
              </a:rPr>
              <a:t> algoritmus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400" dirty="0" smtClean="0">
                <a:solidFill>
                  <a:srgbClr val="000000"/>
                </a:solidFill>
                <a:latin typeface="Calibri" pitchFamily="32" charset="0"/>
              </a:rPr>
              <a:t>Textúrázás</a:t>
            </a:r>
          </a:p>
          <a:p>
            <a:pPr marL="457200" lvl="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  <a:tabLst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Ezek hatékony implementációja GPU segítségével</a:t>
            </a:r>
            <a:endParaRPr lang="hu-HU" sz="3200" dirty="0">
              <a:solidFill>
                <a:srgbClr val="000000"/>
              </a:solidFill>
              <a:latin typeface="Calibri" pitchFamily="32" charset="0"/>
            </a:endParaRP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hu-HU" dirty="0" smtClean="0">
              <a:solidFill>
                <a:srgbClr val="000000"/>
              </a:solidFill>
              <a:latin typeface="Calibri" pitchFamily="32" charset="0"/>
            </a:endParaRPr>
          </a:p>
          <a:p>
            <a:pPr lvl="1" indent="0" eaLnBrk="1" hangingPunct="1">
              <a:spcBef>
                <a:spcPts val="800"/>
              </a:spcBef>
              <a:buClrTx/>
            </a:pPr>
            <a:endParaRPr lang="hu-HU" dirty="0">
              <a:solidFill>
                <a:srgbClr val="000000"/>
              </a:solidFill>
              <a:latin typeface="Calibri" pitchFamily="32" charset="0"/>
            </a:endParaRP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hu-HU" dirty="0" smtClean="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093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468313" y="17732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tabLst>
                <a:tab pos="7429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0463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indent="-276225" eaLnBrk="0" hangingPunct="0">
              <a:tabLst>
                <a:tab pos="7429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0463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7429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0463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7429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0463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7429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0463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429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0463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429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0463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429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0463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429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0463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ts val="550"/>
              </a:spcBef>
              <a:buClrTx/>
              <a:buFontTx/>
              <a:buNone/>
            </a:pPr>
            <a:r>
              <a:rPr lang="en-US" sz="22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57200" y="365125"/>
            <a:ext cx="8137525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 smtClean="0">
                <a:solidFill>
                  <a:srgbClr val="000000"/>
                </a:solidFill>
                <a:latin typeface="Calibri" pitchFamily="32" charset="0"/>
              </a:rPr>
              <a:t>Adatok feldolgozása</a:t>
            </a:r>
            <a:endParaRPr lang="hu-HU" sz="4400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468313" y="1628774"/>
            <a:ext cx="813752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3375" indent="-333375"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700"/>
              </a:spcBef>
              <a:buFont typeface="Arial" charset="0"/>
              <a:buChar char="•"/>
            </a:pPr>
            <a:r>
              <a:rPr lang="hu-HU" sz="3600" dirty="0" smtClean="0">
                <a:solidFill>
                  <a:srgbClr val="000000"/>
                </a:solidFill>
                <a:latin typeface="Calibri" pitchFamily="32" charset="0"/>
              </a:rPr>
              <a:t>Adatok feldolgozása különböző szempont szerint</a:t>
            </a:r>
          </a:p>
          <a:p>
            <a:pPr lvl="1" eaLnBrk="1" hangingPunct="1">
              <a:spcBef>
                <a:spcPts val="700"/>
              </a:spcBef>
              <a:buFont typeface="Arial" charset="0"/>
              <a:buChar char="•"/>
            </a:pPr>
            <a:r>
              <a:rPr lang="hu-HU" sz="2600" dirty="0" smtClean="0">
                <a:solidFill>
                  <a:srgbClr val="000000"/>
                </a:solidFill>
                <a:latin typeface="Calibri" pitchFamily="32" charset="0"/>
              </a:rPr>
              <a:t>Mozgás követés</a:t>
            </a:r>
          </a:p>
          <a:p>
            <a:pPr lvl="1" eaLnBrk="1" hangingPunct="1">
              <a:spcBef>
                <a:spcPts val="700"/>
              </a:spcBef>
              <a:buFont typeface="Arial" charset="0"/>
              <a:buChar char="•"/>
            </a:pPr>
            <a:r>
              <a:rPr lang="hu-HU" sz="2600" dirty="0" smtClean="0">
                <a:solidFill>
                  <a:srgbClr val="000000"/>
                </a:solidFill>
                <a:latin typeface="Calibri" pitchFamily="32" charset="0"/>
              </a:rPr>
              <a:t>Finom részletek meghatározása</a:t>
            </a:r>
            <a:endParaRPr lang="hu-HU" sz="2600" dirty="0">
              <a:solidFill>
                <a:srgbClr val="000000"/>
              </a:solidFill>
              <a:latin typeface="Calibri" pitchFamily="32" charset="0"/>
            </a:endParaRPr>
          </a:p>
          <a:p>
            <a:pPr eaLnBrk="1" hangingPunct="1">
              <a:spcBef>
                <a:spcPts val="700"/>
              </a:spcBef>
              <a:buFont typeface="Arial" charset="0"/>
              <a:buChar char="•"/>
            </a:pPr>
            <a:r>
              <a:rPr lang="hu-HU" sz="3200" dirty="0" smtClean="0">
                <a:solidFill>
                  <a:srgbClr val="000000"/>
                </a:solidFill>
                <a:latin typeface="Calibri" pitchFamily="32" charset="0"/>
              </a:rPr>
              <a:t>Alapvetően offline módon, utólagos feldolgozással.</a:t>
            </a:r>
          </a:p>
          <a:p>
            <a:pPr lvl="1" eaLnBrk="1" hangingPunct="1">
              <a:spcBef>
                <a:spcPts val="700"/>
              </a:spcBef>
              <a:buFont typeface="Arial" charset="0"/>
              <a:buChar char="•"/>
            </a:pPr>
            <a:r>
              <a:rPr lang="hu-HU" sz="2600" dirty="0" smtClean="0">
                <a:solidFill>
                  <a:srgbClr val="000000"/>
                </a:solidFill>
                <a:latin typeface="Calibri" pitchFamily="32" charset="0"/>
              </a:rPr>
              <a:t>Minden részadat merevlemezre mentése</a:t>
            </a:r>
          </a:p>
          <a:p>
            <a:pPr lvl="1" eaLnBrk="1" hangingPunct="1">
              <a:spcBef>
                <a:spcPts val="700"/>
              </a:spcBef>
              <a:buFont typeface="Arial" charset="0"/>
              <a:buChar char="•"/>
            </a:pPr>
            <a:r>
              <a:rPr lang="hu-HU" sz="2600" dirty="0" smtClean="0">
                <a:solidFill>
                  <a:srgbClr val="000000"/>
                </a:solidFill>
                <a:latin typeface="Calibri" pitchFamily="32" charset="0"/>
              </a:rPr>
              <a:t>Sebességgel ellentétben a pontos eredmény a fontos</a:t>
            </a:r>
            <a:endParaRPr lang="hu-HU" sz="2600" dirty="0">
              <a:solidFill>
                <a:srgbClr val="000000"/>
              </a:solidFill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365125" y="941388"/>
            <a:ext cx="7864475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977900" y="357188"/>
            <a:ext cx="72517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>
                <a:solidFill>
                  <a:srgbClr val="000000"/>
                </a:solidFill>
                <a:latin typeface="Calibri" pitchFamily="32" charset="0"/>
              </a:rPr>
              <a:t>Szegmentálás</a:t>
            </a: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251520" y="1211540"/>
            <a:ext cx="6192688" cy="509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800" dirty="0">
                <a:solidFill>
                  <a:srgbClr val="000000"/>
                </a:solidFill>
                <a:latin typeface="Calibri" pitchFamily="32" charset="0"/>
              </a:rPr>
              <a:t>Egy bejövő kép homogén összefüggő darabokra való felbontása.</a:t>
            </a:r>
          </a:p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800" dirty="0">
                <a:solidFill>
                  <a:srgbClr val="000000"/>
                </a:solidFill>
                <a:latin typeface="Calibri" pitchFamily="32" charset="0"/>
              </a:rPr>
              <a:t>A módszer az elvárt eredmény és a rendelkezésre álló adatok esetében </a:t>
            </a: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különböző</a:t>
            </a:r>
          </a:p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Esetünkben előtér </a:t>
            </a:r>
            <a:r>
              <a:rPr lang="hu-HU" sz="2800" dirty="0">
                <a:solidFill>
                  <a:srgbClr val="000000"/>
                </a:solidFill>
                <a:latin typeface="Calibri" pitchFamily="32" charset="0"/>
              </a:rPr>
              <a:t>elválasztása a háttértől</a:t>
            </a:r>
          </a:p>
          <a:p>
            <a:pPr marL="1200150" lvl="1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  <a:latin typeface="Calibri" pitchFamily="32" charset="0"/>
              </a:rPr>
              <a:t>Háttéralapú </a:t>
            </a:r>
            <a:r>
              <a:rPr lang="hu-HU" sz="2400" dirty="0" smtClean="0">
                <a:solidFill>
                  <a:srgbClr val="000000"/>
                </a:solidFill>
                <a:latin typeface="Calibri" pitchFamily="32" charset="0"/>
              </a:rPr>
              <a:t>szegmentálás</a:t>
            </a:r>
          </a:p>
          <a:p>
            <a:pPr marL="457200" lvl="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  <a:tabLst/>
            </a:pP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Feldolgozás általában </a:t>
            </a:r>
            <a:r>
              <a:rPr lang="hu-HU" sz="2800" dirty="0" err="1" smtClean="0">
                <a:solidFill>
                  <a:srgbClr val="000000"/>
                </a:solidFill>
                <a:latin typeface="Calibri" pitchFamily="32" charset="0"/>
              </a:rPr>
              <a:t>pixelenkentént</a:t>
            </a:r>
            <a:r>
              <a:rPr lang="hu-HU" sz="2800" dirty="0" smtClean="0">
                <a:solidFill>
                  <a:srgbClr val="000000"/>
                </a:solidFill>
                <a:latin typeface="Calibri" pitchFamily="32" charset="0"/>
              </a:rPr>
              <a:t> történik, hatékonyan megvalósítható</a:t>
            </a:r>
            <a:endParaRPr lang="hu-HU" sz="2800" dirty="0">
              <a:solidFill>
                <a:srgbClr val="000000"/>
              </a:solidFill>
              <a:latin typeface="Calibri" pitchFamily="32" charset="0"/>
            </a:endParaRPr>
          </a:p>
          <a:p>
            <a:pPr lvl="1" indent="0" eaLnBrk="1" hangingPunct="1">
              <a:spcBef>
                <a:spcPts val="800"/>
              </a:spcBef>
              <a:buClrTx/>
            </a:pPr>
            <a:endParaRPr lang="hu-HU" sz="2400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10" y="1412776"/>
            <a:ext cx="1863377" cy="23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470" y="4221088"/>
            <a:ext cx="1616152" cy="238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365125" y="417513"/>
            <a:ext cx="82296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sz="4400" dirty="0">
                <a:solidFill>
                  <a:srgbClr val="000000"/>
                </a:solidFill>
                <a:latin typeface="Calibri" pitchFamily="32" charset="0"/>
              </a:rPr>
              <a:t>Vizuális burok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2925763"/>
            <a:ext cx="6684962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365125" y="1662113"/>
            <a:ext cx="8229600" cy="424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3200" dirty="0">
                <a:solidFill>
                  <a:srgbClr val="000000"/>
                </a:solidFill>
                <a:latin typeface="Calibri" pitchFamily="32" charset="0"/>
              </a:rPr>
              <a:t>Térfogat modell előállítása</a:t>
            </a:r>
          </a:p>
          <a:p>
            <a:pPr marL="457200" indent="-457200" eaLnBrk="1" hangingPunct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hu-HU" sz="3200" dirty="0">
                <a:solidFill>
                  <a:srgbClr val="000000"/>
                </a:solidFill>
                <a:latin typeface="Calibri" pitchFamily="32" charset="0"/>
              </a:rPr>
              <a:t>A tér faragása „sziluett alapú gúlák” mentén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579</TotalTime>
  <Words>337</Words>
  <Application>Microsoft Office PowerPoint</Application>
  <PresentationFormat>Diavetítés a képernyőre (4:3 oldalarány)</PresentationFormat>
  <Paragraphs>81</Paragraphs>
  <Slides>19</Slides>
  <Notes>19</Notes>
  <HiddenSlides>0</HiddenSlides>
  <MMClips>4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0" baseType="lpstr">
      <vt:lpstr>Loggia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nagya</dc:creator>
  <cp:lastModifiedBy>hapakj</cp:lastModifiedBy>
  <cp:revision>34</cp:revision>
  <cp:lastPrinted>1601-01-01T00:00:00Z</cp:lastPrinted>
  <dcterms:created xsi:type="dcterms:W3CDTF">2011-11-17T12:13:55Z</dcterms:created>
  <dcterms:modified xsi:type="dcterms:W3CDTF">2013-06-20T06:45:01Z</dcterms:modified>
</cp:coreProperties>
</file>