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7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74" r:id="rId14"/>
    <p:sldId id="276" r:id="rId15"/>
    <p:sldId id="275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embeddedFontLst>
    <p:embeddedFont>
      <p:font typeface="Verdana" pitchFamily="34" charset="0"/>
      <p:regular r:id="rId24"/>
      <p:bold r:id="rId25"/>
      <p:italic r:id="rId26"/>
      <p:boldItalic r:id="rId27"/>
    </p:embeddedFont>
    <p:embeddedFont>
      <p:font typeface="MS PGothic" pitchFamily="34" charset="-128"/>
      <p:regular r:id="rId28"/>
    </p:embeddedFont>
    <p:embeddedFont>
      <p:font typeface="Times" pitchFamily="18" charset="0"/>
      <p:regular r:id="rId29"/>
      <p:bold r:id="rId30"/>
      <p:italic r:id="rId31"/>
      <p:boldItalic r:id="rId32"/>
    </p:embeddedFont>
    <p:embeddedFont>
      <p:font typeface="Tahoma" pitchFamily="34" charset="0"/>
      <p:regular r:id="rId33"/>
      <p:bold r:id="rId34"/>
    </p:embeddedFont>
    <p:embeddedFont>
      <p:font typeface="Stencil" pitchFamily="82" charset="0"/>
      <p:regular r:id="rId35"/>
    </p:embeddedFont>
  </p:embeddedFont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08800"/>
    <a:srgbClr val="E09000"/>
    <a:srgbClr val="A6CE39"/>
    <a:srgbClr val="0B3E8D"/>
    <a:srgbClr val="012E72"/>
    <a:srgbClr val="C40000"/>
    <a:srgbClr val="00969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0" autoAdjust="0"/>
    <p:restoredTop sz="94851" autoAdjust="0"/>
  </p:normalViewPr>
  <p:slideViewPr>
    <p:cSldViewPr>
      <p:cViewPr>
        <p:scale>
          <a:sx n="50" d="100"/>
          <a:sy n="50" d="100"/>
        </p:scale>
        <p:origin x="-1548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416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3A4974E-3D4E-4C20-9527-E70A283E4A95}" type="datetimeFigureOut">
              <a:rPr lang="en-US"/>
              <a:pPr>
                <a:defRPr/>
              </a:pPr>
              <a:t>6/14/2013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5738856-78DD-4D0A-9EFE-D0AAA7008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1084126-7442-4F43-8F78-67A084719E5E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84126-7442-4F43-8F78-67A084719E5E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58495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03490-8AFF-478B-B3F1-9F49EC601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26308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528" y="620688"/>
            <a:ext cx="6153472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58495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61D64-D541-4CBE-AB47-4CE4D81A9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58495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8EC9D-465F-463C-A836-31D4E061A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58495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4EA4C-983D-4998-82C6-D1E04D735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58495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DC374-987C-4268-B99F-18B96C38C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535113"/>
            <a:ext cx="43178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2174875"/>
            <a:ext cx="43178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194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194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58495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2B11F-9EA1-4F15-89EB-594EF825C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58495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C5E0F-B138-4C0C-9FB8-6C28DBE77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58495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073C-F379-4439-9FB8-4C33695C8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3213993" cy="9584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76672"/>
            <a:ext cx="5317430" cy="56494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21399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58495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2D067-3612-4661-8CCD-71B8313FA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58495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F008F-5264-4515-BE84-9CBE2F3DD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76250"/>
            <a:ext cx="8785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here to change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484313"/>
            <a:ext cx="878522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here to change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Téglalap 9"/>
          <p:cNvSpPr/>
          <p:nvPr userDrawn="1"/>
        </p:nvSpPr>
        <p:spPr bwMode="auto">
          <a:xfrm>
            <a:off x="0" y="0"/>
            <a:ext cx="9144000" cy="476672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GPU nap							2013-06-20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4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40000"/>
          </a:solidFill>
          <a:latin typeface="Verdana" pitchFamily="16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40000"/>
          </a:solidFill>
          <a:latin typeface="Verdana" pitchFamily="16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40000"/>
          </a:solidFill>
          <a:latin typeface="Verdana" pitchFamily="16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40000"/>
          </a:solidFill>
          <a:latin typeface="Verdana" pitchFamily="16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yriad Pro Bold Cond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yriad Pro Bold Cond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yriad Pro Bold Cond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yriad Pro Bold Cond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400" b="1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accent2"/>
          </a:solidFill>
          <a:latin typeface="Verdana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>
          <a:solidFill>
            <a:schemeClr val="accent2"/>
          </a:solidFill>
          <a:latin typeface="Verdana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>
          <a:solidFill>
            <a:schemeClr val="accent2"/>
          </a:solidFill>
          <a:latin typeface="Verdana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>
          <a:solidFill>
            <a:schemeClr val="accent2"/>
          </a:solidFill>
          <a:latin typeface="Verdana" pitchFamily="34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CA900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CA900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CA900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CA900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Research\Metaball\metcut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Research\Metaball\talk\meta2d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Research\Metaball\gg\talk\Metaballs%202012-02-16%2016-03-24-38.avi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Részecs</a:t>
            </a:r>
            <a:r>
              <a:rPr lang="hu-HU" dirty="0" smtClean="0"/>
              <a:t>k</a:t>
            </a:r>
            <a:r>
              <a:rPr lang="en-US" dirty="0" smtClean="0"/>
              <a:t>e-</a:t>
            </a:r>
            <a:r>
              <a:rPr lang="en-US" dirty="0" err="1" smtClean="0"/>
              <a:t>alapú</a:t>
            </a:r>
            <a:r>
              <a:rPr lang="en-US" dirty="0" smtClean="0"/>
              <a:t> </a:t>
            </a:r>
            <a:r>
              <a:rPr lang="en-US" dirty="0" smtClean="0"/>
              <a:t>implicit </a:t>
            </a:r>
            <a:r>
              <a:rPr lang="en-US" dirty="0" err="1" smtClean="0"/>
              <a:t>felületek</a:t>
            </a:r>
            <a:r>
              <a:rPr lang="en-US" dirty="0" smtClean="0"/>
              <a:t> </a:t>
            </a:r>
            <a:r>
              <a:rPr lang="en-US" dirty="0" err="1" smtClean="0"/>
              <a:t>megjelenítése</a:t>
            </a:r>
            <a:endParaRPr lang="en-US" dirty="0"/>
          </a:p>
        </p:txBody>
      </p:sp>
      <p:sp>
        <p:nvSpPr>
          <p:cNvPr id="13315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Szécsi</a:t>
            </a:r>
            <a:r>
              <a:rPr lang="en-US" dirty="0" smtClean="0"/>
              <a:t> L</a:t>
            </a:r>
            <a:r>
              <a:rPr lang="hu-HU" dirty="0" err="1" smtClean="0"/>
              <a:t>ászló</a:t>
            </a:r>
            <a:r>
              <a:rPr lang="hu-HU" dirty="0" smtClean="0"/>
              <a:t> </a:t>
            </a:r>
            <a:endParaRPr lang="en-US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en-US" dirty="0" smtClean="0"/>
              <a:t>BME IIT, </a:t>
            </a:r>
            <a:r>
              <a:rPr lang="en-US" dirty="0" err="1" smtClean="0"/>
              <a:t>Grafika</a:t>
            </a:r>
            <a:r>
              <a:rPr lang="en-US" dirty="0" smtClean="0"/>
              <a:t> </a:t>
            </a:r>
            <a:r>
              <a:rPr lang="en-US" dirty="0" err="1" smtClean="0"/>
              <a:t>csoport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Metaball</a:t>
            </a:r>
            <a:r>
              <a:rPr lang="en-US" dirty="0" smtClean="0"/>
              <a:t> </a:t>
            </a:r>
            <a:r>
              <a:rPr lang="hu-HU" dirty="0" smtClean="0"/>
              <a:t>megjelenítési technikák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79389" y="1484313"/>
            <a:ext cx="4608636" cy="4897437"/>
          </a:xfrm>
        </p:spPr>
        <p:txBody>
          <a:bodyPr/>
          <a:lstStyle/>
          <a:p>
            <a:r>
              <a:rPr lang="hu-HU" dirty="0" smtClean="0"/>
              <a:t>Gömbök rajzolása </a:t>
            </a:r>
            <a:r>
              <a:rPr lang="hu-HU" dirty="0" smtClean="0"/>
              <a:t>+ </a:t>
            </a:r>
            <a:r>
              <a:rPr lang="hu-HU" dirty="0" smtClean="0"/>
              <a:t>képszűrés</a:t>
            </a:r>
            <a:endParaRPr lang="hu-HU" dirty="0" smtClean="0"/>
          </a:p>
          <a:p>
            <a:pPr lvl="1"/>
            <a:r>
              <a:rPr lang="hu-HU" dirty="0" smtClean="0"/>
              <a:t>közelítő</a:t>
            </a:r>
            <a:endParaRPr lang="en-US" dirty="0" smtClean="0"/>
          </a:p>
          <a:p>
            <a:pPr lvl="1"/>
            <a:r>
              <a:rPr lang="hu-HU" dirty="0" smtClean="0"/>
              <a:t>nag</a:t>
            </a:r>
            <a:r>
              <a:rPr lang="hu-HU" dirty="0" smtClean="0"/>
              <a:t>y sugár nagy költség</a:t>
            </a:r>
            <a:endParaRPr lang="hu-HU" dirty="0" smtClean="0"/>
          </a:p>
          <a:p>
            <a:r>
              <a:rPr lang="en-US" dirty="0" smtClean="0"/>
              <a:t>M</a:t>
            </a:r>
            <a:r>
              <a:rPr lang="hu-HU" dirty="0" err="1" smtClean="0"/>
              <a:t>arching</a:t>
            </a:r>
            <a:r>
              <a:rPr lang="hu-HU" dirty="0" smtClean="0"/>
              <a:t> </a:t>
            </a:r>
            <a:r>
              <a:rPr lang="hu-HU" dirty="0" err="1" smtClean="0"/>
              <a:t>cubes</a:t>
            </a:r>
            <a:endParaRPr lang="hu-HU" dirty="0" smtClean="0"/>
          </a:p>
          <a:p>
            <a:pPr lvl="1"/>
            <a:r>
              <a:rPr lang="hu-HU" dirty="0" smtClean="0"/>
              <a:t>konverzió </a:t>
            </a:r>
            <a:r>
              <a:rPr lang="hu-HU" dirty="0" err="1" smtClean="0"/>
              <a:t>voxeladatra</a:t>
            </a:r>
            <a:endParaRPr lang="hu-HU" dirty="0" smtClean="0"/>
          </a:p>
          <a:p>
            <a:pPr lvl="1"/>
            <a:r>
              <a:rPr lang="hu-HU" dirty="0" smtClean="0"/>
              <a:t>masszív memóriaigény</a:t>
            </a:r>
            <a:endParaRPr lang="hu-HU" dirty="0" smtClean="0"/>
          </a:p>
          <a:p>
            <a:pPr lvl="1"/>
            <a:r>
              <a:rPr lang="hu-HU" dirty="0" smtClean="0"/>
              <a:t>felbontási műtermékek</a:t>
            </a:r>
            <a:endParaRPr lang="hu-HU" dirty="0" smtClean="0"/>
          </a:p>
          <a:p>
            <a:r>
              <a:rPr lang="hu-HU" dirty="0" smtClean="0"/>
              <a:t>Ray </a:t>
            </a:r>
            <a:r>
              <a:rPr lang="hu-HU" dirty="0" err="1" smtClean="0"/>
              <a:t>marching</a:t>
            </a:r>
            <a:endParaRPr lang="hu-HU" dirty="0" smtClean="0"/>
          </a:p>
          <a:p>
            <a:pPr lvl="1"/>
            <a:r>
              <a:rPr lang="hu-HU" dirty="0" smtClean="0"/>
              <a:t>lassú volt…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2352" y="2204864"/>
            <a:ext cx="489164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2352" y="2204864"/>
            <a:ext cx="489164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2352" y="2204864"/>
            <a:ext cx="489164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http://morgan-davidson.com/wp-content/uploads/2012/07/metaballs2.jpg"/>
          <p:cNvPicPr>
            <a:picLocks noChangeAspect="1" noChangeArrowheads="1"/>
          </p:cNvPicPr>
          <p:nvPr/>
        </p:nvPicPr>
        <p:blipFill>
          <a:blip r:embed="rId5" cstate="print"/>
          <a:srcRect l="25851" t="2520" r="16550" b="4241"/>
          <a:stretch>
            <a:fillRect/>
          </a:stretch>
        </p:blipFill>
        <p:spPr bwMode="auto">
          <a:xfrm>
            <a:off x="4499992" y="1340768"/>
            <a:ext cx="4392488" cy="4063051"/>
          </a:xfrm>
          <a:prstGeom prst="rect">
            <a:avLst/>
          </a:prstGeom>
          <a:noFill/>
        </p:spPr>
      </p:pic>
      <p:pic>
        <p:nvPicPr>
          <p:cNvPr id="51204" name="Picture 4" descr="http://2.bp.blogspot.com/--JFlPeIG6-8/TzhqTOgnI-I/AAAAAAAADk8/HtpeE74qzC4/s1600/metaball_011.png"/>
          <p:cNvPicPr>
            <a:picLocks noChangeAspect="1" noChangeArrowheads="1"/>
          </p:cNvPicPr>
          <p:nvPr/>
        </p:nvPicPr>
        <p:blipFill>
          <a:blip r:embed="rId6" cstate="print"/>
          <a:srcRect l="44962" t="4815" b="15734"/>
          <a:stretch>
            <a:fillRect/>
          </a:stretch>
        </p:blipFill>
        <p:spPr bwMode="auto">
          <a:xfrm>
            <a:off x="4932040" y="4481736"/>
            <a:ext cx="3790231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Ray </a:t>
            </a:r>
            <a:r>
              <a:rPr lang="hu-HU" dirty="0" err="1" smtClean="0"/>
              <a:t>marching</a:t>
            </a:r>
            <a:endParaRPr lang="en-US" dirty="0"/>
          </a:p>
        </p:txBody>
      </p:sp>
      <p:cxnSp>
        <p:nvCxnSpPr>
          <p:cNvPr id="3" name="Egyenes összekötő nyíllal 2"/>
          <p:cNvCxnSpPr/>
          <p:nvPr/>
        </p:nvCxnSpPr>
        <p:spPr bwMode="auto">
          <a:xfrm flipV="1">
            <a:off x="1218712" y="3933056"/>
            <a:ext cx="0" cy="22322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" name="Egyenes összekötő nyíllal 3"/>
          <p:cNvCxnSpPr/>
          <p:nvPr/>
        </p:nvCxnSpPr>
        <p:spPr bwMode="auto">
          <a:xfrm>
            <a:off x="1042774" y="6158917"/>
            <a:ext cx="7556883" cy="63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" name="Szabadkézi sokszög 4"/>
          <p:cNvSpPr/>
          <p:nvPr/>
        </p:nvSpPr>
        <p:spPr bwMode="auto">
          <a:xfrm>
            <a:off x="1722768" y="5697251"/>
            <a:ext cx="1553088" cy="468051"/>
          </a:xfrm>
          <a:custGeom>
            <a:avLst/>
            <a:gdLst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2693 h 2558853"/>
              <a:gd name="connsiteX1" fmla="*/ 2921000 w 5689600"/>
              <a:gd name="connsiteY1" fmla="*/ 2693 h 2558853"/>
              <a:gd name="connsiteX2" fmla="*/ 5689600 w 5689600"/>
              <a:gd name="connsiteY2" fmla="*/ 2558853 h 2558853"/>
              <a:gd name="connsiteX0" fmla="*/ 0 w 5689600"/>
              <a:gd name="connsiteY0" fmla="*/ 2545386 h 2561546"/>
              <a:gd name="connsiteX1" fmla="*/ 2916324 w 5689600"/>
              <a:gd name="connsiteY1" fmla="*/ 2693 h 2561546"/>
              <a:gd name="connsiteX2" fmla="*/ 5689600 w 5689600"/>
              <a:gd name="connsiteY2" fmla="*/ 2561546 h 2561546"/>
              <a:gd name="connsiteX0" fmla="*/ 0 w 5689600"/>
              <a:gd name="connsiteY0" fmla="*/ 2548079 h 2564239"/>
              <a:gd name="connsiteX1" fmla="*/ 3096344 w 5689600"/>
              <a:gd name="connsiteY1" fmla="*/ 2693 h 2564239"/>
              <a:gd name="connsiteX2" fmla="*/ 5689600 w 5689600"/>
              <a:gd name="connsiteY2" fmla="*/ 2564239 h 2564239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9600" h="2566932">
                <a:moveTo>
                  <a:pt x="0" y="2550772"/>
                </a:moveTo>
                <a:cubicBezTo>
                  <a:pt x="1268434" y="2540474"/>
                  <a:pt x="1896049" y="0"/>
                  <a:pt x="2844316" y="2693"/>
                </a:cubicBezTo>
                <a:cubicBezTo>
                  <a:pt x="3792583" y="5386"/>
                  <a:pt x="4245277" y="2558418"/>
                  <a:pt x="5689600" y="2566932"/>
                </a:cubicBezTo>
              </a:path>
            </a:pathLst>
          </a:cu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268254" y="5697252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218712" y="3933056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Symbol" pitchFamily="18" charset="2"/>
              </a:rPr>
              <a:t>r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8" name="Szabadkézi sokszög 7"/>
          <p:cNvSpPr/>
          <p:nvPr/>
        </p:nvSpPr>
        <p:spPr bwMode="auto">
          <a:xfrm>
            <a:off x="2663788" y="5697251"/>
            <a:ext cx="1481080" cy="461666"/>
          </a:xfrm>
          <a:custGeom>
            <a:avLst/>
            <a:gdLst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2693 h 2558853"/>
              <a:gd name="connsiteX1" fmla="*/ 2921000 w 5689600"/>
              <a:gd name="connsiteY1" fmla="*/ 2693 h 2558853"/>
              <a:gd name="connsiteX2" fmla="*/ 5689600 w 5689600"/>
              <a:gd name="connsiteY2" fmla="*/ 2558853 h 2558853"/>
              <a:gd name="connsiteX0" fmla="*/ 0 w 5689600"/>
              <a:gd name="connsiteY0" fmla="*/ 2545386 h 2561546"/>
              <a:gd name="connsiteX1" fmla="*/ 2916324 w 5689600"/>
              <a:gd name="connsiteY1" fmla="*/ 2693 h 2561546"/>
              <a:gd name="connsiteX2" fmla="*/ 5689600 w 5689600"/>
              <a:gd name="connsiteY2" fmla="*/ 2561546 h 2561546"/>
              <a:gd name="connsiteX0" fmla="*/ 0 w 5689600"/>
              <a:gd name="connsiteY0" fmla="*/ 2548079 h 2564239"/>
              <a:gd name="connsiteX1" fmla="*/ 3096344 w 5689600"/>
              <a:gd name="connsiteY1" fmla="*/ 2693 h 2564239"/>
              <a:gd name="connsiteX2" fmla="*/ 5689600 w 5689600"/>
              <a:gd name="connsiteY2" fmla="*/ 2564239 h 2564239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9600" h="2566932">
                <a:moveTo>
                  <a:pt x="0" y="2550772"/>
                </a:moveTo>
                <a:cubicBezTo>
                  <a:pt x="1268434" y="2540474"/>
                  <a:pt x="1896049" y="0"/>
                  <a:pt x="2844316" y="2693"/>
                </a:cubicBezTo>
                <a:cubicBezTo>
                  <a:pt x="3792583" y="5386"/>
                  <a:pt x="4245277" y="2558418"/>
                  <a:pt x="5689600" y="2566932"/>
                </a:cubicBezTo>
              </a:path>
            </a:pathLst>
          </a:cu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Szabadkézi sokszög 8"/>
          <p:cNvSpPr/>
          <p:nvPr/>
        </p:nvSpPr>
        <p:spPr bwMode="auto">
          <a:xfrm>
            <a:off x="5180120" y="5239416"/>
            <a:ext cx="2052228" cy="925888"/>
          </a:xfrm>
          <a:custGeom>
            <a:avLst/>
            <a:gdLst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2693 h 2558853"/>
              <a:gd name="connsiteX1" fmla="*/ 2921000 w 5689600"/>
              <a:gd name="connsiteY1" fmla="*/ 2693 h 2558853"/>
              <a:gd name="connsiteX2" fmla="*/ 5689600 w 5689600"/>
              <a:gd name="connsiteY2" fmla="*/ 2558853 h 2558853"/>
              <a:gd name="connsiteX0" fmla="*/ 0 w 5689600"/>
              <a:gd name="connsiteY0" fmla="*/ 2545386 h 2561546"/>
              <a:gd name="connsiteX1" fmla="*/ 2916324 w 5689600"/>
              <a:gd name="connsiteY1" fmla="*/ 2693 h 2561546"/>
              <a:gd name="connsiteX2" fmla="*/ 5689600 w 5689600"/>
              <a:gd name="connsiteY2" fmla="*/ 2561546 h 2561546"/>
              <a:gd name="connsiteX0" fmla="*/ 0 w 5689600"/>
              <a:gd name="connsiteY0" fmla="*/ 2548079 h 2564239"/>
              <a:gd name="connsiteX1" fmla="*/ 3096344 w 5689600"/>
              <a:gd name="connsiteY1" fmla="*/ 2693 h 2564239"/>
              <a:gd name="connsiteX2" fmla="*/ 5689600 w 5689600"/>
              <a:gd name="connsiteY2" fmla="*/ 2564239 h 2564239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9600" h="2566932">
                <a:moveTo>
                  <a:pt x="0" y="2550772"/>
                </a:moveTo>
                <a:cubicBezTo>
                  <a:pt x="1268434" y="2540474"/>
                  <a:pt x="1896049" y="0"/>
                  <a:pt x="2844316" y="2693"/>
                </a:cubicBezTo>
                <a:cubicBezTo>
                  <a:pt x="3792583" y="5386"/>
                  <a:pt x="4245277" y="2558418"/>
                  <a:pt x="5689600" y="2566932"/>
                </a:cubicBezTo>
              </a:path>
            </a:pathLst>
          </a:cu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Szabadkézi sokszög 9"/>
          <p:cNvSpPr/>
          <p:nvPr/>
        </p:nvSpPr>
        <p:spPr bwMode="auto">
          <a:xfrm>
            <a:off x="5683208" y="5233029"/>
            <a:ext cx="2052228" cy="925888"/>
          </a:xfrm>
          <a:custGeom>
            <a:avLst/>
            <a:gdLst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2693 h 2558853"/>
              <a:gd name="connsiteX1" fmla="*/ 2921000 w 5689600"/>
              <a:gd name="connsiteY1" fmla="*/ 2693 h 2558853"/>
              <a:gd name="connsiteX2" fmla="*/ 5689600 w 5689600"/>
              <a:gd name="connsiteY2" fmla="*/ 2558853 h 2558853"/>
              <a:gd name="connsiteX0" fmla="*/ 0 w 5689600"/>
              <a:gd name="connsiteY0" fmla="*/ 2545386 h 2561546"/>
              <a:gd name="connsiteX1" fmla="*/ 2916324 w 5689600"/>
              <a:gd name="connsiteY1" fmla="*/ 2693 h 2561546"/>
              <a:gd name="connsiteX2" fmla="*/ 5689600 w 5689600"/>
              <a:gd name="connsiteY2" fmla="*/ 2561546 h 2561546"/>
              <a:gd name="connsiteX0" fmla="*/ 0 w 5689600"/>
              <a:gd name="connsiteY0" fmla="*/ 2548079 h 2564239"/>
              <a:gd name="connsiteX1" fmla="*/ 3096344 w 5689600"/>
              <a:gd name="connsiteY1" fmla="*/ 2693 h 2564239"/>
              <a:gd name="connsiteX2" fmla="*/ 5689600 w 5689600"/>
              <a:gd name="connsiteY2" fmla="*/ 2564239 h 2564239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9600" h="2566932">
                <a:moveTo>
                  <a:pt x="0" y="2550772"/>
                </a:moveTo>
                <a:cubicBezTo>
                  <a:pt x="1268434" y="2540474"/>
                  <a:pt x="1896049" y="0"/>
                  <a:pt x="2844316" y="2693"/>
                </a:cubicBezTo>
                <a:cubicBezTo>
                  <a:pt x="3792583" y="5386"/>
                  <a:pt x="4245277" y="2558418"/>
                  <a:pt x="5689600" y="2566932"/>
                </a:cubicBezTo>
              </a:path>
            </a:pathLst>
          </a:cu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Szabadkézi sokszög 10"/>
          <p:cNvSpPr/>
          <p:nvPr/>
        </p:nvSpPr>
        <p:spPr bwMode="auto">
          <a:xfrm>
            <a:off x="6206234" y="5233029"/>
            <a:ext cx="2052228" cy="925888"/>
          </a:xfrm>
          <a:custGeom>
            <a:avLst/>
            <a:gdLst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2693 h 2558853"/>
              <a:gd name="connsiteX1" fmla="*/ 2921000 w 5689600"/>
              <a:gd name="connsiteY1" fmla="*/ 2693 h 2558853"/>
              <a:gd name="connsiteX2" fmla="*/ 5689600 w 5689600"/>
              <a:gd name="connsiteY2" fmla="*/ 2558853 h 2558853"/>
              <a:gd name="connsiteX0" fmla="*/ 0 w 5689600"/>
              <a:gd name="connsiteY0" fmla="*/ 2545386 h 2561546"/>
              <a:gd name="connsiteX1" fmla="*/ 2916324 w 5689600"/>
              <a:gd name="connsiteY1" fmla="*/ 2693 h 2561546"/>
              <a:gd name="connsiteX2" fmla="*/ 5689600 w 5689600"/>
              <a:gd name="connsiteY2" fmla="*/ 2561546 h 2561546"/>
              <a:gd name="connsiteX0" fmla="*/ 0 w 5689600"/>
              <a:gd name="connsiteY0" fmla="*/ 2548079 h 2564239"/>
              <a:gd name="connsiteX1" fmla="*/ 3096344 w 5689600"/>
              <a:gd name="connsiteY1" fmla="*/ 2693 h 2564239"/>
              <a:gd name="connsiteX2" fmla="*/ 5689600 w 5689600"/>
              <a:gd name="connsiteY2" fmla="*/ 2564239 h 2564239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9600" h="2566932">
                <a:moveTo>
                  <a:pt x="0" y="2550772"/>
                </a:moveTo>
                <a:cubicBezTo>
                  <a:pt x="1268434" y="2540474"/>
                  <a:pt x="1896049" y="0"/>
                  <a:pt x="2844316" y="2693"/>
                </a:cubicBezTo>
                <a:cubicBezTo>
                  <a:pt x="3792583" y="5386"/>
                  <a:pt x="4245277" y="2558418"/>
                  <a:pt x="5689600" y="2566932"/>
                </a:cubicBezTo>
              </a:path>
            </a:pathLst>
          </a:cu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Szabadkézi sokszög 11"/>
          <p:cNvSpPr/>
          <p:nvPr/>
        </p:nvSpPr>
        <p:spPr bwMode="auto">
          <a:xfrm>
            <a:off x="1547664" y="4211086"/>
            <a:ext cx="6880860" cy="1960918"/>
          </a:xfrm>
          <a:custGeom>
            <a:avLst/>
            <a:gdLst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084705"/>
              <a:gd name="connsiteX1" fmla="*/ 1021080 w 6880860"/>
              <a:gd name="connsiteY1" fmla="*/ 1131570 h 2084705"/>
              <a:gd name="connsiteX2" fmla="*/ 1333500 w 6880860"/>
              <a:gd name="connsiteY2" fmla="*/ 1390650 h 2084705"/>
              <a:gd name="connsiteX3" fmla="*/ 2042160 w 6880860"/>
              <a:gd name="connsiteY3" fmla="*/ 1344930 h 2084705"/>
              <a:gd name="connsiteX4" fmla="*/ 2339340 w 6880860"/>
              <a:gd name="connsiteY4" fmla="*/ 1108710 h 2084705"/>
              <a:gd name="connsiteX5" fmla="*/ 3360420 w 6880860"/>
              <a:gd name="connsiteY5" fmla="*/ 2045970 h 2084705"/>
              <a:gd name="connsiteX6" fmla="*/ 3657600 w 6880860"/>
              <a:gd name="connsiteY6" fmla="*/ 2038350 h 2084705"/>
              <a:gd name="connsiteX7" fmla="*/ 4137660 w 6880860"/>
              <a:gd name="connsiteY7" fmla="*/ 1657350 h 2084705"/>
              <a:gd name="connsiteX8" fmla="*/ 4640580 w 6880860"/>
              <a:gd name="connsiteY8" fmla="*/ 666750 h 2084705"/>
              <a:gd name="connsiteX9" fmla="*/ 4907280 w 6880860"/>
              <a:gd name="connsiteY9" fmla="*/ 102870 h 2084705"/>
              <a:gd name="connsiteX10" fmla="*/ 5196840 w 6880860"/>
              <a:gd name="connsiteY10" fmla="*/ 125730 h 2084705"/>
              <a:gd name="connsiteX11" fmla="*/ 5471160 w 6880860"/>
              <a:gd name="connsiteY11" fmla="*/ 102870 h 2084705"/>
              <a:gd name="connsiteX12" fmla="*/ 5646420 w 6880860"/>
              <a:gd name="connsiteY12" fmla="*/ 742950 h 2084705"/>
              <a:gd name="connsiteX13" fmla="*/ 6187440 w 6880860"/>
              <a:gd name="connsiteY13" fmla="*/ 1680210 h 2084705"/>
              <a:gd name="connsiteX14" fmla="*/ 6713220 w 6880860"/>
              <a:gd name="connsiteY14" fmla="*/ 2053590 h 2084705"/>
              <a:gd name="connsiteX15" fmla="*/ 6880860 w 6880860"/>
              <a:gd name="connsiteY15" fmla="*/ 2053590 h 2084705"/>
              <a:gd name="connsiteX0" fmla="*/ 0 w 6880860"/>
              <a:gd name="connsiteY0" fmla="*/ 2045970 h 2053590"/>
              <a:gd name="connsiteX1" fmla="*/ 1021080 w 6880860"/>
              <a:gd name="connsiteY1" fmla="*/ 1131570 h 2053590"/>
              <a:gd name="connsiteX2" fmla="*/ 1333500 w 6880860"/>
              <a:gd name="connsiteY2" fmla="*/ 1390650 h 2053590"/>
              <a:gd name="connsiteX3" fmla="*/ 2042160 w 6880860"/>
              <a:gd name="connsiteY3" fmla="*/ 1344930 h 2053590"/>
              <a:gd name="connsiteX4" fmla="*/ 2339340 w 6880860"/>
              <a:gd name="connsiteY4" fmla="*/ 1108710 h 2053590"/>
              <a:gd name="connsiteX5" fmla="*/ 3360420 w 6880860"/>
              <a:gd name="connsiteY5" fmla="*/ 2045970 h 2053590"/>
              <a:gd name="connsiteX6" fmla="*/ 3657600 w 6880860"/>
              <a:gd name="connsiteY6" fmla="*/ 2038350 h 2053590"/>
              <a:gd name="connsiteX7" fmla="*/ 4137660 w 6880860"/>
              <a:gd name="connsiteY7" fmla="*/ 1657350 h 2053590"/>
              <a:gd name="connsiteX8" fmla="*/ 4640580 w 6880860"/>
              <a:gd name="connsiteY8" fmla="*/ 666750 h 2053590"/>
              <a:gd name="connsiteX9" fmla="*/ 4907280 w 6880860"/>
              <a:gd name="connsiteY9" fmla="*/ 102870 h 2053590"/>
              <a:gd name="connsiteX10" fmla="*/ 5196840 w 6880860"/>
              <a:gd name="connsiteY10" fmla="*/ 125730 h 2053590"/>
              <a:gd name="connsiteX11" fmla="*/ 5471160 w 6880860"/>
              <a:gd name="connsiteY11" fmla="*/ 102870 h 2053590"/>
              <a:gd name="connsiteX12" fmla="*/ 5646420 w 6880860"/>
              <a:gd name="connsiteY12" fmla="*/ 742950 h 2053590"/>
              <a:gd name="connsiteX13" fmla="*/ 6187440 w 6880860"/>
              <a:gd name="connsiteY13" fmla="*/ 1680210 h 2053590"/>
              <a:gd name="connsiteX14" fmla="*/ 6713220 w 6880860"/>
              <a:gd name="connsiteY14" fmla="*/ 2053590 h 2053590"/>
              <a:gd name="connsiteX15" fmla="*/ 6880860 w 6880860"/>
              <a:gd name="connsiteY15" fmla="*/ 2053590 h 2053590"/>
              <a:gd name="connsiteX0" fmla="*/ 0 w 6880860"/>
              <a:gd name="connsiteY0" fmla="*/ 2045970 h 2053590"/>
              <a:gd name="connsiteX1" fmla="*/ 1021080 w 6880860"/>
              <a:gd name="connsiteY1" fmla="*/ 1131570 h 2053590"/>
              <a:gd name="connsiteX2" fmla="*/ 1333500 w 6880860"/>
              <a:gd name="connsiteY2" fmla="*/ 1390650 h 2053590"/>
              <a:gd name="connsiteX3" fmla="*/ 2042160 w 6880860"/>
              <a:gd name="connsiteY3" fmla="*/ 1344930 h 2053590"/>
              <a:gd name="connsiteX4" fmla="*/ 2339340 w 6880860"/>
              <a:gd name="connsiteY4" fmla="*/ 1108710 h 2053590"/>
              <a:gd name="connsiteX5" fmla="*/ 3360420 w 6880860"/>
              <a:gd name="connsiteY5" fmla="*/ 2045970 h 2053590"/>
              <a:gd name="connsiteX6" fmla="*/ 3657600 w 6880860"/>
              <a:gd name="connsiteY6" fmla="*/ 2038350 h 2053590"/>
              <a:gd name="connsiteX7" fmla="*/ 4137660 w 6880860"/>
              <a:gd name="connsiteY7" fmla="*/ 1657350 h 2053590"/>
              <a:gd name="connsiteX8" fmla="*/ 4640580 w 6880860"/>
              <a:gd name="connsiteY8" fmla="*/ 666750 h 2053590"/>
              <a:gd name="connsiteX9" fmla="*/ 4907280 w 6880860"/>
              <a:gd name="connsiteY9" fmla="*/ 102870 h 2053590"/>
              <a:gd name="connsiteX10" fmla="*/ 5196840 w 6880860"/>
              <a:gd name="connsiteY10" fmla="*/ 125730 h 2053590"/>
              <a:gd name="connsiteX11" fmla="*/ 5471160 w 6880860"/>
              <a:gd name="connsiteY11" fmla="*/ 102870 h 2053590"/>
              <a:gd name="connsiteX12" fmla="*/ 5646420 w 6880860"/>
              <a:gd name="connsiteY12" fmla="*/ 742950 h 2053590"/>
              <a:gd name="connsiteX13" fmla="*/ 6187440 w 6880860"/>
              <a:gd name="connsiteY13" fmla="*/ 1680210 h 2053590"/>
              <a:gd name="connsiteX14" fmla="*/ 6713220 w 6880860"/>
              <a:gd name="connsiteY14" fmla="*/ 2053590 h 2053590"/>
              <a:gd name="connsiteX15" fmla="*/ 6880860 w 6880860"/>
              <a:gd name="connsiteY15" fmla="*/ 2053590 h 2053590"/>
              <a:gd name="connsiteX0" fmla="*/ 0 w 6880860"/>
              <a:gd name="connsiteY0" fmla="*/ 2045970 h 2053590"/>
              <a:gd name="connsiteX1" fmla="*/ 1021080 w 6880860"/>
              <a:gd name="connsiteY1" fmla="*/ 1131570 h 2053590"/>
              <a:gd name="connsiteX2" fmla="*/ 1333500 w 6880860"/>
              <a:gd name="connsiteY2" fmla="*/ 1390650 h 2053590"/>
              <a:gd name="connsiteX3" fmla="*/ 2042160 w 6880860"/>
              <a:gd name="connsiteY3" fmla="*/ 1344930 h 2053590"/>
              <a:gd name="connsiteX4" fmla="*/ 2339340 w 6880860"/>
              <a:gd name="connsiteY4" fmla="*/ 1108710 h 2053590"/>
              <a:gd name="connsiteX5" fmla="*/ 3360420 w 6880860"/>
              <a:gd name="connsiteY5" fmla="*/ 2045970 h 2053590"/>
              <a:gd name="connsiteX6" fmla="*/ 3657600 w 6880860"/>
              <a:gd name="connsiteY6" fmla="*/ 2038350 h 2053590"/>
              <a:gd name="connsiteX7" fmla="*/ 4137660 w 6880860"/>
              <a:gd name="connsiteY7" fmla="*/ 1657350 h 2053590"/>
              <a:gd name="connsiteX8" fmla="*/ 4640580 w 6880860"/>
              <a:gd name="connsiteY8" fmla="*/ 666750 h 2053590"/>
              <a:gd name="connsiteX9" fmla="*/ 4927632 w 6880860"/>
              <a:gd name="connsiteY9" fmla="*/ 174683 h 2053590"/>
              <a:gd name="connsiteX10" fmla="*/ 5196840 w 6880860"/>
              <a:gd name="connsiteY10" fmla="*/ 125730 h 2053590"/>
              <a:gd name="connsiteX11" fmla="*/ 5471160 w 6880860"/>
              <a:gd name="connsiteY11" fmla="*/ 102870 h 2053590"/>
              <a:gd name="connsiteX12" fmla="*/ 5646420 w 6880860"/>
              <a:gd name="connsiteY12" fmla="*/ 742950 h 2053590"/>
              <a:gd name="connsiteX13" fmla="*/ 6187440 w 6880860"/>
              <a:gd name="connsiteY13" fmla="*/ 1680210 h 2053590"/>
              <a:gd name="connsiteX14" fmla="*/ 6713220 w 6880860"/>
              <a:gd name="connsiteY14" fmla="*/ 2053590 h 2053590"/>
              <a:gd name="connsiteX15" fmla="*/ 6880860 w 6880860"/>
              <a:gd name="connsiteY15" fmla="*/ 2053590 h 2053590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440 w 6880860"/>
              <a:gd name="connsiteY13" fmla="*/ 1595697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31688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53298 h 1960918"/>
              <a:gd name="connsiteX1" fmla="*/ 1021080 w 6880860"/>
              <a:gd name="connsiteY1" fmla="*/ 1038898 h 1960918"/>
              <a:gd name="connsiteX2" fmla="*/ 1333500 w 6880860"/>
              <a:gd name="connsiteY2" fmla="*/ 1297978 h 1960918"/>
              <a:gd name="connsiteX3" fmla="*/ 2042160 w 6880860"/>
              <a:gd name="connsiteY3" fmla="*/ 1252258 h 1960918"/>
              <a:gd name="connsiteX4" fmla="*/ 2339340 w 6880860"/>
              <a:gd name="connsiteY4" fmla="*/ 1016038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43656 w 6880860"/>
              <a:gd name="connsiteY10" fmla="*/ 82011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1021080 w 6880860"/>
              <a:gd name="connsiteY1" fmla="*/ 1038898 h 1960918"/>
              <a:gd name="connsiteX2" fmla="*/ 1333500 w 6880860"/>
              <a:gd name="connsiteY2" fmla="*/ 1297978 h 1960918"/>
              <a:gd name="connsiteX3" fmla="*/ 2042160 w 6880860"/>
              <a:gd name="connsiteY3" fmla="*/ 1252258 h 1960918"/>
              <a:gd name="connsiteX4" fmla="*/ 2339340 w 6880860"/>
              <a:gd name="connsiteY4" fmla="*/ 1016038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1021080 w 6880860"/>
              <a:gd name="connsiteY1" fmla="*/ 1038898 h 1960918"/>
              <a:gd name="connsiteX2" fmla="*/ 1333500 w 6880860"/>
              <a:gd name="connsiteY2" fmla="*/ 1297978 h 1960918"/>
              <a:gd name="connsiteX3" fmla="*/ 2042160 w 6880860"/>
              <a:gd name="connsiteY3" fmla="*/ 1252258 h 1960918"/>
              <a:gd name="connsiteX4" fmla="*/ 2339340 w 6880860"/>
              <a:gd name="connsiteY4" fmla="*/ 1016038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1021080 w 6880860"/>
              <a:gd name="connsiteY1" fmla="*/ 1038898 h 1960918"/>
              <a:gd name="connsiteX2" fmla="*/ 1333500 w 6880860"/>
              <a:gd name="connsiteY2" fmla="*/ 1297978 h 1960918"/>
              <a:gd name="connsiteX3" fmla="*/ 2042160 w 6880860"/>
              <a:gd name="connsiteY3" fmla="*/ 1252258 h 1960918"/>
              <a:gd name="connsiteX4" fmla="*/ 2339340 w 6880860"/>
              <a:gd name="connsiteY4" fmla="*/ 1016038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1021080 w 6880860"/>
              <a:gd name="connsiteY1" fmla="*/ 1038898 h 1960918"/>
              <a:gd name="connsiteX2" fmla="*/ 1333500 w 6880860"/>
              <a:gd name="connsiteY2" fmla="*/ 1297978 h 1960918"/>
              <a:gd name="connsiteX3" fmla="*/ 2042160 w 6880860"/>
              <a:gd name="connsiteY3" fmla="*/ 1252258 h 1960918"/>
              <a:gd name="connsiteX4" fmla="*/ 2339340 w 6880860"/>
              <a:gd name="connsiteY4" fmla="*/ 1016038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1021080 w 6880860"/>
              <a:gd name="connsiteY1" fmla="*/ 1038898 h 1960918"/>
              <a:gd name="connsiteX2" fmla="*/ 1333500 w 6880860"/>
              <a:gd name="connsiteY2" fmla="*/ 1297978 h 1960918"/>
              <a:gd name="connsiteX3" fmla="*/ 2042160 w 6880860"/>
              <a:gd name="connsiteY3" fmla="*/ 1252258 h 1960918"/>
              <a:gd name="connsiteX4" fmla="*/ 2339340 w 6880860"/>
              <a:gd name="connsiteY4" fmla="*/ 1016038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720080 w 6880860"/>
              <a:gd name="connsiteY1" fmla="*/ 1514158 h 1960918"/>
              <a:gd name="connsiteX2" fmla="*/ 1333500 w 6880860"/>
              <a:gd name="connsiteY2" fmla="*/ 1297978 h 1960918"/>
              <a:gd name="connsiteX3" fmla="*/ 2042160 w 6880860"/>
              <a:gd name="connsiteY3" fmla="*/ 1252258 h 1960918"/>
              <a:gd name="connsiteX4" fmla="*/ 2339340 w 6880860"/>
              <a:gd name="connsiteY4" fmla="*/ 1016038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972108 w 6880860"/>
              <a:gd name="connsiteY1" fmla="*/ 1514158 h 1960918"/>
              <a:gd name="connsiteX2" fmla="*/ 1333500 w 6880860"/>
              <a:gd name="connsiteY2" fmla="*/ 1297978 h 1960918"/>
              <a:gd name="connsiteX3" fmla="*/ 2042160 w 6880860"/>
              <a:gd name="connsiteY3" fmla="*/ 1252258 h 1960918"/>
              <a:gd name="connsiteX4" fmla="*/ 2339340 w 6880860"/>
              <a:gd name="connsiteY4" fmla="*/ 1016038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972108 w 6880860"/>
              <a:gd name="connsiteY1" fmla="*/ 1514158 h 1960918"/>
              <a:gd name="connsiteX2" fmla="*/ 1333500 w 6880860"/>
              <a:gd name="connsiteY2" fmla="*/ 1297978 h 1960918"/>
              <a:gd name="connsiteX3" fmla="*/ 2042160 w 6880860"/>
              <a:gd name="connsiteY3" fmla="*/ 1252258 h 1960918"/>
              <a:gd name="connsiteX4" fmla="*/ 2339340 w 6880860"/>
              <a:gd name="connsiteY4" fmla="*/ 1016038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936104 w 6880860"/>
              <a:gd name="connsiteY1" fmla="*/ 1493521 h 1960918"/>
              <a:gd name="connsiteX2" fmla="*/ 1333500 w 6880860"/>
              <a:gd name="connsiteY2" fmla="*/ 1297978 h 1960918"/>
              <a:gd name="connsiteX3" fmla="*/ 2042160 w 6880860"/>
              <a:gd name="connsiteY3" fmla="*/ 1252258 h 1960918"/>
              <a:gd name="connsiteX4" fmla="*/ 2339340 w 6880860"/>
              <a:gd name="connsiteY4" fmla="*/ 1016038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936104 w 6880860"/>
              <a:gd name="connsiteY1" fmla="*/ 1493521 h 1960918"/>
              <a:gd name="connsiteX2" fmla="*/ 1333500 w 6880860"/>
              <a:gd name="connsiteY2" fmla="*/ 1297978 h 1960918"/>
              <a:gd name="connsiteX3" fmla="*/ 2042160 w 6880860"/>
              <a:gd name="connsiteY3" fmla="*/ 1252258 h 1960918"/>
              <a:gd name="connsiteX4" fmla="*/ 2339340 w 6880860"/>
              <a:gd name="connsiteY4" fmla="*/ 1016038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936104 w 6880860"/>
              <a:gd name="connsiteY1" fmla="*/ 1493521 h 1960918"/>
              <a:gd name="connsiteX2" fmla="*/ 1333500 w 6880860"/>
              <a:gd name="connsiteY2" fmla="*/ 1297978 h 1960918"/>
              <a:gd name="connsiteX3" fmla="*/ 2042160 w 6880860"/>
              <a:gd name="connsiteY3" fmla="*/ 1252258 h 1960918"/>
              <a:gd name="connsiteX4" fmla="*/ 2339340 w 6880860"/>
              <a:gd name="connsiteY4" fmla="*/ 1016038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936104 w 6880860"/>
              <a:gd name="connsiteY1" fmla="*/ 1493521 h 1960918"/>
              <a:gd name="connsiteX2" fmla="*/ 1404156 w 6880860"/>
              <a:gd name="connsiteY2" fmla="*/ 1544321 h 1960918"/>
              <a:gd name="connsiteX3" fmla="*/ 2042160 w 6880860"/>
              <a:gd name="connsiteY3" fmla="*/ 1252258 h 1960918"/>
              <a:gd name="connsiteX4" fmla="*/ 2339340 w 6880860"/>
              <a:gd name="connsiteY4" fmla="*/ 1016038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936104 w 6880860"/>
              <a:gd name="connsiteY1" fmla="*/ 1493521 h 1960918"/>
              <a:gd name="connsiteX2" fmla="*/ 1404156 w 6880860"/>
              <a:gd name="connsiteY2" fmla="*/ 1544321 h 1960918"/>
              <a:gd name="connsiteX3" fmla="*/ 2042160 w 6880860"/>
              <a:gd name="connsiteY3" fmla="*/ 1252258 h 1960918"/>
              <a:gd name="connsiteX4" fmla="*/ 2339340 w 6880860"/>
              <a:gd name="connsiteY4" fmla="*/ 1016038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936104 w 6880860"/>
              <a:gd name="connsiteY1" fmla="*/ 1493521 h 1960918"/>
              <a:gd name="connsiteX2" fmla="*/ 1404156 w 6880860"/>
              <a:gd name="connsiteY2" fmla="*/ 1544321 h 1960918"/>
              <a:gd name="connsiteX3" fmla="*/ 2042160 w 6880860"/>
              <a:gd name="connsiteY3" fmla="*/ 1252258 h 1960918"/>
              <a:gd name="connsiteX4" fmla="*/ 2339340 w 6880860"/>
              <a:gd name="connsiteY4" fmla="*/ 1016038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936104 w 6880860"/>
              <a:gd name="connsiteY1" fmla="*/ 1493521 h 1960918"/>
              <a:gd name="connsiteX2" fmla="*/ 1404156 w 6880860"/>
              <a:gd name="connsiteY2" fmla="*/ 1544321 h 1960918"/>
              <a:gd name="connsiteX3" fmla="*/ 1836204 w 6880860"/>
              <a:gd name="connsiteY3" fmla="*/ 1486165 h 1960918"/>
              <a:gd name="connsiteX4" fmla="*/ 2339340 w 6880860"/>
              <a:gd name="connsiteY4" fmla="*/ 1016038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936104 w 6880860"/>
              <a:gd name="connsiteY1" fmla="*/ 1493521 h 1960918"/>
              <a:gd name="connsiteX2" fmla="*/ 1404156 w 6880860"/>
              <a:gd name="connsiteY2" fmla="*/ 1544321 h 1960918"/>
              <a:gd name="connsiteX3" fmla="*/ 1836204 w 6880860"/>
              <a:gd name="connsiteY3" fmla="*/ 1486165 h 1960918"/>
              <a:gd name="connsiteX4" fmla="*/ 2339340 w 6880860"/>
              <a:gd name="connsiteY4" fmla="*/ 1016038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936104 w 6880860"/>
              <a:gd name="connsiteY1" fmla="*/ 1493521 h 1960918"/>
              <a:gd name="connsiteX2" fmla="*/ 1404156 w 6880860"/>
              <a:gd name="connsiteY2" fmla="*/ 1544321 h 1960918"/>
              <a:gd name="connsiteX3" fmla="*/ 1836204 w 6880860"/>
              <a:gd name="connsiteY3" fmla="*/ 1486165 h 1960918"/>
              <a:gd name="connsiteX4" fmla="*/ 2339340 w 6880860"/>
              <a:gd name="connsiteY4" fmla="*/ 1016038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936104 w 6880860"/>
              <a:gd name="connsiteY1" fmla="*/ 1493521 h 1960918"/>
              <a:gd name="connsiteX2" fmla="*/ 1404156 w 6880860"/>
              <a:gd name="connsiteY2" fmla="*/ 1544321 h 1960918"/>
              <a:gd name="connsiteX3" fmla="*/ 1836204 w 6880860"/>
              <a:gd name="connsiteY3" fmla="*/ 1486165 h 1960918"/>
              <a:gd name="connsiteX4" fmla="*/ 2339340 w 6880860"/>
              <a:gd name="connsiteY4" fmla="*/ 1016038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936104 w 6880860"/>
              <a:gd name="connsiteY1" fmla="*/ 1493521 h 1960918"/>
              <a:gd name="connsiteX2" fmla="*/ 1404156 w 6880860"/>
              <a:gd name="connsiteY2" fmla="*/ 1544321 h 1960918"/>
              <a:gd name="connsiteX3" fmla="*/ 1836204 w 6880860"/>
              <a:gd name="connsiteY3" fmla="*/ 1486165 h 1960918"/>
              <a:gd name="connsiteX4" fmla="*/ 2597204 w 6880860"/>
              <a:gd name="connsiteY4" fmla="*/ 1947831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936104 w 6880860"/>
              <a:gd name="connsiteY1" fmla="*/ 1493521 h 1960918"/>
              <a:gd name="connsiteX2" fmla="*/ 1404156 w 6880860"/>
              <a:gd name="connsiteY2" fmla="*/ 1544321 h 1960918"/>
              <a:gd name="connsiteX3" fmla="*/ 1836204 w 6880860"/>
              <a:gd name="connsiteY3" fmla="*/ 1486165 h 1960918"/>
              <a:gd name="connsiteX4" fmla="*/ 2597204 w 6880860"/>
              <a:gd name="connsiteY4" fmla="*/ 1947831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936104 w 6880860"/>
              <a:gd name="connsiteY1" fmla="*/ 1493521 h 1960918"/>
              <a:gd name="connsiteX2" fmla="*/ 1404156 w 6880860"/>
              <a:gd name="connsiteY2" fmla="*/ 1544321 h 1960918"/>
              <a:gd name="connsiteX3" fmla="*/ 1836204 w 6880860"/>
              <a:gd name="connsiteY3" fmla="*/ 1486165 h 1960918"/>
              <a:gd name="connsiteX4" fmla="*/ 2597204 w 6880860"/>
              <a:gd name="connsiteY4" fmla="*/ 1947831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936104 w 6880860"/>
              <a:gd name="connsiteY1" fmla="*/ 1493521 h 1960918"/>
              <a:gd name="connsiteX2" fmla="*/ 1404156 w 6880860"/>
              <a:gd name="connsiteY2" fmla="*/ 1544321 h 1960918"/>
              <a:gd name="connsiteX3" fmla="*/ 1836204 w 6880860"/>
              <a:gd name="connsiteY3" fmla="*/ 1486165 h 1960918"/>
              <a:gd name="connsiteX4" fmla="*/ 2597204 w 6880860"/>
              <a:gd name="connsiteY4" fmla="*/ 1947831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936104 w 6880860"/>
              <a:gd name="connsiteY1" fmla="*/ 1493521 h 1960918"/>
              <a:gd name="connsiteX2" fmla="*/ 1404156 w 6880860"/>
              <a:gd name="connsiteY2" fmla="*/ 1544321 h 1960918"/>
              <a:gd name="connsiteX3" fmla="*/ 1836204 w 6880860"/>
              <a:gd name="connsiteY3" fmla="*/ 1486165 h 1960918"/>
              <a:gd name="connsiteX4" fmla="*/ 2597204 w 6880860"/>
              <a:gd name="connsiteY4" fmla="*/ 1947831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936104 w 6880860"/>
              <a:gd name="connsiteY1" fmla="*/ 1493521 h 1960918"/>
              <a:gd name="connsiteX2" fmla="*/ 1404156 w 6880860"/>
              <a:gd name="connsiteY2" fmla="*/ 1544321 h 1960918"/>
              <a:gd name="connsiteX3" fmla="*/ 1836204 w 6880860"/>
              <a:gd name="connsiteY3" fmla="*/ 1486165 h 1960918"/>
              <a:gd name="connsiteX4" fmla="*/ 2597204 w 6880860"/>
              <a:gd name="connsiteY4" fmla="*/ 1947831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936104 w 6880860"/>
              <a:gd name="connsiteY1" fmla="*/ 1493521 h 1960918"/>
              <a:gd name="connsiteX2" fmla="*/ 1404156 w 6880860"/>
              <a:gd name="connsiteY2" fmla="*/ 1544321 h 1960918"/>
              <a:gd name="connsiteX3" fmla="*/ 1836204 w 6880860"/>
              <a:gd name="connsiteY3" fmla="*/ 1486165 h 1960918"/>
              <a:gd name="connsiteX4" fmla="*/ 2597204 w 6880860"/>
              <a:gd name="connsiteY4" fmla="*/ 1947831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936104 w 6880860"/>
              <a:gd name="connsiteY1" fmla="*/ 1493521 h 1960918"/>
              <a:gd name="connsiteX2" fmla="*/ 1404156 w 6880860"/>
              <a:gd name="connsiteY2" fmla="*/ 1544321 h 1960918"/>
              <a:gd name="connsiteX3" fmla="*/ 1836204 w 6880860"/>
              <a:gd name="connsiteY3" fmla="*/ 1486165 h 1960918"/>
              <a:gd name="connsiteX4" fmla="*/ 2597204 w 6880860"/>
              <a:gd name="connsiteY4" fmla="*/ 1947831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936104 w 6880860"/>
              <a:gd name="connsiteY1" fmla="*/ 1493521 h 1960918"/>
              <a:gd name="connsiteX2" fmla="*/ 1404156 w 6880860"/>
              <a:gd name="connsiteY2" fmla="*/ 1544321 h 1960918"/>
              <a:gd name="connsiteX3" fmla="*/ 1836204 w 6880860"/>
              <a:gd name="connsiteY3" fmla="*/ 1486165 h 1960918"/>
              <a:gd name="connsiteX4" fmla="*/ 2597204 w 6880860"/>
              <a:gd name="connsiteY4" fmla="*/ 1947831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936104 w 6880860"/>
              <a:gd name="connsiteY1" fmla="*/ 1493521 h 1960918"/>
              <a:gd name="connsiteX2" fmla="*/ 1404156 w 6880860"/>
              <a:gd name="connsiteY2" fmla="*/ 1544321 h 1960918"/>
              <a:gd name="connsiteX3" fmla="*/ 1836204 w 6880860"/>
              <a:gd name="connsiteY3" fmla="*/ 1486165 h 1960918"/>
              <a:gd name="connsiteX4" fmla="*/ 2597204 w 6880860"/>
              <a:gd name="connsiteY4" fmla="*/ 1947831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936104 w 6880860"/>
              <a:gd name="connsiteY1" fmla="*/ 1493521 h 1960918"/>
              <a:gd name="connsiteX2" fmla="*/ 1404156 w 6880860"/>
              <a:gd name="connsiteY2" fmla="*/ 1544321 h 1960918"/>
              <a:gd name="connsiteX3" fmla="*/ 1836204 w 6880860"/>
              <a:gd name="connsiteY3" fmla="*/ 1486165 h 1960918"/>
              <a:gd name="connsiteX4" fmla="*/ 2597204 w 6880860"/>
              <a:gd name="connsiteY4" fmla="*/ 1947831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936104 w 6880860"/>
              <a:gd name="connsiteY1" fmla="*/ 1493521 h 1960918"/>
              <a:gd name="connsiteX2" fmla="*/ 1404156 w 6880860"/>
              <a:gd name="connsiteY2" fmla="*/ 1544321 h 1960918"/>
              <a:gd name="connsiteX3" fmla="*/ 1836204 w 6880860"/>
              <a:gd name="connsiteY3" fmla="*/ 1486165 h 1960918"/>
              <a:gd name="connsiteX4" fmla="*/ 2597204 w 6880860"/>
              <a:gd name="connsiteY4" fmla="*/ 1947831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80860" h="1960918">
                <a:moveTo>
                  <a:pt x="0" y="1953298"/>
                </a:moveTo>
                <a:cubicBezTo>
                  <a:pt x="680843" y="1946048"/>
                  <a:pt x="652834" y="1491557"/>
                  <a:pt x="936104" y="1493521"/>
                </a:cubicBezTo>
                <a:cubicBezTo>
                  <a:pt x="1105447" y="1503196"/>
                  <a:pt x="1216860" y="1551758"/>
                  <a:pt x="1404156" y="1544321"/>
                </a:cubicBezTo>
                <a:cubicBezTo>
                  <a:pt x="1565440" y="1548305"/>
                  <a:pt x="1761854" y="1503734"/>
                  <a:pt x="1836204" y="1486165"/>
                </a:cubicBezTo>
                <a:cubicBezTo>
                  <a:pt x="2194495" y="1485137"/>
                  <a:pt x="2091653" y="1925063"/>
                  <a:pt x="2597204" y="1947831"/>
                </a:cubicBezTo>
                <a:cubicBezTo>
                  <a:pt x="2957309" y="1945087"/>
                  <a:pt x="2852939" y="1929104"/>
                  <a:pt x="3360420" y="1953298"/>
                </a:cubicBezTo>
                <a:cubicBezTo>
                  <a:pt x="3515179" y="1947336"/>
                  <a:pt x="3416439" y="1953933"/>
                  <a:pt x="3657600" y="1945678"/>
                </a:cubicBezTo>
                <a:cubicBezTo>
                  <a:pt x="3828130" y="1939646"/>
                  <a:pt x="4039229" y="1695450"/>
                  <a:pt x="4137660" y="1564678"/>
                </a:cubicBezTo>
                <a:cubicBezTo>
                  <a:pt x="4359806" y="1293811"/>
                  <a:pt x="4508918" y="821189"/>
                  <a:pt x="4640580" y="574078"/>
                </a:cubicBezTo>
                <a:cubicBezTo>
                  <a:pt x="4772242" y="326967"/>
                  <a:pt x="4837785" y="164022"/>
                  <a:pt x="4927632" y="82011"/>
                </a:cubicBezTo>
                <a:cubicBezTo>
                  <a:pt x="5017479" y="0"/>
                  <a:pt x="5095651" y="76009"/>
                  <a:pt x="5179660" y="82010"/>
                </a:cubicBezTo>
                <a:cubicBezTo>
                  <a:pt x="5263669" y="88011"/>
                  <a:pt x="5353895" y="23304"/>
                  <a:pt x="5431688" y="118015"/>
                </a:cubicBezTo>
                <a:cubicBezTo>
                  <a:pt x="5509481" y="212726"/>
                  <a:pt x="5520406" y="404251"/>
                  <a:pt x="5646420" y="650278"/>
                </a:cubicBezTo>
                <a:cubicBezTo>
                  <a:pt x="5772434" y="896305"/>
                  <a:pt x="6083026" y="1437990"/>
                  <a:pt x="6187772" y="1594179"/>
                </a:cubicBezTo>
                <a:cubicBezTo>
                  <a:pt x="6287776" y="1725174"/>
                  <a:pt x="6504360" y="1927015"/>
                  <a:pt x="6713220" y="1960918"/>
                </a:cubicBezTo>
                <a:cubicBezTo>
                  <a:pt x="6774498" y="1957108"/>
                  <a:pt x="6767195" y="1957109"/>
                  <a:pt x="6880860" y="1960918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3" name="Egyenes összekötő 12"/>
          <p:cNvCxnSpPr/>
          <p:nvPr/>
        </p:nvCxnSpPr>
        <p:spPr bwMode="auto">
          <a:xfrm flipH="1">
            <a:off x="894676" y="5481228"/>
            <a:ext cx="770485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Szövegdoboz 13"/>
          <p:cNvSpPr txBox="1"/>
          <p:nvPr/>
        </p:nvSpPr>
        <p:spPr>
          <a:xfrm>
            <a:off x="368169" y="5049180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szint</a:t>
            </a:r>
            <a:endParaRPr lang="en-US" dirty="0"/>
          </a:p>
        </p:txBody>
      </p:sp>
      <p:graphicFrame>
        <p:nvGraphicFramePr>
          <p:cNvPr id="15" name="Objektum 14"/>
          <p:cNvGraphicFramePr>
            <a:graphicFrameLocks noChangeAspect="1"/>
          </p:cNvGraphicFramePr>
          <p:nvPr/>
        </p:nvGraphicFramePr>
        <p:xfrm>
          <a:off x="1709738" y="4442210"/>
          <a:ext cx="3519487" cy="750887"/>
        </p:xfrm>
        <a:graphic>
          <a:graphicData uri="http://schemas.openxmlformats.org/presentationml/2006/ole">
            <p:oleObj spid="_x0000_s32770" name="Equation" r:id="rId3" imgW="1307880" imgH="279360" progId="Equation.3">
              <p:embed/>
            </p:oleObj>
          </a:graphicData>
        </a:graphic>
      </p:graphicFrame>
      <p:grpSp>
        <p:nvGrpSpPr>
          <p:cNvPr id="16" name="Csoportba foglalás 27"/>
          <p:cNvGrpSpPr/>
          <p:nvPr/>
        </p:nvGrpSpPr>
        <p:grpSpPr>
          <a:xfrm>
            <a:off x="220449" y="5704607"/>
            <a:ext cx="833438" cy="820737"/>
            <a:chOff x="220449" y="6037263"/>
            <a:chExt cx="833438" cy="820737"/>
          </a:xfrm>
        </p:grpSpPr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V="1">
              <a:off x="220449" y="6218238"/>
              <a:ext cx="628650" cy="2397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220449" y="6457950"/>
              <a:ext cx="628650" cy="2397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703049" y="6257925"/>
              <a:ext cx="193675" cy="40005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799887" y="6337300"/>
              <a:ext cx="96837" cy="239713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799887" y="6057900"/>
              <a:ext cx="146050" cy="160338"/>
            </a:xfrm>
            <a:custGeom>
              <a:avLst/>
              <a:gdLst>
                <a:gd name="T0" fmla="*/ 0 w 144"/>
                <a:gd name="T1" fmla="*/ 2147483647 h 192"/>
                <a:gd name="T2" fmla="*/ 2147483647 w 144"/>
                <a:gd name="T3" fmla="*/ 2147483647 h 192"/>
                <a:gd name="T4" fmla="*/ 2147483647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36" y="184"/>
                    <a:pt x="72" y="176"/>
                    <a:pt x="96" y="144"/>
                  </a:cubicBezTo>
                  <a:cubicBezTo>
                    <a:pt x="120" y="112"/>
                    <a:pt x="136" y="32"/>
                    <a:pt x="14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849099" y="6088063"/>
              <a:ext cx="193675" cy="130175"/>
            </a:xfrm>
            <a:custGeom>
              <a:avLst/>
              <a:gdLst>
                <a:gd name="T0" fmla="*/ 0 w 192"/>
                <a:gd name="T1" fmla="*/ 2147483647 h 156"/>
                <a:gd name="T2" fmla="*/ 2147483647 w 192"/>
                <a:gd name="T3" fmla="*/ 2147483647 h 156"/>
                <a:gd name="T4" fmla="*/ 2147483647 w 192"/>
                <a:gd name="T5" fmla="*/ 0 h 156"/>
                <a:gd name="T6" fmla="*/ 0 60000 65536"/>
                <a:gd name="T7" fmla="*/ 0 60000 65536"/>
                <a:gd name="T8" fmla="*/ 0 60000 65536"/>
                <a:gd name="T9" fmla="*/ 0 w 192"/>
                <a:gd name="T10" fmla="*/ 0 h 156"/>
                <a:gd name="T11" fmla="*/ 192 w 192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56">
                  <a:moveTo>
                    <a:pt x="0" y="156"/>
                  </a:moveTo>
                  <a:cubicBezTo>
                    <a:pt x="22" y="150"/>
                    <a:pt x="100" y="146"/>
                    <a:pt x="132" y="120"/>
                  </a:cubicBezTo>
                  <a:cubicBezTo>
                    <a:pt x="164" y="94"/>
                    <a:pt x="180" y="25"/>
                    <a:pt x="19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799887" y="6657975"/>
              <a:ext cx="254000" cy="119063"/>
            </a:xfrm>
            <a:custGeom>
              <a:avLst/>
              <a:gdLst>
                <a:gd name="T0" fmla="*/ 0 w 252"/>
                <a:gd name="T1" fmla="*/ 0 h 144"/>
                <a:gd name="T2" fmla="*/ 2147483647 w 252"/>
                <a:gd name="T3" fmla="*/ 2147483647 h 144"/>
                <a:gd name="T4" fmla="*/ 2147483647 w 252"/>
                <a:gd name="T5" fmla="*/ 2147483647 h 144"/>
                <a:gd name="T6" fmla="*/ 0 60000 65536"/>
                <a:gd name="T7" fmla="*/ 0 60000 65536"/>
                <a:gd name="T8" fmla="*/ 0 60000 65536"/>
                <a:gd name="T9" fmla="*/ 0 w 252"/>
                <a:gd name="T10" fmla="*/ 0 h 144"/>
                <a:gd name="T11" fmla="*/ 252 w 25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144">
                  <a:moveTo>
                    <a:pt x="0" y="0"/>
                  </a:moveTo>
                  <a:cubicBezTo>
                    <a:pt x="56" y="8"/>
                    <a:pt x="102" y="24"/>
                    <a:pt x="144" y="48"/>
                  </a:cubicBezTo>
                  <a:cubicBezTo>
                    <a:pt x="186" y="72"/>
                    <a:pt x="230" y="124"/>
                    <a:pt x="252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799887" y="6657975"/>
              <a:ext cx="146050" cy="200025"/>
            </a:xfrm>
            <a:custGeom>
              <a:avLst/>
              <a:gdLst>
                <a:gd name="T0" fmla="*/ 0 w 144"/>
                <a:gd name="T1" fmla="*/ 0 h 240"/>
                <a:gd name="T2" fmla="*/ 2147483647 w 144"/>
                <a:gd name="T3" fmla="*/ 2147483647 h 240"/>
                <a:gd name="T4" fmla="*/ 2147483647 w 144"/>
                <a:gd name="T5" fmla="*/ 2147483647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0" y="0"/>
                  </a:moveTo>
                  <a:cubicBezTo>
                    <a:pt x="20" y="24"/>
                    <a:pt x="96" y="104"/>
                    <a:pt x="120" y="144"/>
                  </a:cubicBezTo>
                  <a:cubicBezTo>
                    <a:pt x="144" y="184"/>
                    <a:pt x="139" y="220"/>
                    <a:pt x="144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799887" y="6657975"/>
              <a:ext cx="49212" cy="200025"/>
            </a:xfrm>
            <a:custGeom>
              <a:avLst/>
              <a:gdLst>
                <a:gd name="T0" fmla="*/ 0 w 48"/>
                <a:gd name="T1" fmla="*/ 0 h 240"/>
                <a:gd name="T2" fmla="*/ 2147483647 w 48"/>
                <a:gd name="T3" fmla="*/ 2147483647 h 240"/>
                <a:gd name="T4" fmla="*/ 0 w 48"/>
                <a:gd name="T5" fmla="*/ 2147483647 h 240"/>
                <a:gd name="T6" fmla="*/ 0 60000 65536"/>
                <a:gd name="T7" fmla="*/ 0 60000 65536"/>
                <a:gd name="T8" fmla="*/ 0 60000 65536"/>
                <a:gd name="T9" fmla="*/ 0 w 48"/>
                <a:gd name="T10" fmla="*/ 0 h 240"/>
                <a:gd name="T11" fmla="*/ 48 w 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40">
                  <a:moveTo>
                    <a:pt x="0" y="0"/>
                  </a:moveTo>
                  <a:cubicBezTo>
                    <a:pt x="24" y="52"/>
                    <a:pt x="48" y="104"/>
                    <a:pt x="48" y="144"/>
                  </a:cubicBezTo>
                  <a:cubicBezTo>
                    <a:pt x="48" y="184"/>
                    <a:pt x="24" y="212"/>
                    <a:pt x="0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825287" y="6037263"/>
              <a:ext cx="52387" cy="180975"/>
            </a:xfrm>
            <a:custGeom>
              <a:avLst/>
              <a:gdLst>
                <a:gd name="T0" fmla="*/ 0 w 52"/>
                <a:gd name="T1" fmla="*/ 2147483647 h 216"/>
                <a:gd name="T2" fmla="*/ 2147483647 w 52"/>
                <a:gd name="T3" fmla="*/ 2147483647 h 216"/>
                <a:gd name="T4" fmla="*/ 2147483647 w 52"/>
                <a:gd name="T5" fmla="*/ 0 h 216"/>
                <a:gd name="T6" fmla="*/ 0 60000 65536"/>
                <a:gd name="T7" fmla="*/ 0 60000 65536"/>
                <a:gd name="T8" fmla="*/ 0 60000 65536"/>
                <a:gd name="T9" fmla="*/ 0 w 52"/>
                <a:gd name="T10" fmla="*/ 0 h 216"/>
                <a:gd name="T11" fmla="*/ 52 w 5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216">
                  <a:moveTo>
                    <a:pt x="0" y="216"/>
                  </a:moveTo>
                  <a:cubicBezTo>
                    <a:pt x="8" y="196"/>
                    <a:pt x="44" y="132"/>
                    <a:pt x="48" y="96"/>
                  </a:cubicBezTo>
                  <a:cubicBezTo>
                    <a:pt x="52" y="60"/>
                    <a:pt x="29" y="20"/>
                    <a:pt x="2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Ellipszis 29"/>
          <p:cNvSpPr/>
          <p:nvPr/>
        </p:nvSpPr>
        <p:spPr bwMode="auto">
          <a:xfrm>
            <a:off x="1388292" y="6103009"/>
            <a:ext cx="148932" cy="119063"/>
          </a:xfrm>
          <a:prstGeom prst="ellipse">
            <a:avLst/>
          </a:prstGeom>
          <a:solidFill>
            <a:srgbClr val="FF33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1" name="Ellipszis 30"/>
          <p:cNvSpPr/>
          <p:nvPr/>
        </p:nvSpPr>
        <p:spPr bwMode="auto">
          <a:xfrm>
            <a:off x="1775540" y="6103009"/>
            <a:ext cx="148932" cy="119063"/>
          </a:xfrm>
          <a:prstGeom prst="ellipse">
            <a:avLst/>
          </a:prstGeom>
          <a:solidFill>
            <a:srgbClr val="FF33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2" name="Ellipszis 31"/>
          <p:cNvSpPr/>
          <p:nvPr/>
        </p:nvSpPr>
        <p:spPr bwMode="auto">
          <a:xfrm>
            <a:off x="2190820" y="6106440"/>
            <a:ext cx="148932" cy="119063"/>
          </a:xfrm>
          <a:prstGeom prst="ellipse">
            <a:avLst/>
          </a:prstGeom>
          <a:solidFill>
            <a:srgbClr val="FF33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Ellipszis 32"/>
          <p:cNvSpPr/>
          <p:nvPr/>
        </p:nvSpPr>
        <p:spPr bwMode="auto">
          <a:xfrm>
            <a:off x="2591780" y="6098820"/>
            <a:ext cx="148932" cy="119063"/>
          </a:xfrm>
          <a:prstGeom prst="ellipse">
            <a:avLst/>
          </a:prstGeom>
          <a:solidFill>
            <a:srgbClr val="FF33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4" name="Ellipszis 33"/>
          <p:cNvSpPr/>
          <p:nvPr/>
        </p:nvSpPr>
        <p:spPr bwMode="auto">
          <a:xfrm>
            <a:off x="2979028" y="6098820"/>
            <a:ext cx="148932" cy="119063"/>
          </a:xfrm>
          <a:prstGeom prst="ellipse">
            <a:avLst/>
          </a:prstGeom>
          <a:solidFill>
            <a:srgbClr val="FF33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5" name="Ellipszis 34"/>
          <p:cNvSpPr/>
          <p:nvPr/>
        </p:nvSpPr>
        <p:spPr bwMode="auto">
          <a:xfrm>
            <a:off x="3394308" y="6102251"/>
            <a:ext cx="148932" cy="119063"/>
          </a:xfrm>
          <a:prstGeom prst="ellipse">
            <a:avLst/>
          </a:prstGeom>
          <a:solidFill>
            <a:srgbClr val="FF33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37" name="Egyenes összekötő nyíllal 36"/>
          <p:cNvCxnSpPr>
            <a:stCxn id="32" idx="0"/>
          </p:cNvCxnSpPr>
          <p:nvPr/>
        </p:nvCxnSpPr>
        <p:spPr bwMode="auto">
          <a:xfrm flipV="1">
            <a:off x="2265286" y="5805264"/>
            <a:ext cx="2458" cy="3011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Egyenes összekötő nyíllal 39"/>
          <p:cNvCxnSpPr>
            <a:stCxn id="33" idx="0"/>
          </p:cNvCxnSpPr>
          <p:nvPr/>
        </p:nvCxnSpPr>
        <p:spPr bwMode="auto">
          <a:xfrm flipH="1" flipV="1">
            <a:off x="2663788" y="5725244"/>
            <a:ext cx="2458" cy="3735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Egyenes összekötő nyíllal 42"/>
          <p:cNvCxnSpPr>
            <a:stCxn id="34" idx="0"/>
          </p:cNvCxnSpPr>
          <p:nvPr/>
        </p:nvCxnSpPr>
        <p:spPr bwMode="auto">
          <a:xfrm flipV="1">
            <a:off x="3053494" y="5755407"/>
            <a:ext cx="0" cy="3434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Egyenes összekötő nyíllal 45"/>
          <p:cNvCxnSpPr>
            <a:stCxn id="35" idx="0"/>
          </p:cNvCxnSpPr>
          <p:nvPr/>
        </p:nvCxnSpPr>
        <p:spPr bwMode="auto">
          <a:xfrm flipV="1">
            <a:off x="3468774" y="5725244"/>
            <a:ext cx="0" cy="37700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Ellipszis 52"/>
          <p:cNvSpPr/>
          <p:nvPr/>
        </p:nvSpPr>
        <p:spPr bwMode="auto">
          <a:xfrm>
            <a:off x="3766958" y="6105549"/>
            <a:ext cx="148932" cy="119063"/>
          </a:xfrm>
          <a:prstGeom prst="ellipse">
            <a:avLst/>
          </a:prstGeom>
          <a:solidFill>
            <a:srgbClr val="FF33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4" name="Ellipszis 53"/>
          <p:cNvSpPr/>
          <p:nvPr/>
        </p:nvSpPr>
        <p:spPr bwMode="auto">
          <a:xfrm>
            <a:off x="4235010" y="6097929"/>
            <a:ext cx="148932" cy="119063"/>
          </a:xfrm>
          <a:prstGeom prst="ellipse">
            <a:avLst/>
          </a:prstGeom>
          <a:solidFill>
            <a:srgbClr val="FF33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5" name="Ellipszis 54"/>
          <p:cNvSpPr/>
          <p:nvPr/>
        </p:nvSpPr>
        <p:spPr bwMode="auto">
          <a:xfrm>
            <a:off x="4622258" y="6097929"/>
            <a:ext cx="148932" cy="119063"/>
          </a:xfrm>
          <a:prstGeom prst="ellipse">
            <a:avLst/>
          </a:prstGeom>
          <a:solidFill>
            <a:srgbClr val="FF33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6" name="Ellipszis 55"/>
          <p:cNvSpPr/>
          <p:nvPr/>
        </p:nvSpPr>
        <p:spPr bwMode="auto">
          <a:xfrm>
            <a:off x="5037538" y="6101360"/>
            <a:ext cx="148932" cy="119063"/>
          </a:xfrm>
          <a:prstGeom prst="ellipse">
            <a:avLst/>
          </a:prstGeom>
          <a:solidFill>
            <a:srgbClr val="FF33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7" name="Egyenes összekötő nyíllal 56"/>
          <p:cNvCxnSpPr>
            <a:stCxn id="53" idx="0"/>
          </p:cNvCxnSpPr>
          <p:nvPr/>
        </p:nvCxnSpPr>
        <p:spPr bwMode="auto">
          <a:xfrm flipV="1">
            <a:off x="3841424" y="6004644"/>
            <a:ext cx="0" cy="1009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Ellipszis 61"/>
          <p:cNvSpPr/>
          <p:nvPr/>
        </p:nvSpPr>
        <p:spPr bwMode="auto">
          <a:xfrm>
            <a:off x="5472100" y="6103848"/>
            <a:ext cx="148932" cy="119063"/>
          </a:xfrm>
          <a:prstGeom prst="ellipse">
            <a:avLst/>
          </a:prstGeom>
          <a:solidFill>
            <a:srgbClr val="FF33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3" name="Ellipszis 62"/>
          <p:cNvSpPr/>
          <p:nvPr/>
        </p:nvSpPr>
        <p:spPr bwMode="auto">
          <a:xfrm>
            <a:off x="5940152" y="6096228"/>
            <a:ext cx="148932" cy="119063"/>
          </a:xfrm>
          <a:prstGeom prst="ellipse">
            <a:avLst/>
          </a:prstGeom>
          <a:solidFill>
            <a:srgbClr val="FF33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66" name="Egyenes összekötő nyíllal 65"/>
          <p:cNvCxnSpPr>
            <a:stCxn id="62" idx="0"/>
          </p:cNvCxnSpPr>
          <p:nvPr/>
        </p:nvCxnSpPr>
        <p:spPr bwMode="auto">
          <a:xfrm flipV="1">
            <a:off x="5546566" y="5925269"/>
            <a:ext cx="0" cy="1785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Egyenes összekötő nyíllal 66"/>
          <p:cNvCxnSpPr>
            <a:stCxn id="63" idx="0"/>
          </p:cNvCxnSpPr>
          <p:nvPr/>
        </p:nvCxnSpPr>
        <p:spPr bwMode="auto">
          <a:xfrm flipV="1">
            <a:off x="6014618" y="5193196"/>
            <a:ext cx="0" cy="9030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7" name="Csoportba foglalás 46"/>
          <p:cNvGrpSpPr/>
          <p:nvPr/>
        </p:nvGrpSpPr>
        <p:grpSpPr>
          <a:xfrm>
            <a:off x="264899" y="2572259"/>
            <a:ext cx="833438" cy="820737"/>
            <a:chOff x="220449" y="6037263"/>
            <a:chExt cx="833438" cy="820737"/>
          </a:xfrm>
        </p:grpSpPr>
        <p:sp>
          <p:nvSpPr>
            <p:cNvPr id="48" name="Line 13"/>
            <p:cNvSpPr>
              <a:spLocks noChangeShapeType="1"/>
            </p:cNvSpPr>
            <p:nvPr/>
          </p:nvSpPr>
          <p:spPr bwMode="auto">
            <a:xfrm flipV="1">
              <a:off x="220449" y="6218238"/>
              <a:ext cx="628650" cy="2397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4"/>
            <p:cNvSpPr>
              <a:spLocks noChangeShapeType="1"/>
            </p:cNvSpPr>
            <p:nvPr/>
          </p:nvSpPr>
          <p:spPr bwMode="auto">
            <a:xfrm>
              <a:off x="220449" y="6457950"/>
              <a:ext cx="628650" cy="2397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15"/>
            <p:cNvSpPr>
              <a:spLocks noChangeArrowheads="1"/>
            </p:cNvSpPr>
            <p:nvPr/>
          </p:nvSpPr>
          <p:spPr bwMode="auto">
            <a:xfrm>
              <a:off x="703049" y="6257925"/>
              <a:ext cx="193675" cy="40005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1" name="Oval 16"/>
            <p:cNvSpPr>
              <a:spLocks noChangeArrowheads="1"/>
            </p:cNvSpPr>
            <p:nvPr/>
          </p:nvSpPr>
          <p:spPr bwMode="auto">
            <a:xfrm>
              <a:off x="799887" y="6337300"/>
              <a:ext cx="96837" cy="239713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99887" y="6057900"/>
              <a:ext cx="146050" cy="160338"/>
            </a:xfrm>
            <a:custGeom>
              <a:avLst/>
              <a:gdLst>
                <a:gd name="T0" fmla="*/ 0 w 144"/>
                <a:gd name="T1" fmla="*/ 2147483647 h 192"/>
                <a:gd name="T2" fmla="*/ 2147483647 w 144"/>
                <a:gd name="T3" fmla="*/ 2147483647 h 192"/>
                <a:gd name="T4" fmla="*/ 2147483647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36" y="184"/>
                    <a:pt x="72" y="176"/>
                    <a:pt x="96" y="144"/>
                  </a:cubicBezTo>
                  <a:cubicBezTo>
                    <a:pt x="120" y="112"/>
                    <a:pt x="136" y="32"/>
                    <a:pt x="14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auto">
            <a:xfrm>
              <a:off x="849099" y="6088063"/>
              <a:ext cx="193675" cy="130175"/>
            </a:xfrm>
            <a:custGeom>
              <a:avLst/>
              <a:gdLst>
                <a:gd name="T0" fmla="*/ 0 w 192"/>
                <a:gd name="T1" fmla="*/ 2147483647 h 156"/>
                <a:gd name="T2" fmla="*/ 2147483647 w 192"/>
                <a:gd name="T3" fmla="*/ 2147483647 h 156"/>
                <a:gd name="T4" fmla="*/ 2147483647 w 192"/>
                <a:gd name="T5" fmla="*/ 0 h 156"/>
                <a:gd name="T6" fmla="*/ 0 60000 65536"/>
                <a:gd name="T7" fmla="*/ 0 60000 65536"/>
                <a:gd name="T8" fmla="*/ 0 60000 65536"/>
                <a:gd name="T9" fmla="*/ 0 w 192"/>
                <a:gd name="T10" fmla="*/ 0 h 156"/>
                <a:gd name="T11" fmla="*/ 192 w 192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56">
                  <a:moveTo>
                    <a:pt x="0" y="156"/>
                  </a:moveTo>
                  <a:cubicBezTo>
                    <a:pt x="22" y="150"/>
                    <a:pt x="100" y="146"/>
                    <a:pt x="132" y="120"/>
                  </a:cubicBezTo>
                  <a:cubicBezTo>
                    <a:pt x="164" y="94"/>
                    <a:pt x="180" y="25"/>
                    <a:pt x="19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auto">
            <a:xfrm>
              <a:off x="799887" y="6657975"/>
              <a:ext cx="254000" cy="119063"/>
            </a:xfrm>
            <a:custGeom>
              <a:avLst/>
              <a:gdLst>
                <a:gd name="T0" fmla="*/ 0 w 252"/>
                <a:gd name="T1" fmla="*/ 0 h 144"/>
                <a:gd name="T2" fmla="*/ 2147483647 w 252"/>
                <a:gd name="T3" fmla="*/ 2147483647 h 144"/>
                <a:gd name="T4" fmla="*/ 2147483647 w 252"/>
                <a:gd name="T5" fmla="*/ 2147483647 h 144"/>
                <a:gd name="T6" fmla="*/ 0 60000 65536"/>
                <a:gd name="T7" fmla="*/ 0 60000 65536"/>
                <a:gd name="T8" fmla="*/ 0 60000 65536"/>
                <a:gd name="T9" fmla="*/ 0 w 252"/>
                <a:gd name="T10" fmla="*/ 0 h 144"/>
                <a:gd name="T11" fmla="*/ 252 w 25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144">
                  <a:moveTo>
                    <a:pt x="0" y="0"/>
                  </a:moveTo>
                  <a:cubicBezTo>
                    <a:pt x="56" y="8"/>
                    <a:pt x="102" y="24"/>
                    <a:pt x="144" y="48"/>
                  </a:cubicBezTo>
                  <a:cubicBezTo>
                    <a:pt x="186" y="72"/>
                    <a:pt x="230" y="124"/>
                    <a:pt x="252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20"/>
            <p:cNvSpPr>
              <a:spLocks/>
            </p:cNvSpPr>
            <p:nvPr/>
          </p:nvSpPr>
          <p:spPr bwMode="auto">
            <a:xfrm>
              <a:off x="799887" y="6657975"/>
              <a:ext cx="146050" cy="200025"/>
            </a:xfrm>
            <a:custGeom>
              <a:avLst/>
              <a:gdLst>
                <a:gd name="T0" fmla="*/ 0 w 144"/>
                <a:gd name="T1" fmla="*/ 0 h 240"/>
                <a:gd name="T2" fmla="*/ 2147483647 w 144"/>
                <a:gd name="T3" fmla="*/ 2147483647 h 240"/>
                <a:gd name="T4" fmla="*/ 2147483647 w 144"/>
                <a:gd name="T5" fmla="*/ 2147483647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0" y="0"/>
                  </a:moveTo>
                  <a:cubicBezTo>
                    <a:pt x="20" y="24"/>
                    <a:pt x="96" y="104"/>
                    <a:pt x="120" y="144"/>
                  </a:cubicBezTo>
                  <a:cubicBezTo>
                    <a:pt x="144" y="184"/>
                    <a:pt x="139" y="220"/>
                    <a:pt x="144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799887" y="6657975"/>
              <a:ext cx="49212" cy="200025"/>
            </a:xfrm>
            <a:custGeom>
              <a:avLst/>
              <a:gdLst>
                <a:gd name="T0" fmla="*/ 0 w 48"/>
                <a:gd name="T1" fmla="*/ 0 h 240"/>
                <a:gd name="T2" fmla="*/ 2147483647 w 48"/>
                <a:gd name="T3" fmla="*/ 2147483647 h 240"/>
                <a:gd name="T4" fmla="*/ 0 w 48"/>
                <a:gd name="T5" fmla="*/ 2147483647 h 240"/>
                <a:gd name="T6" fmla="*/ 0 60000 65536"/>
                <a:gd name="T7" fmla="*/ 0 60000 65536"/>
                <a:gd name="T8" fmla="*/ 0 60000 65536"/>
                <a:gd name="T9" fmla="*/ 0 w 48"/>
                <a:gd name="T10" fmla="*/ 0 h 240"/>
                <a:gd name="T11" fmla="*/ 48 w 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40">
                  <a:moveTo>
                    <a:pt x="0" y="0"/>
                  </a:moveTo>
                  <a:cubicBezTo>
                    <a:pt x="24" y="52"/>
                    <a:pt x="48" y="104"/>
                    <a:pt x="48" y="144"/>
                  </a:cubicBezTo>
                  <a:cubicBezTo>
                    <a:pt x="48" y="184"/>
                    <a:pt x="24" y="212"/>
                    <a:pt x="0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22"/>
            <p:cNvSpPr>
              <a:spLocks/>
            </p:cNvSpPr>
            <p:nvPr/>
          </p:nvSpPr>
          <p:spPr bwMode="auto">
            <a:xfrm>
              <a:off x="825287" y="6037263"/>
              <a:ext cx="52387" cy="180975"/>
            </a:xfrm>
            <a:custGeom>
              <a:avLst/>
              <a:gdLst>
                <a:gd name="T0" fmla="*/ 0 w 52"/>
                <a:gd name="T1" fmla="*/ 2147483647 h 216"/>
                <a:gd name="T2" fmla="*/ 2147483647 w 52"/>
                <a:gd name="T3" fmla="*/ 2147483647 h 216"/>
                <a:gd name="T4" fmla="*/ 2147483647 w 52"/>
                <a:gd name="T5" fmla="*/ 0 h 216"/>
                <a:gd name="T6" fmla="*/ 0 60000 65536"/>
                <a:gd name="T7" fmla="*/ 0 60000 65536"/>
                <a:gd name="T8" fmla="*/ 0 60000 65536"/>
                <a:gd name="T9" fmla="*/ 0 w 52"/>
                <a:gd name="T10" fmla="*/ 0 h 216"/>
                <a:gd name="T11" fmla="*/ 52 w 5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216">
                  <a:moveTo>
                    <a:pt x="0" y="216"/>
                  </a:moveTo>
                  <a:cubicBezTo>
                    <a:pt x="8" y="196"/>
                    <a:pt x="44" y="132"/>
                    <a:pt x="48" y="96"/>
                  </a:cubicBezTo>
                  <a:cubicBezTo>
                    <a:pt x="52" y="60"/>
                    <a:pt x="29" y="20"/>
                    <a:pt x="2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5" name="Egyenes összekötő nyíllal 64"/>
          <p:cNvCxnSpPr/>
          <p:nvPr/>
        </p:nvCxnSpPr>
        <p:spPr bwMode="auto">
          <a:xfrm>
            <a:off x="1195174" y="2992946"/>
            <a:ext cx="7556883" cy="63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8" name="Ellipszis 67"/>
          <p:cNvSpPr/>
          <p:nvPr/>
        </p:nvSpPr>
        <p:spPr bwMode="auto">
          <a:xfrm>
            <a:off x="6218352" y="1902659"/>
            <a:ext cx="2210172" cy="2210417"/>
          </a:xfrm>
          <a:prstGeom prst="ellipse">
            <a:avLst/>
          </a:pr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4" name="Ellipszis 73"/>
          <p:cNvSpPr/>
          <p:nvPr/>
        </p:nvSpPr>
        <p:spPr bwMode="auto">
          <a:xfrm>
            <a:off x="5525264" y="1902659"/>
            <a:ext cx="2210172" cy="2210417"/>
          </a:xfrm>
          <a:prstGeom prst="ellipse">
            <a:avLst/>
          </a:pr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5" name="Ellipszis 74"/>
          <p:cNvSpPr/>
          <p:nvPr/>
        </p:nvSpPr>
        <p:spPr bwMode="auto">
          <a:xfrm>
            <a:off x="4909532" y="1887737"/>
            <a:ext cx="2210172" cy="2210417"/>
          </a:xfrm>
          <a:prstGeom prst="ellipse">
            <a:avLst/>
          </a:pr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6" name="Ellipszis 75"/>
          <p:cNvSpPr/>
          <p:nvPr/>
        </p:nvSpPr>
        <p:spPr bwMode="auto">
          <a:xfrm>
            <a:off x="1425724" y="1052736"/>
            <a:ext cx="2210172" cy="2210417"/>
          </a:xfrm>
          <a:prstGeom prst="ellipse">
            <a:avLst/>
          </a:pr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7" name="Ellipszis 76"/>
          <p:cNvSpPr/>
          <p:nvPr/>
        </p:nvSpPr>
        <p:spPr bwMode="auto">
          <a:xfrm>
            <a:off x="2303748" y="2708920"/>
            <a:ext cx="2210172" cy="2210417"/>
          </a:xfrm>
          <a:prstGeom prst="ellipse">
            <a:avLst/>
          </a:pr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2" name="Ellipszis 81"/>
          <p:cNvSpPr/>
          <p:nvPr/>
        </p:nvSpPr>
        <p:spPr bwMode="auto">
          <a:xfrm>
            <a:off x="2190820" y="1844824"/>
            <a:ext cx="679104" cy="679179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3" name="Ellipszis 82"/>
          <p:cNvSpPr/>
          <p:nvPr/>
        </p:nvSpPr>
        <p:spPr bwMode="auto">
          <a:xfrm>
            <a:off x="3054756" y="3505905"/>
            <a:ext cx="679104" cy="679179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4" name="Ellipszis 83"/>
          <p:cNvSpPr/>
          <p:nvPr/>
        </p:nvSpPr>
        <p:spPr bwMode="auto">
          <a:xfrm>
            <a:off x="5616116" y="2659743"/>
            <a:ext cx="679104" cy="679179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5" name="Ellipszis 84"/>
          <p:cNvSpPr/>
          <p:nvPr/>
        </p:nvSpPr>
        <p:spPr bwMode="auto">
          <a:xfrm>
            <a:off x="6979296" y="2677813"/>
            <a:ext cx="679104" cy="679179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6" name="Ellipszis 85"/>
          <p:cNvSpPr/>
          <p:nvPr/>
        </p:nvSpPr>
        <p:spPr bwMode="auto">
          <a:xfrm>
            <a:off x="6295220" y="2672916"/>
            <a:ext cx="679104" cy="679179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7" name="Ellipszis 86"/>
          <p:cNvSpPr/>
          <p:nvPr/>
        </p:nvSpPr>
        <p:spPr bwMode="auto">
          <a:xfrm>
            <a:off x="2190820" y="1844824"/>
            <a:ext cx="679104" cy="679179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8" name="Ellipszis 87"/>
          <p:cNvSpPr/>
          <p:nvPr/>
        </p:nvSpPr>
        <p:spPr bwMode="auto">
          <a:xfrm>
            <a:off x="3053494" y="3505905"/>
            <a:ext cx="679104" cy="679179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28" name="Csoportba foglalás 92"/>
          <p:cNvGrpSpPr/>
          <p:nvPr/>
        </p:nvGrpSpPr>
        <p:grpSpPr>
          <a:xfrm>
            <a:off x="5539740" y="2178050"/>
            <a:ext cx="2201386" cy="1645513"/>
            <a:chOff x="5539740" y="2178050"/>
            <a:chExt cx="2201386" cy="1645513"/>
          </a:xfrm>
        </p:grpSpPr>
        <p:sp>
          <p:nvSpPr>
            <p:cNvPr id="91" name="Szabadkézi sokszög 90"/>
            <p:cNvSpPr/>
            <p:nvPr/>
          </p:nvSpPr>
          <p:spPr bwMode="auto">
            <a:xfrm>
              <a:off x="5539740" y="2178050"/>
              <a:ext cx="2194560" cy="824230"/>
            </a:xfrm>
            <a:custGeom>
              <a:avLst/>
              <a:gdLst>
                <a:gd name="connsiteX0" fmla="*/ 0 w 2194560"/>
                <a:gd name="connsiteY0" fmla="*/ 824230 h 824230"/>
                <a:gd name="connsiteX1" fmla="*/ 502920 w 2194560"/>
                <a:gd name="connsiteY1" fmla="*/ 115570 h 824230"/>
                <a:gd name="connsiteX2" fmla="*/ 1135380 w 2194560"/>
                <a:gd name="connsiteY2" fmla="*/ 222250 h 824230"/>
                <a:gd name="connsiteX3" fmla="*/ 1752600 w 2194560"/>
                <a:gd name="connsiteY3" fmla="*/ 100330 h 824230"/>
                <a:gd name="connsiteX4" fmla="*/ 2194560 w 2194560"/>
                <a:gd name="connsiteY4" fmla="*/ 824230 h 824230"/>
                <a:gd name="connsiteX0" fmla="*/ 0 w 2194560"/>
                <a:gd name="connsiteY0" fmla="*/ 824230 h 824230"/>
                <a:gd name="connsiteX1" fmla="*/ 502920 w 2194560"/>
                <a:gd name="connsiteY1" fmla="*/ 115570 h 824230"/>
                <a:gd name="connsiteX2" fmla="*/ 1135380 w 2194560"/>
                <a:gd name="connsiteY2" fmla="*/ 222250 h 824230"/>
                <a:gd name="connsiteX3" fmla="*/ 1752600 w 2194560"/>
                <a:gd name="connsiteY3" fmla="*/ 100330 h 824230"/>
                <a:gd name="connsiteX4" fmla="*/ 2194560 w 2194560"/>
                <a:gd name="connsiteY4" fmla="*/ 824230 h 824230"/>
                <a:gd name="connsiteX0" fmla="*/ 0 w 2194560"/>
                <a:gd name="connsiteY0" fmla="*/ 824230 h 824230"/>
                <a:gd name="connsiteX1" fmla="*/ 502920 w 2194560"/>
                <a:gd name="connsiteY1" fmla="*/ 115570 h 824230"/>
                <a:gd name="connsiteX2" fmla="*/ 1135380 w 2194560"/>
                <a:gd name="connsiteY2" fmla="*/ 222250 h 824230"/>
                <a:gd name="connsiteX3" fmla="*/ 1752600 w 2194560"/>
                <a:gd name="connsiteY3" fmla="*/ 100330 h 824230"/>
                <a:gd name="connsiteX4" fmla="*/ 2194560 w 2194560"/>
                <a:gd name="connsiteY4" fmla="*/ 824230 h 8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4560" h="824230">
                  <a:moveTo>
                    <a:pt x="0" y="824230"/>
                  </a:moveTo>
                  <a:cubicBezTo>
                    <a:pt x="51477" y="394325"/>
                    <a:pt x="313690" y="215900"/>
                    <a:pt x="502920" y="115570"/>
                  </a:cubicBezTo>
                  <a:cubicBezTo>
                    <a:pt x="692150" y="15240"/>
                    <a:pt x="927100" y="224790"/>
                    <a:pt x="1135380" y="222250"/>
                  </a:cubicBezTo>
                  <a:cubicBezTo>
                    <a:pt x="1343660" y="219710"/>
                    <a:pt x="1576070" y="0"/>
                    <a:pt x="1752600" y="100330"/>
                  </a:cubicBezTo>
                  <a:cubicBezTo>
                    <a:pt x="1929130" y="200660"/>
                    <a:pt x="2145365" y="379085"/>
                    <a:pt x="2194560" y="82423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2" name="Szabadkézi sokszög 91"/>
            <p:cNvSpPr/>
            <p:nvPr/>
          </p:nvSpPr>
          <p:spPr bwMode="auto">
            <a:xfrm rot="10800000">
              <a:off x="5546566" y="2999333"/>
              <a:ext cx="2194560" cy="824230"/>
            </a:xfrm>
            <a:custGeom>
              <a:avLst/>
              <a:gdLst>
                <a:gd name="connsiteX0" fmla="*/ 0 w 2194560"/>
                <a:gd name="connsiteY0" fmla="*/ 824230 h 824230"/>
                <a:gd name="connsiteX1" fmla="*/ 502920 w 2194560"/>
                <a:gd name="connsiteY1" fmla="*/ 115570 h 824230"/>
                <a:gd name="connsiteX2" fmla="*/ 1135380 w 2194560"/>
                <a:gd name="connsiteY2" fmla="*/ 222250 h 824230"/>
                <a:gd name="connsiteX3" fmla="*/ 1752600 w 2194560"/>
                <a:gd name="connsiteY3" fmla="*/ 100330 h 824230"/>
                <a:gd name="connsiteX4" fmla="*/ 2194560 w 2194560"/>
                <a:gd name="connsiteY4" fmla="*/ 824230 h 824230"/>
                <a:gd name="connsiteX0" fmla="*/ 0 w 2194560"/>
                <a:gd name="connsiteY0" fmla="*/ 824230 h 824230"/>
                <a:gd name="connsiteX1" fmla="*/ 502920 w 2194560"/>
                <a:gd name="connsiteY1" fmla="*/ 115570 h 824230"/>
                <a:gd name="connsiteX2" fmla="*/ 1135380 w 2194560"/>
                <a:gd name="connsiteY2" fmla="*/ 222250 h 824230"/>
                <a:gd name="connsiteX3" fmla="*/ 1752600 w 2194560"/>
                <a:gd name="connsiteY3" fmla="*/ 100330 h 824230"/>
                <a:gd name="connsiteX4" fmla="*/ 2194560 w 2194560"/>
                <a:gd name="connsiteY4" fmla="*/ 824230 h 824230"/>
                <a:gd name="connsiteX0" fmla="*/ 0 w 2194560"/>
                <a:gd name="connsiteY0" fmla="*/ 824230 h 824230"/>
                <a:gd name="connsiteX1" fmla="*/ 502920 w 2194560"/>
                <a:gd name="connsiteY1" fmla="*/ 115570 h 824230"/>
                <a:gd name="connsiteX2" fmla="*/ 1135380 w 2194560"/>
                <a:gd name="connsiteY2" fmla="*/ 222250 h 824230"/>
                <a:gd name="connsiteX3" fmla="*/ 1752600 w 2194560"/>
                <a:gd name="connsiteY3" fmla="*/ 100330 h 824230"/>
                <a:gd name="connsiteX4" fmla="*/ 2194560 w 2194560"/>
                <a:gd name="connsiteY4" fmla="*/ 824230 h 8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4560" h="824230">
                  <a:moveTo>
                    <a:pt x="0" y="824230"/>
                  </a:moveTo>
                  <a:cubicBezTo>
                    <a:pt x="51477" y="394325"/>
                    <a:pt x="313690" y="215900"/>
                    <a:pt x="502920" y="115570"/>
                  </a:cubicBezTo>
                  <a:cubicBezTo>
                    <a:pt x="692150" y="15240"/>
                    <a:pt x="927100" y="224790"/>
                    <a:pt x="1135380" y="222250"/>
                  </a:cubicBezTo>
                  <a:cubicBezTo>
                    <a:pt x="1343660" y="219710"/>
                    <a:pt x="1576070" y="0"/>
                    <a:pt x="1752600" y="100330"/>
                  </a:cubicBezTo>
                  <a:cubicBezTo>
                    <a:pt x="1929130" y="200660"/>
                    <a:pt x="2145365" y="379085"/>
                    <a:pt x="2194560" y="82423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500"/>
                            </p:stCondLst>
                            <p:childTnLst>
                              <p:par>
                                <p:cTn id="12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53" grpId="0" animBg="1"/>
      <p:bldP spid="54" grpId="0" animBg="1"/>
      <p:bldP spid="55" grpId="0" animBg="1"/>
      <p:bldP spid="56" grpId="0" animBg="1"/>
      <p:bldP spid="62" grpId="0" animBg="1"/>
      <p:bldP spid="63" grpId="0" animBg="1"/>
      <p:bldP spid="87" grpId="0" animBg="1"/>
      <p:bldP spid="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Ray </a:t>
            </a:r>
            <a:r>
              <a:rPr lang="hu-HU" dirty="0" err="1" smtClean="0"/>
              <a:t>marching</a:t>
            </a:r>
            <a:endParaRPr lang="en-US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04764"/>
            <a:ext cx="6768752" cy="507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Fragmen</a:t>
            </a:r>
            <a:r>
              <a:rPr lang="hu-HU" dirty="0" err="1" smtClean="0"/>
              <a:t>slisták</a:t>
            </a:r>
            <a:r>
              <a:rPr lang="hu-HU" dirty="0" smtClean="0"/>
              <a:t>: </a:t>
            </a:r>
            <a:r>
              <a:rPr lang="hu-HU" dirty="0" err="1" smtClean="0"/>
              <a:t>A-buffer</a:t>
            </a:r>
            <a:endParaRPr lang="en-US" dirty="0"/>
          </a:p>
        </p:txBody>
      </p:sp>
      <p:sp>
        <p:nvSpPr>
          <p:cNvPr id="4" name="Lekerekített téglalap 3"/>
          <p:cNvSpPr/>
          <p:nvPr/>
        </p:nvSpPr>
        <p:spPr bwMode="auto">
          <a:xfrm>
            <a:off x="611560" y="1844824"/>
            <a:ext cx="2088232" cy="93610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Fragment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shader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églalap 4"/>
          <p:cNvSpPr/>
          <p:nvPr/>
        </p:nvSpPr>
        <p:spPr bwMode="auto">
          <a:xfrm>
            <a:off x="5580112" y="1844824"/>
            <a:ext cx="2376264" cy="180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Render target buffer</a:t>
            </a:r>
          </a:p>
        </p:txBody>
      </p:sp>
      <p:cxnSp>
        <p:nvCxnSpPr>
          <p:cNvPr id="7" name="Szögletes összekötő 6"/>
          <p:cNvCxnSpPr>
            <a:stCxn id="4" idx="3"/>
            <a:endCxn id="5" idx="1"/>
          </p:cNvCxnSpPr>
          <p:nvPr/>
        </p:nvCxnSpPr>
        <p:spPr bwMode="auto">
          <a:xfrm>
            <a:off x="2699792" y="2312876"/>
            <a:ext cx="2880320" cy="43204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églalap 13"/>
          <p:cNvSpPr/>
          <p:nvPr/>
        </p:nvSpPr>
        <p:spPr bwMode="auto">
          <a:xfrm>
            <a:off x="1403648" y="4005064"/>
            <a:ext cx="5616624" cy="20882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Appendable</a:t>
            </a:r>
            <a:endParaRPr lang="en-US" dirty="0">
              <a:latin typeface="Arial" charset="0"/>
              <a:ea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  <a:ea typeface="ＭＳ Ｐゴシック" charset="-128"/>
              </a:rPr>
              <a:t>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ragment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  <a:ea typeface="ＭＳ Ｐゴシック" charset="-128"/>
              </a:rPr>
              <a:t>buffer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6" name="Téglalap 15"/>
          <p:cNvSpPr/>
          <p:nvPr/>
        </p:nvSpPr>
        <p:spPr bwMode="auto">
          <a:xfrm>
            <a:off x="5580112" y="1844824"/>
            <a:ext cx="648072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dest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8" name="Téglalap 17"/>
          <p:cNvSpPr/>
          <p:nvPr/>
        </p:nvSpPr>
        <p:spPr bwMode="auto">
          <a:xfrm>
            <a:off x="5580112" y="1844824"/>
            <a:ext cx="648072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null</a:t>
            </a:r>
          </a:p>
        </p:txBody>
      </p:sp>
      <p:sp>
        <p:nvSpPr>
          <p:cNvPr id="19" name="Téglalap 18"/>
          <p:cNvSpPr/>
          <p:nvPr/>
        </p:nvSpPr>
        <p:spPr bwMode="auto">
          <a:xfrm>
            <a:off x="2843808" y="1844824"/>
            <a:ext cx="648072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src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5" name="Téglalap 14"/>
          <p:cNvSpPr/>
          <p:nvPr/>
        </p:nvSpPr>
        <p:spPr bwMode="auto">
          <a:xfrm>
            <a:off x="5580112" y="1844824"/>
            <a:ext cx="2376264" cy="180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List head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RW buffer</a:t>
            </a:r>
          </a:p>
        </p:txBody>
      </p:sp>
      <p:sp>
        <p:nvSpPr>
          <p:cNvPr id="23" name="Téglalap 22"/>
          <p:cNvSpPr/>
          <p:nvPr/>
        </p:nvSpPr>
        <p:spPr bwMode="auto">
          <a:xfrm>
            <a:off x="5580112" y="1844824"/>
            <a:ext cx="648072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ptr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22" name="Görbe összekötő 21"/>
          <p:cNvCxnSpPr>
            <a:stCxn id="18" idx="3"/>
          </p:cNvCxnSpPr>
          <p:nvPr/>
        </p:nvCxnSpPr>
        <p:spPr bwMode="auto">
          <a:xfrm flipH="1">
            <a:off x="2195736" y="2132856"/>
            <a:ext cx="4032448" cy="2232248"/>
          </a:xfrm>
          <a:prstGeom prst="curvedConnector3">
            <a:avLst>
              <a:gd name="adj1" fmla="val -5669"/>
            </a:avLst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églalap 23"/>
          <p:cNvSpPr/>
          <p:nvPr/>
        </p:nvSpPr>
        <p:spPr bwMode="auto">
          <a:xfrm>
            <a:off x="2996208" y="1997224"/>
            <a:ext cx="648072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src2</a:t>
            </a:r>
          </a:p>
        </p:txBody>
      </p:sp>
      <p:cxnSp>
        <p:nvCxnSpPr>
          <p:cNvPr id="25" name="Görbe összekötő 24"/>
          <p:cNvCxnSpPr>
            <a:stCxn id="23" idx="3"/>
          </p:cNvCxnSpPr>
          <p:nvPr/>
        </p:nvCxnSpPr>
        <p:spPr bwMode="auto">
          <a:xfrm flipH="1">
            <a:off x="3131840" y="2132856"/>
            <a:ext cx="3096344" cy="3168352"/>
          </a:xfrm>
          <a:prstGeom prst="curvedConnector4">
            <a:avLst>
              <a:gd name="adj1" fmla="val -7383"/>
              <a:gd name="adj2" fmla="val 54545"/>
            </a:avLst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Görbe összekötő 24"/>
          <p:cNvCxnSpPr/>
          <p:nvPr/>
        </p:nvCxnSpPr>
        <p:spPr bwMode="auto">
          <a:xfrm rot="16200000" flipV="1">
            <a:off x="2123728" y="4365104"/>
            <a:ext cx="1008112" cy="720080"/>
          </a:xfrm>
          <a:prstGeom prst="curvedConnector3">
            <a:avLst>
              <a:gd name="adj1" fmla="val 99131"/>
            </a:avLst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3033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15347 0.3256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2847 0.4923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  <p:bldP spid="15" grpId="0" animBg="1"/>
      <p:bldP spid="23" grpId="0" animBg="1"/>
      <p:bldP spid="24" grpId="1" animBg="1"/>
      <p:bldP spid="24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Fragmen</a:t>
            </a:r>
            <a:r>
              <a:rPr lang="hu-HU" dirty="0" err="1" smtClean="0"/>
              <a:t>slisták</a:t>
            </a:r>
            <a:r>
              <a:rPr lang="hu-HU" dirty="0" smtClean="0"/>
              <a:t>: </a:t>
            </a:r>
            <a:r>
              <a:rPr lang="hu-HU" dirty="0" err="1" smtClean="0"/>
              <a:t>S-buffer</a:t>
            </a:r>
            <a:endParaRPr lang="en-US" dirty="0"/>
          </a:p>
        </p:txBody>
      </p:sp>
      <p:sp>
        <p:nvSpPr>
          <p:cNvPr id="17" name="Tartalom hely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pixelenkénti </a:t>
            </a:r>
            <a:r>
              <a:rPr lang="hu-HU" dirty="0" err="1" smtClean="0"/>
              <a:t>fragmensek</a:t>
            </a:r>
            <a:r>
              <a:rPr lang="hu-HU" dirty="0" smtClean="0"/>
              <a:t> megszámolása</a:t>
            </a:r>
          </a:p>
          <a:p>
            <a:pPr lvl="1"/>
            <a:r>
              <a:rPr lang="hu-HU" dirty="0" smtClean="0"/>
              <a:t>geometria rajzolása</a:t>
            </a:r>
          </a:p>
          <a:p>
            <a:pPr lvl="1"/>
            <a:r>
              <a:rPr lang="hu-HU" dirty="0" smtClean="0"/>
              <a:t>pixel </a:t>
            </a:r>
            <a:r>
              <a:rPr lang="hu-HU" dirty="0" err="1" smtClean="0"/>
              <a:t>shaderben</a:t>
            </a:r>
            <a:r>
              <a:rPr lang="hu-HU" dirty="0" smtClean="0"/>
              <a:t> atomi inkrementálás pixelenkénti számlálóra</a:t>
            </a:r>
          </a:p>
          <a:p>
            <a:r>
              <a:rPr lang="hu-HU" dirty="0" smtClean="0"/>
              <a:t>nem sorrendtartó </a:t>
            </a:r>
            <a:r>
              <a:rPr lang="hu-HU" dirty="0" err="1" smtClean="0"/>
              <a:t>prefix</a:t>
            </a:r>
            <a:r>
              <a:rPr lang="hu-HU" dirty="0" smtClean="0"/>
              <a:t> összeg</a:t>
            </a:r>
          </a:p>
          <a:p>
            <a:pPr lvl="1"/>
            <a:r>
              <a:rPr lang="hu-HU" dirty="0" smtClean="0"/>
              <a:t>minden nem üres pixelre</a:t>
            </a:r>
          </a:p>
          <a:p>
            <a:pPr lvl="1"/>
            <a:r>
              <a:rPr lang="hu-HU" dirty="0" smtClean="0"/>
              <a:t>atomi hozzáadás globális számlálóhoz</a:t>
            </a:r>
          </a:p>
          <a:p>
            <a:pPr lvl="1"/>
            <a:r>
              <a:rPr lang="hu-HU" dirty="0" smtClean="0"/>
              <a:t>eredeti érték tárolása pixelenként: ez a pixelhez tartozó </a:t>
            </a:r>
            <a:r>
              <a:rPr lang="hu-HU" dirty="0" err="1" smtClean="0"/>
              <a:t>fragmensbuffer-szakasz</a:t>
            </a:r>
            <a:r>
              <a:rPr lang="hu-HU" dirty="0" smtClean="0"/>
              <a:t> címe</a:t>
            </a:r>
          </a:p>
          <a:p>
            <a:pPr lvl="1"/>
            <a:r>
              <a:rPr lang="hu-HU" dirty="0" smtClean="0"/>
              <a:t>gyorsítás: több párhuzamos számláló, azokra </a:t>
            </a:r>
            <a:r>
              <a:rPr lang="hu-HU" dirty="0" err="1" smtClean="0"/>
              <a:t>prefix</a:t>
            </a:r>
            <a:r>
              <a:rPr lang="hu-HU" dirty="0" smtClean="0"/>
              <a:t> összeg sorosan</a:t>
            </a:r>
          </a:p>
          <a:p>
            <a:r>
              <a:rPr lang="hu-HU" dirty="0" err="1" smtClean="0"/>
              <a:t>fragmensek</a:t>
            </a:r>
            <a:r>
              <a:rPr lang="hu-HU" dirty="0" smtClean="0"/>
              <a:t> összegyűjtése</a:t>
            </a:r>
          </a:p>
          <a:p>
            <a:pPr lvl="1"/>
            <a:r>
              <a:rPr lang="hu-HU" dirty="0" smtClean="0"/>
              <a:t>pixelenként atomi számláló növelése, írás a </a:t>
            </a:r>
            <a:r>
              <a:rPr lang="hu-HU" dirty="0" err="1" smtClean="0"/>
              <a:t>fragmensbufferbe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</a:t>
            </a:r>
            <a:r>
              <a:rPr lang="en-US" dirty="0" smtClean="0"/>
              <a:t>ragmen</a:t>
            </a:r>
            <a:r>
              <a:rPr lang="hu-HU" dirty="0" smtClean="0"/>
              <a:t>s</a:t>
            </a:r>
            <a:r>
              <a:rPr lang="en-US" dirty="0" smtClean="0"/>
              <a:t> list</a:t>
            </a:r>
            <a:r>
              <a:rPr lang="hu-HU" dirty="0" smtClean="0"/>
              <a:t>át használó módszerek</a:t>
            </a:r>
            <a:endParaRPr lang="en-US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79388" y="1484313"/>
            <a:ext cx="4536627" cy="4897437"/>
          </a:xfrm>
        </p:spPr>
        <p:txBody>
          <a:bodyPr/>
          <a:lstStyle/>
          <a:p>
            <a:r>
              <a:rPr lang="hu-HU" dirty="0" err="1" smtClean="0"/>
              <a:t>sorrendfüggetlen</a:t>
            </a:r>
            <a:r>
              <a:rPr lang="hu-HU" dirty="0" smtClean="0"/>
              <a:t> áttetszőség</a:t>
            </a:r>
            <a:r>
              <a:rPr lang="en-US" dirty="0" smtClean="0"/>
              <a:t> </a:t>
            </a:r>
            <a:r>
              <a:rPr lang="en-US" sz="1100" dirty="0" smtClean="0">
                <a:solidFill>
                  <a:srgbClr val="000000"/>
                </a:solidFill>
              </a:rPr>
              <a:t>[Hensley’10, ATI]</a:t>
            </a:r>
            <a:endParaRPr lang="en-US" dirty="0" smtClean="0"/>
          </a:p>
          <a:p>
            <a:pPr lvl="1"/>
            <a:r>
              <a:rPr lang="hu-HU" dirty="0" smtClean="0"/>
              <a:t>rendezés</a:t>
            </a:r>
            <a:endParaRPr lang="en-US" dirty="0" smtClean="0"/>
          </a:p>
          <a:p>
            <a:r>
              <a:rPr lang="hu-HU" dirty="0" smtClean="0"/>
              <a:t>térfogati</a:t>
            </a:r>
            <a:r>
              <a:rPr lang="en-US" dirty="0" smtClean="0"/>
              <a:t> </a:t>
            </a:r>
            <a:r>
              <a:rPr lang="hu-HU" dirty="0" smtClean="0"/>
              <a:t>áttetszőség</a:t>
            </a:r>
            <a:r>
              <a:rPr lang="en-US" dirty="0" smtClean="0"/>
              <a:t> </a:t>
            </a:r>
            <a:r>
              <a:rPr lang="en-US" sz="1100" dirty="0" smtClean="0"/>
              <a:t>[</a:t>
            </a:r>
            <a:r>
              <a:rPr lang="en-US" sz="1100" dirty="0" err="1" smtClean="0"/>
              <a:t>Sz</a:t>
            </a:r>
            <a:r>
              <a:rPr lang="hu-HU" sz="1100" dirty="0" err="1" smtClean="0"/>
              <a:t>écsi</a:t>
            </a:r>
            <a:r>
              <a:rPr lang="hu-HU" sz="1100" dirty="0" smtClean="0"/>
              <a:t> </a:t>
            </a:r>
            <a:r>
              <a:rPr lang="en-US" sz="1100" dirty="0" smtClean="0"/>
              <a:t>‘</a:t>
            </a:r>
            <a:r>
              <a:rPr lang="hu-HU" sz="1100" dirty="0" smtClean="0"/>
              <a:t>12</a:t>
            </a:r>
            <a:r>
              <a:rPr lang="en-US" sz="1100" dirty="0" smtClean="0"/>
              <a:t>]</a:t>
            </a:r>
          </a:p>
          <a:p>
            <a:pPr lvl="1"/>
            <a:r>
              <a:rPr lang="hu-HU" dirty="0" smtClean="0"/>
              <a:t>sugár </a:t>
            </a:r>
            <a:r>
              <a:rPr lang="hu-HU" dirty="0" smtClean="0"/>
              <a:t>mentén kiértékelés szakaszonként </a:t>
            </a:r>
            <a:r>
              <a:rPr lang="hu-HU" dirty="0" smtClean="0"/>
              <a:t>analitikusan</a:t>
            </a:r>
            <a:endParaRPr lang="en-US" dirty="0" smtClean="0"/>
          </a:p>
          <a:p>
            <a:r>
              <a:rPr lang="hu-HU" dirty="0" smtClean="0"/>
              <a:t>árnyéktérfogatok résztvevő közegre</a:t>
            </a:r>
            <a:endParaRPr lang="en-US" dirty="0" smtClean="0"/>
          </a:p>
          <a:p>
            <a:r>
              <a:rPr lang="en-US" dirty="0" err="1" smtClean="0"/>
              <a:t>metaball</a:t>
            </a:r>
            <a:r>
              <a:rPr lang="hu-HU" dirty="0" smtClean="0"/>
              <a:t>ok</a:t>
            </a:r>
            <a:r>
              <a:rPr lang="en-US" dirty="0" smtClean="0"/>
              <a:t>?</a:t>
            </a:r>
            <a:endParaRPr lang="en-US" dirty="0" smtClean="0"/>
          </a:p>
          <a:p>
            <a:pPr lvl="1"/>
            <a:r>
              <a:rPr lang="hu-HU" dirty="0" smtClean="0"/>
              <a:t>található hasonlóan kiértékelhető forma 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3794" name="Picture 2" descr="http://dl.maximumpc.com/galleries/5870/transparency_f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8892" y="2252041"/>
            <a:ext cx="4488718" cy="4129287"/>
          </a:xfrm>
          <a:prstGeom prst="rect">
            <a:avLst/>
          </a:prstGeom>
          <a:noFill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 l="24013" r="12200"/>
          <a:stretch>
            <a:fillRect/>
          </a:stretch>
        </p:blipFill>
        <p:spPr bwMode="auto">
          <a:xfrm>
            <a:off x="5004048" y="2060848"/>
            <a:ext cx="3643464" cy="428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 cstate="print"/>
          <a:srcRect l="15356" r="13770"/>
          <a:stretch>
            <a:fillRect/>
          </a:stretch>
        </p:blipFill>
        <p:spPr bwMode="auto">
          <a:xfrm>
            <a:off x="4788024" y="2132856"/>
            <a:ext cx="403244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Csoportba foglalás 46"/>
          <p:cNvGrpSpPr/>
          <p:nvPr/>
        </p:nvGrpSpPr>
        <p:grpSpPr>
          <a:xfrm>
            <a:off x="4211960" y="1268760"/>
            <a:ext cx="833438" cy="820737"/>
            <a:chOff x="220449" y="6037263"/>
            <a:chExt cx="833438" cy="820737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V="1">
              <a:off x="220449" y="6218238"/>
              <a:ext cx="628650" cy="2397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20449" y="6457950"/>
              <a:ext cx="628650" cy="2397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703049" y="6257925"/>
              <a:ext cx="193675" cy="40005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799887" y="6337300"/>
              <a:ext cx="96837" cy="239713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799887" y="6057900"/>
              <a:ext cx="146050" cy="160338"/>
            </a:xfrm>
            <a:custGeom>
              <a:avLst/>
              <a:gdLst>
                <a:gd name="T0" fmla="*/ 0 w 144"/>
                <a:gd name="T1" fmla="*/ 2147483647 h 192"/>
                <a:gd name="T2" fmla="*/ 2147483647 w 144"/>
                <a:gd name="T3" fmla="*/ 2147483647 h 192"/>
                <a:gd name="T4" fmla="*/ 2147483647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36" y="184"/>
                    <a:pt x="72" y="176"/>
                    <a:pt x="96" y="144"/>
                  </a:cubicBezTo>
                  <a:cubicBezTo>
                    <a:pt x="120" y="112"/>
                    <a:pt x="136" y="32"/>
                    <a:pt x="14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849099" y="6088063"/>
              <a:ext cx="193675" cy="130175"/>
            </a:xfrm>
            <a:custGeom>
              <a:avLst/>
              <a:gdLst>
                <a:gd name="T0" fmla="*/ 0 w 192"/>
                <a:gd name="T1" fmla="*/ 2147483647 h 156"/>
                <a:gd name="T2" fmla="*/ 2147483647 w 192"/>
                <a:gd name="T3" fmla="*/ 2147483647 h 156"/>
                <a:gd name="T4" fmla="*/ 2147483647 w 192"/>
                <a:gd name="T5" fmla="*/ 0 h 156"/>
                <a:gd name="T6" fmla="*/ 0 60000 65536"/>
                <a:gd name="T7" fmla="*/ 0 60000 65536"/>
                <a:gd name="T8" fmla="*/ 0 60000 65536"/>
                <a:gd name="T9" fmla="*/ 0 w 192"/>
                <a:gd name="T10" fmla="*/ 0 h 156"/>
                <a:gd name="T11" fmla="*/ 192 w 192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56">
                  <a:moveTo>
                    <a:pt x="0" y="156"/>
                  </a:moveTo>
                  <a:cubicBezTo>
                    <a:pt x="22" y="150"/>
                    <a:pt x="100" y="146"/>
                    <a:pt x="132" y="120"/>
                  </a:cubicBezTo>
                  <a:cubicBezTo>
                    <a:pt x="164" y="94"/>
                    <a:pt x="180" y="25"/>
                    <a:pt x="19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799887" y="6657975"/>
              <a:ext cx="254000" cy="119063"/>
            </a:xfrm>
            <a:custGeom>
              <a:avLst/>
              <a:gdLst>
                <a:gd name="T0" fmla="*/ 0 w 252"/>
                <a:gd name="T1" fmla="*/ 0 h 144"/>
                <a:gd name="T2" fmla="*/ 2147483647 w 252"/>
                <a:gd name="T3" fmla="*/ 2147483647 h 144"/>
                <a:gd name="T4" fmla="*/ 2147483647 w 252"/>
                <a:gd name="T5" fmla="*/ 2147483647 h 144"/>
                <a:gd name="T6" fmla="*/ 0 60000 65536"/>
                <a:gd name="T7" fmla="*/ 0 60000 65536"/>
                <a:gd name="T8" fmla="*/ 0 60000 65536"/>
                <a:gd name="T9" fmla="*/ 0 w 252"/>
                <a:gd name="T10" fmla="*/ 0 h 144"/>
                <a:gd name="T11" fmla="*/ 252 w 25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144">
                  <a:moveTo>
                    <a:pt x="0" y="0"/>
                  </a:moveTo>
                  <a:cubicBezTo>
                    <a:pt x="56" y="8"/>
                    <a:pt x="102" y="24"/>
                    <a:pt x="144" y="48"/>
                  </a:cubicBezTo>
                  <a:cubicBezTo>
                    <a:pt x="186" y="72"/>
                    <a:pt x="230" y="124"/>
                    <a:pt x="252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799887" y="6657975"/>
              <a:ext cx="146050" cy="200025"/>
            </a:xfrm>
            <a:custGeom>
              <a:avLst/>
              <a:gdLst>
                <a:gd name="T0" fmla="*/ 0 w 144"/>
                <a:gd name="T1" fmla="*/ 0 h 240"/>
                <a:gd name="T2" fmla="*/ 2147483647 w 144"/>
                <a:gd name="T3" fmla="*/ 2147483647 h 240"/>
                <a:gd name="T4" fmla="*/ 2147483647 w 144"/>
                <a:gd name="T5" fmla="*/ 2147483647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0" y="0"/>
                  </a:moveTo>
                  <a:cubicBezTo>
                    <a:pt x="20" y="24"/>
                    <a:pt x="96" y="104"/>
                    <a:pt x="120" y="144"/>
                  </a:cubicBezTo>
                  <a:cubicBezTo>
                    <a:pt x="144" y="184"/>
                    <a:pt x="139" y="220"/>
                    <a:pt x="144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799887" y="6657975"/>
              <a:ext cx="49212" cy="200025"/>
            </a:xfrm>
            <a:custGeom>
              <a:avLst/>
              <a:gdLst>
                <a:gd name="T0" fmla="*/ 0 w 48"/>
                <a:gd name="T1" fmla="*/ 0 h 240"/>
                <a:gd name="T2" fmla="*/ 2147483647 w 48"/>
                <a:gd name="T3" fmla="*/ 2147483647 h 240"/>
                <a:gd name="T4" fmla="*/ 0 w 48"/>
                <a:gd name="T5" fmla="*/ 2147483647 h 240"/>
                <a:gd name="T6" fmla="*/ 0 60000 65536"/>
                <a:gd name="T7" fmla="*/ 0 60000 65536"/>
                <a:gd name="T8" fmla="*/ 0 60000 65536"/>
                <a:gd name="T9" fmla="*/ 0 w 48"/>
                <a:gd name="T10" fmla="*/ 0 h 240"/>
                <a:gd name="T11" fmla="*/ 48 w 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40">
                  <a:moveTo>
                    <a:pt x="0" y="0"/>
                  </a:moveTo>
                  <a:cubicBezTo>
                    <a:pt x="24" y="52"/>
                    <a:pt x="48" y="104"/>
                    <a:pt x="48" y="144"/>
                  </a:cubicBezTo>
                  <a:cubicBezTo>
                    <a:pt x="48" y="184"/>
                    <a:pt x="24" y="212"/>
                    <a:pt x="0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825287" y="6037263"/>
              <a:ext cx="52387" cy="180975"/>
            </a:xfrm>
            <a:custGeom>
              <a:avLst/>
              <a:gdLst>
                <a:gd name="T0" fmla="*/ 0 w 52"/>
                <a:gd name="T1" fmla="*/ 2147483647 h 216"/>
                <a:gd name="T2" fmla="*/ 2147483647 w 52"/>
                <a:gd name="T3" fmla="*/ 2147483647 h 216"/>
                <a:gd name="T4" fmla="*/ 2147483647 w 52"/>
                <a:gd name="T5" fmla="*/ 0 h 216"/>
                <a:gd name="T6" fmla="*/ 0 60000 65536"/>
                <a:gd name="T7" fmla="*/ 0 60000 65536"/>
                <a:gd name="T8" fmla="*/ 0 60000 65536"/>
                <a:gd name="T9" fmla="*/ 0 w 52"/>
                <a:gd name="T10" fmla="*/ 0 h 216"/>
                <a:gd name="T11" fmla="*/ 52 w 5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216">
                  <a:moveTo>
                    <a:pt x="0" y="216"/>
                  </a:moveTo>
                  <a:cubicBezTo>
                    <a:pt x="8" y="196"/>
                    <a:pt x="44" y="132"/>
                    <a:pt x="48" y="96"/>
                  </a:cubicBezTo>
                  <a:cubicBezTo>
                    <a:pt x="52" y="60"/>
                    <a:pt x="29" y="20"/>
                    <a:pt x="2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0" name="Egyenes összekötő nyíllal 19"/>
          <p:cNvCxnSpPr/>
          <p:nvPr/>
        </p:nvCxnSpPr>
        <p:spPr bwMode="auto">
          <a:xfrm>
            <a:off x="5142235" y="1689447"/>
            <a:ext cx="3750245" cy="113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4" name="Freeform 24"/>
          <p:cNvSpPr>
            <a:spLocks/>
          </p:cNvSpPr>
          <p:nvPr/>
        </p:nvSpPr>
        <p:spPr bwMode="auto">
          <a:xfrm rot="20054670" flipH="1">
            <a:off x="5867738" y="1160993"/>
            <a:ext cx="703977" cy="899785"/>
          </a:xfrm>
          <a:custGeom>
            <a:avLst/>
            <a:gdLst>
              <a:gd name="T0" fmla="*/ 1598689 w 1769"/>
              <a:gd name="T1" fmla="*/ 540928 h 2291"/>
              <a:gd name="T2" fmla="*/ 1761627 w 1769"/>
              <a:gd name="T3" fmla="*/ 658726 h 2291"/>
              <a:gd name="T4" fmla="*/ 1860024 w 1769"/>
              <a:gd name="T5" fmla="*/ 894322 h 2291"/>
              <a:gd name="T6" fmla="*/ 1828283 w 1769"/>
              <a:gd name="T7" fmla="*/ 1010235 h 2291"/>
              <a:gd name="T8" fmla="*/ 1632546 w 1769"/>
              <a:gd name="T9" fmla="*/ 1128033 h 2291"/>
              <a:gd name="T10" fmla="*/ 1534149 w 1769"/>
              <a:gd name="T11" fmla="*/ 1097876 h 2291"/>
              <a:gd name="T12" fmla="*/ 1565890 w 1769"/>
              <a:gd name="T13" fmla="*/ 1186460 h 2291"/>
              <a:gd name="T14" fmla="*/ 1565890 w 1769"/>
              <a:gd name="T15" fmla="*/ 1361744 h 2291"/>
              <a:gd name="T16" fmla="*/ 1435752 w 1769"/>
              <a:gd name="T17" fmla="*/ 1538912 h 2291"/>
              <a:gd name="T18" fmla="*/ 1271757 w 1769"/>
              <a:gd name="T19" fmla="*/ 1654825 h 2291"/>
              <a:gd name="T20" fmla="*/ 1271757 w 1769"/>
              <a:gd name="T21" fmla="*/ 1772623 h 2291"/>
              <a:gd name="T22" fmla="*/ 1435752 w 1769"/>
              <a:gd name="T23" fmla="*/ 1831050 h 2291"/>
              <a:gd name="T24" fmla="*/ 1435752 w 1769"/>
              <a:gd name="T25" fmla="*/ 1948849 h 2291"/>
              <a:gd name="T26" fmla="*/ 1206159 w 1769"/>
              <a:gd name="T27" fmla="*/ 1978062 h 2291"/>
              <a:gd name="T28" fmla="*/ 1206159 w 1769"/>
              <a:gd name="T29" fmla="*/ 2065704 h 2291"/>
              <a:gd name="T30" fmla="*/ 748030 w 1769"/>
              <a:gd name="T31" fmla="*/ 2154288 h 2291"/>
              <a:gd name="T32" fmla="*/ 519495 w 1769"/>
              <a:gd name="T33" fmla="*/ 2093976 h 2291"/>
              <a:gd name="T34" fmla="*/ 191504 w 1769"/>
              <a:gd name="T35" fmla="*/ 2093976 h 2291"/>
              <a:gd name="T36" fmla="*/ 27509 w 1769"/>
              <a:gd name="T37" fmla="*/ 1948849 h 2291"/>
              <a:gd name="T38" fmla="*/ 27509 w 1769"/>
              <a:gd name="T39" fmla="*/ 1802779 h 2291"/>
              <a:gd name="T40" fmla="*/ 94165 w 1769"/>
              <a:gd name="T41" fmla="*/ 1743409 h 2291"/>
              <a:gd name="T42" fmla="*/ 94165 w 1769"/>
              <a:gd name="T43" fmla="*/ 1567183 h 2291"/>
              <a:gd name="T44" fmla="*/ 60308 w 1769"/>
              <a:gd name="T45" fmla="*/ 1421114 h 2291"/>
              <a:gd name="T46" fmla="*/ 158705 w 1769"/>
              <a:gd name="T47" fmla="*/ 1245831 h 2291"/>
              <a:gd name="T48" fmla="*/ 355499 w 1769"/>
              <a:gd name="T49" fmla="*/ 1010235 h 2291"/>
              <a:gd name="T50" fmla="*/ 682432 w 1769"/>
              <a:gd name="T51" fmla="*/ 922593 h 2291"/>
              <a:gd name="T52" fmla="*/ 806222 w 1769"/>
              <a:gd name="T53" fmla="*/ 903745 h 2291"/>
              <a:gd name="T54" fmla="*/ 883458 w 1769"/>
              <a:gd name="T55" fmla="*/ 791602 h 2291"/>
              <a:gd name="T56" fmla="*/ 1042163 w 1769"/>
              <a:gd name="T57" fmla="*/ 776524 h 2291"/>
              <a:gd name="T58" fmla="*/ 1042163 w 1769"/>
              <a:gd name="T59" fmla="*/ 688882 h 2291"/>
              <a:gd name="T60" fmla="*/ 1010422 w 1769"/>
              <a:gd name="T61" fmla="*/ 601240 h 2291"/>
              <a:gd name="T62" fmla="*/ 716289 w 1769"/>
              <a:gd name="T63" fmla="*/ 483443 h 2291"/>
              <a:gd name="T64" fmla="*/ 420039 w 1769"/>
              <a:gd name="T65" fmla="*/ 337373 h 2291"/>
              <a:gd name="T66" fmla="*/ 452839 w 1769"/>
              <a:gd name="T67" fmla="*/ 190361 h 2291"/>
              <a:gd name="T68" fmla="*/ 551236 w 1769"/>
              <a:gd name="T69" fmla="*/ 161148 h 2291"/>
              <a:gd name="T70" fmla="*/ 649633 w 1769"/>
              <a:gd name="T71" fmla="*/ 190361 h 2291"/>
              <a:gd name="T72" fmla="*/ 748030 w 1769"/>
              <a:gd name="T73" fmla="*/ 249732 h 2291"/>
              <a:gd name="T74" fmla="*/ 682432 w 1769"/>
              <a:gd name="T75" fmla="*/ 190361 h 2291"/>
              <a:gd name="T76" fmla="*/ 551236 w 1769"/>
              <a:gd name="T77" fmla="*/ 101777 h 2291"/>
              <a:gd name="T78" fmla="*/ 617892 w 1769"/>
              <a:gd name="T79" fmla="*/ 14136 h 2291"/>
              <a:gd name="T80" fmla="*/ 748030 w 1769"/>
              <a:gd name="T81" fmla="*/ 14136 h 2291"/>
              <a:gd name="T82" fmla="*/ 912025 w 1769"/>
              <a:gd name="T83" fmla="*/ 101777 h 2291"/>
              <a:gd name="T84" fmla="*/ 1107762 w 1769"/>
              <a:gd name="T85" fmla="*/ 307217 h 2291"/>
              <a:gd name="T86" fmla="*/ 1271757 w 1769"/>
              <a:gd name="T87" fmla="*/ 453286 h 2291"/>
              <a:gd name="T88" fmla="*/ 1337355 w 1769"/>
              <a:gd name="T89" fmla="*/ 512656 h 2291"/>
              <a:gd name="T90" fmla="*/ 1435752 w 1769"/>
              <a:gd name="T91" fmla="*/ 512656 h 2291"/>
              <a:gd name="T92" fmla="*/ 1598689 w 1769"/>
              <a:gd name="T93" fmla="*/ 540928 h 229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769"/>
              <a:gd name="T142" fmla="*/ 0 h 2291"/>
              <a:gd name="T143" fmla="*/ 1769 w 1769"/>
              <a:gd name="T144" fmla="*/ 2291 h 229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769" h="2291">
                <a:moveTo>
                  <a:pt x="1511" y="574"/>
                </a:moveTo>
                <a:cubicBezTo>
                  <a:pt x="1563" y="601"/>
                  <a:pt x="1624" y="638"/>
                  <a:pt x="1665" y="699"/>
                </a:cubicBezTo>
                <a:cubicBezTo>
                  <a:pt x="1706" y="761"/>
                  <a:pt x="1747" y="887"/>
                  <a:pt x="1758" y="949"/>
                </a:cubicBezTo>
                <a:cubicBezTo>
                  <a:pt x="1769" y="1010"/>
                  <a:pt x="1764" y="1031"/>
                  <a:pt x="1728" y="1072"/>
                </a:cubicBezTo>
                <a:cubicBezTo>
                  <a:pt x="1693" y="1113"/>
                  <a:pt x="1589" y="1182"/>
                  <a:pt x="1543" y="1197"/>
                </a:cubicBezTo>
                <a:cubicBezTo>
                  <a:pt x="1496" y="1212"/>
                  <a:pt x="1461" y="1156"/>
                  <a:pt x="1450" y="1165"/>
                </a:cubicBezTo>
                <a:cubicBezTo>
                  <a:pt x="1439" y="1175"/>
                  <a:pt x="1474" y="1212"/>
                  <a:pt x="1480" y="1259"/>
                </a:cubicBezTo>
                <a:cubicBezTo>
                  <a:pt x="1485" y="1305"/>
                  <a:pt x="1500" y="1382"/>
                  <a:pt x="1480" y="1445"/>
                </a:cubicBezTo>
                <a:cubicBezTo>
                  <a:pt x="1459" y="1508"/>
                  <a:pt x="1403" y="1581"/>
                  <a:pt x="1357" y="1633"/>
                </a:cubicBezTo>
                <a:cubicBezTo>
                  <a:pt x="1311" y="1685"/>
                  <a:pt x="1228" y="1715"/>
                  <a:pt x="1202" y="1756"/>
                </a:cubicBezTo>
                <a:cubicBezTo>
                  <a:pt x="1176" y="1797"/>
                  <a:pt x="1176" y="1850"/>
                  <a:pt x="1202" y="1881"/>
                </a:cubicBezTo>
                <a:cubicBezTo>
                  <a:pt x="1228" y="1913"/>
                  <a:pt x="1331" y="1911"/>
                  <a:pt x="1357" y="1943"/>
                </a:cubicBezTo>
                <a:cubicBezTo>
                  <a:pt x="1383" y="1974"/>
                  <a:pt x="1393" y="2041"/>
                  <a:pt x="1357" y="2068"/>
                </a:cubicBezTo>
                <a:cubicBezTo>
                  <a:pt x="1322" y="2094"/>
                  <a:pt x="1176" y="2078"/>
                  <a:pt x="1140" y="2099"/>
                </a:cubicBezTo>
                <a:cubicBezTo>
                  <a:pt x="1105" y="2120"/>
                  <a:pt x="1213" y="2161"/>
                  <a:pt x="1140" y="2192"/>
                </a:cubicBezTo>
                <a:cubicBezTo>
                  <a:pt x="1068" y="2224"/>
                  <a:pt x="814" y="2280"/>
                  <a:pt x="707" y="2286"/>
                </a:cubicBezTo>
                <a:cubicBezTo>
                  <a:pt x="599" y="2291"/>
                  <a:pt x="578" y="2233"/>
                  <a:pt x="491" y="2222"/>
                </a:cubicBezTo>
                <a:cubicBezTo>
                  <a:pt x="404" y="2211"/>
                  <a:pt x="259" y="2248"/>
                  <a:pt x="181" y="2222"/>
                </a:cubicBezTo>
                <a:cubicBezTo>
                  <a:pt x="104" y="2196"/>
                  <a:pt x="52" y="2120"/>
                  <a:pt x="26" y="2068"/>
                </a:cubicBezTo>
                <a:cubicBezTo>
                  <a:pt x="0" y="2015"/>
                  <a:pt x="15" y="1948"/>
                  <a:pt x="26" y="1913"/>
                </a:cubicBezTo>
                <a:cubicBezTo>
                  <a:pt x="37" y="1877"/>
                  <a:pt x="78" y="1891"/>
                  <a:pt x="89" y="1850"/>
                </a:cubicBezTo>
                <a:cubicBezTo>
                  <a:pt x="100" y="1808"/>
                  <a:pt x="94" y="1719"/>
                  <a:pt x="89" y="1663"/>
                </a:cubicBezTo>
                <a:cubicBezTo>
                  <a:pt x="83" y="1607"/>
                  <a:pt x="48" y="1564"/>
                  <a:pt x="57" y="1508"/>
                </a:cubicBezTo>
                <a:cubicBezTo>
                  <a:pt x="67" y="1452"/>
                  <a:pt x="104" y="1394"/>
                  <a:pt x="150" y="1322"/>
                </a:cubicBezTo>
                <a:cubicBezTo>
                  <a:pt x="196" y="1249"/>
                  <a:pt x="252" y="1130"/>
                  <a:pt x="336" y="1072"/>
                </a:cubicBezTo>
                <a:cubicBezTo>
                  <a:pt x="419" y="1015"/>
                  <a:pt x="574" y="998"/>
                  <a:pt x="645" y="979"/>
                </a:cubicBezTo>
                <a:cubicBezTo>
                  <a:pt x="716" y="960"/>
                  <a:pt x="730" y="982"/>
                  <a:pt x="762" y="959"/>
                </a:cubicBezTo>
                <a:cubicBezTo>
                  <a:pt x="794" y="936"/>
                  <a:pt x="798" y="862"/>
                  <a:pt x="835" y="840"/>
                </a:cubicBezTo>
                <a:cubicBezTo>
                  <a:pt x="872" y="818"/>
                  <a:pt x="960" y="842"/>
                  <a:pt x="985" y="824"/>
                </a:cubicBezTo>
                <a:cubicBezTo>
                  <a:pt x="1010" y="806"/>
                  <a:pt x="990" y="762"/>
                  <a:pt x="985" y="731"/>
                </a:cubicBezTo>
                <a:cubicBezTo>
                  <a:pt x="979" y="699"/>
                  <a:pt x="1007" y="675"/>
                  <a:pt x="955" y="638"/>
                </a:cubicBezTo>
                <a:cubicBezTo>
                  <a:pt x="903" y="601"/>
                  <a:pt x="769" y="559"/>
                  <a:pt x="677" y="513"/>
                </a:cubicBezTo>
                <a:cubicBezTo>
                  <a:pt x="584" y="466"/>
                  <a:pt x="438" y="410"/>
                  <a:pt x="397" y="358"/>
                </a:cubicBezTo>
                <a:cubicBezTo>
                  <a:pt x="356" y="306"/>
                  <a:pt x="408" y="233"/>
                  <a:pt x="428" y="202"/>
                </a:cubicBezTo>
                <a:cubicBezTo>
                  <a:pt x="449" y="170"/>
                  <a:pt x="490" y="171"/>
                  <a:pt x="521" y="171"/>
                </a:cubicBezTo>
                <a:cubicBezTo>
                  <a:pt x="552" y="171"/>
                  <a:pt x="582" y="186"/>
                  <a:pt x="614" y="202"/>
                </a:cubicBezTo>
                <a:cubicBezTo>
                  <a:pt x="645" y="217"/>
                  <a:pt x="701" y="265"/>
                  <a:pt x="707" y="265"/>
                </a:cubicBezTo>
                <a:cubicBezTo>
                  <a:pt x="712" y="265"/>
                  <a:pt x="677" y="228"/>
                  <a:pt x="645" y="202"/>
                </a:cubicBezTo>
                <a:cubicBezTo>
                  <a:pt x="614" y="175"/>
                  <a:pt x="531" y="140"/>
                  <a:pt x="521" y="108"/>
                </a:cubicBezTo>
                <a:cubicBezTo>
                  <a:pt x="511" y="77"/>
                  <a:pt x="552" y="30"/>
                  <a:pt x="584" y="15"/>
                </a:cubicBezTo>
                <a:cubicBezTo>
                  <a:pt x="615" y="0"/>
                  <a:pt x="660" y="0"/>
                  <a:pt x="707" y="15"/>
                </a:cubicBezTo>
                <a:cubicBezTo>
                  <a:pt x="753" y="30"/>
                  <a:pt x="805" y="56"/>
                  <a:pt x="862" y="108"/>
                </a:cubicBezTo>
                <a:cubicBezTo>
                  <a:pt x="919" y="160"/>
                  <a:pt x="990" y="265"/>
                  <a:pt x="1047" y="326"/>
                </a:cubicBezTo>
                <a:cubicBezTo>
                  <a:pt x="1105" y="388"/>
                  <a:pt x="1166" y="446"/>
                  <a:pt x="1202" y="481"/>
                </a:cubicBezTo>
                <a:cubicBezTo>
                  <a:pt x="1237" y="517"/>
                  <a:pt x="1238" y="533"/>
                  <a:pt x="1264" y="544"/>
                </a:cubicBezTo>
                <a:cubicBezTo>
                  <a:pt x="1290" y="555"/>
                  <a:pt x="1322" y="544"/>
                  <a:pt x="1357" y="544"/>
                </a:cubicBezTo>
                <a:cubicBezTo>
                  <a:pt x="1393" y="544"/>
                  <a:pt x="1459" y="548"/>
                  <a:pt x="1511" y="574"/>
                </a:cubicBezTo>
                <a:close/>
              </a:path>
            </a:pathLst>
          </a:custGeom>
          <a:solidFill>
            <a:srgbClr val="0066CC">
              <a:alpha val="0"/>
            </a:srgbClr>
          </a:solidFill>
          <a:ln w="2857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 rot="20054670" flipH="1">
            <a:off x="7423256" y="694219"/>
            <a:ext cx="994231" cy="1419245"/>
          </a:xfrm>
          <a:custGeom>
            <a:avLst/>
            <a:gdLst>
              <a:gd name="T0" fmla="*/ 1598689 w 1769"/>
              <a:gd name="T1" fmla="*/ 540928 h 2291"/>
              <a:gd name="T2" fmla="*/ 1761627 w 1769"/>
              <a:gd name="T3" fmla="*/ 658726 h 2291"/>
              <a:gd name="T4" fmla="*/ 1860024 w 1769"/>
              <a:gd name="T5" fmla="*/ 894322 h 2291"/>
              <a:gd name="T6" fmla="*/ 1828283 w 1769"/>
              <a:gd name="T7" fmla="*/ 1010235 h 2291"/>
              <a:gd name="T8" fmla="*/ 1632546 w 1769"/>
              <a:gd name="T9" fmla="*/ 1128033 h 2291"/>
              <a:gd name="T10" fmla="*/ 1534149 w 1769"/>
              <a:gd name="T11" fmla="*/ 1097876 h 2291"/>
              <a:gd name="T12" fmla="*/ 1565890 w 1769"/>
              <a:gd name="T13" fmla="*/ 1186460 h 2291"/>
              <a:gd name="T14" fmla="*/ 1565890 w 1769"/>
              <a:gd name="T15" fmla="*/ 1361744 h 2291"/>
              <a:gd name="T16" fmla="*/ 1435752 w 1769"/>
              <a:gd name="T17" fmla="*/ 1538912 h 2291"/>
              <a:gd name="T18" fmla="*/ 1271757 w 1769"/>
              <a:gd name="T19" fmla="*/ 1654825 h 2291"/>
              <a:gd name="T20" fmla="*/ 1271757 w 1769"/>
              <a:gd name="T21" fmla="*/ 1772623 h 2291"/>
              <a:gd name="T22" fmla="*/ 1435752 w 1769"/>
              <a:gd name="T23" fmla="*/ 1831050 h 2291"/>
              <a:gd name="T24" fmla="*/ 1435752 w 1769"/>
              <a:gd name="T25" fmla="*/ 1948849 h 2291"/>
              <a:gd name="T26" fmla="*/ 1206159 w 1769"/>
              <a:gd name="T27" fmla="*/ 1978062 h 2291"/>
              <a:gd name="T28" fmla="*/ 1206159 w 1769"/>
              <a:gd name="T29" fmla="*/ 2065704 h 2291"/>
              <a:gd name="T30" fmla="*/ 748030 w 1769"/>
              <a:gd name="T31" fmla="*/ 2154288 h 2291"/>
              <a:gd name="T32" fmla="*/ 519495 w 1769"/>
              <a:gd name="T33" fmla="*/ 2093976 h 2291"/>
              <a:gd name="T34" fmla="*/ 191504 w 1769"/>
              <a:gd name="T35" fmla="*/ 2093976 h 2291"/>
              <a:gd name="T36" fmla="*/ 27509 w 1769"/>
              <a:gd name="T37" fmla="*/ 1948849 h 2291"/>
              <a:gd name="T38" fmla="*/ 27509 w 1769"/>
              <a:gd name="T39" fmla="*/ 1802779 h 2291"/>
              <a:gd name="T40" fmla="*/ 94165 w 1769"/>
              <a:gd name="T41" fmla="*/ 1743409 h 2291"/>
              <a:gd name="T42" fmla="*/ 94165 w 1769"/>
              <a:gd name="T43" fmla="*/ 1567183 h 2291"/>
              <a:gd name="T44" fmla="*/ 60308 w 1769"/>
              <a:gd name="T45" fmla="*/ 1421114 h 2291"/>
              <a:gd name="T46" fmla="*/ 158705 w 1769"/>
              <a:gd name="T47" fmla="*/ 1245831 h 2291"/>
              <a:gd name="T48" fmla="*/ 355499 w 1769"/>
              <a:gd name="T49" fmla="*/ 1010235 h 2291"/>
              <a:gd name="T50" fmla="*/ 682432 w 1769"/>
              <a:gd name="T51" fmla="*/ 922593 h 2291"/>
              <a:gd name="T52" fmla="*/ 806222 w 1769"/>
              <a:gd name="T53" fmla="*/ 903745 h 2291"/>
              <a:gd name="T54" fmla="*/ 883458 w 1769"/>
              <a:gd name="T55" fmla="*/ 791602 h 2291"/>
              <a:gd name="T56" fmla="*/ 1042163 w 1769"/>
              <a:gd name="T57" fmla="*/ 776524 h 2291"/>
              <a:gd name="T58" fmla="*/ 1042163 w 1769"/>
              <a:gd name="T59" fmla="*/ 688882 h 2291"/>
              <a:gd name="T60" fmla="*/ 1010422 w 1769"/>
              <a:gd name="T61" fmla="*/ 601240 h 2291"/>
              <a:gd name="T62" fmla="*/ 716289 w 1769"/>
              <a:gd name="T63" fmla="*/ 483443 h 2291"/>
              <a:gd name="T64" fmla="*/ 420039 w 1769"/>
              <a:gd name="T65" fmla="*/ 337373 h 2291"/>
              <a:gd name="T66" fmla="*/ 452839 w 1769"/>
              <a:gd name="T67" fmla="*/ 190361 h 2291"/>
              <a:gd name="T68" fmla="*/ 551236 w 1769"/>
              <a:gd name="T69" fmla="*/ 161148 h 2291"/>
              <a:gd name="T70" fmla="*/ 649633 w 1769"/>
              <a:gd name="T71" fmla="*/ 190361 h 2291"/>
              <a:gd name="T72" fmla="*/ 748030 w 1769"/>
              <a:gd name="T73" fmla="*/ 249732 h 2291"/>
              <a:gd name="T74" fmla="*/ 682432 w 1769"/>
              <a:gd name="T75" fmla="*/ 190361 h 2291"/>
              <a:gd name="T76" fmla="*/ 551236 w 1769"/>
              <a:gd name="T77" fmla="*/ 101777 h 2291"/>
              <a:gd name="T78" fmla="*/ 617892 w 1769"/>
              <a:gd name="T79" fmla="*/ 14136 h 2291"/>
              <a:gd name="T80" fmla="*/ 748030 w 1769"/>
              <a:gd name="T81" fmla="*/ 14136 h 2291"/>
              <a:gd name="T82" fmla="*/ 912025 w 1769"/>
              <a:gd name="T83" fmla="*/ 101777 h 2291"/>
              <a:gd name="T84" fmla="*/ 1107762 w 1769"/>
              <a:gd name="T85" fmla="*/ 307217 h 2291"/>
              <a:gd name="T86" fmla="*/ 1271757 w 1769"/>
              <a:gd name="T87" fmla="*/ 453286 h 2291"/>
              <a:gd name="T88" fmla="*/ 1337355 w 1769"/>
              <a:gd name="T89" fmla="*/ 512656 h 2291"/>
              <a:gd name="T90" fmla="*/ 1435752 w 1769"/>
              <a:gd name="T91" fmla="*/ 512656 h 2291"/>
              <a:gd name="T92" fmla="*/ 1598689 w 1769"/>
              <a:gd name="T93" fmla="*/ 540928 h 229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769"/>
              <a:gd name="T142" fmla="*/ 0 h 2291"/>
              <a:gd name="T143" fmla="*/ 1769 w 1769"/>
              <a:gd name="T144" fmla="*/ 2291 h 229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769" h="2291">
                <a:moveTo>
                  <a:pt x="1511" y="574"/>
                </a:moveTo>
                <a:cubicBezTo>
                  <a:pt x="1563" y="601"/>
                  <a:pt x="1624" y="638"/>
                  <a:pt x="1665" y="699"/>
                </a:cubicBezTo>
                <a:cubicBezTo>
                  <a:pt x="1706" y="761"/>
                  <a:pt x="1747" y="887"/>
                  <a:pt x="1758" y="949"/>
                </a:cubicBezTo>
                <a:cubicBezTo>
                  <a:pt x="1769" y="1010"/>
                  <a:pt x="1764" y="1031"/>
                  <a:pt x="1728" y="1072"/>
                </a:cubicBezTo>
                <a:cubicBezTo>
                  <a:pt x="1693" y="1113"/>
                  <a:pt x="1589" y="1182"/>
                  <a:pt x="1543" y="1197"/>
                </a:cubicBezTo>
                <a:cubicBezTo>
                  <a:pt x="1496" y="1212"/>
                  <a:pt x="1461" y="1156"/>
                  <a:pt x="1450" y="1165"/>
                </a:cubicBezTo>
                <a:cubicBezTo>
                  <a:pt x="1439" y="1175"/>
                  <a:pt x="1474" y="1212"/>
                  <a:pt x="1480" y="1259"/>
                </a:cubicBezTo>
                <a:cubicBezTo>
                  <a:pt x="1485" y="1305"/>
                  <a:pt x="1500" y="1382"/>
                  <a:pt x="1480" y="1445"/>
                </a:cubicBezTo>
                <a:cubicBezTo>
                  <a:pt x="1459" y="1508"/>
                  <a:pt x="1403" y="1581"/>
                  <a:pt x="1357" y="1633"/>
                </a:cubicBezTo>
                <a:cubicBezTo>
                  <a:pt x="1311" y="1685"/>
                  <a:pt x="1228" y="1715"/>
                  <a:pt x="1202" y="1756"/>
                </a:cubicBezTo>
                <a:cubicBezTo>
                  <a:pt x="1176" y="1797"/>
                  <a:pt x="1176" y="1850"/>
                  <a:pt x="1202" y="1881"/>
                </a:cubicBezTo>
                <a:cubicBezTo>
                  <a:pt x="1228" y="1913"/>
                  <a:pt x="1331" y="1911"/>
                  <a:pt x="1357" y="1943"/>
                </a:cubicBezTo>
                <a:cubicBezTo>
                  <a:pt x="1383" y="1974"/>
                  <a:pt x="1393" y="2041"/>
                  <a:pt x="1357" y="2068"/>
                </a:cubicBezTo>
                <a:cubicBezTo>
                  <a:pt x="1322" y="2094"/>
                  <a:pt x="1176" y="2078"/>
                  <a:pt x="1140" y="2099"/>
                </a:cubicBezTo>
                <a:cubicBezTo>
                  <a:pt x="1105" y="2120"/>
                  <a:pt x="1213" y="2161"/>
                  <a:pt x="1140" y="2192"/>
                </a:cubicBezTo>
                <a:cubicBezTo>
                  <a:pt x="1068" y="2224"/>
                  <a:pt x="814" y="2280"/>
                  <a:pt x="707" y="2286"/>
                </a:cubicBezTo>
                <a:cubicBezTo>
                  <a:pt x="599" y="2291"/>
                  <a:pt x="578" y="2233"/>
                  <a:pt x="491" y="2222"/>
                </a:cubicBezTo>
                <a:cubicBezTo>
                  <a:pt x="404" y="2211"/>
                  <a:pt x="259" y="2248"/>
                  <a:pt x="181" y="2222"/>
                </a:cubicBezTo>
                <a:cubicBezTo>
                  <a:pt x="104" y="2196"/>
                  <a:pt x="52" y="2120"/>
                  <a:pt x="26" y="2068"/>
                </a:cubicBezTo>
                <a:cubicBezTo>
                  <a:pt x="0" y="2015"/>
                  <a:pt x="15" y="1948"/>
                  <a:pt x="26" y="1913"/>
                </a:cubicBezTo>
                <a:cubicBezTo>
                  <a:pt x="37" y="1877"/>
                  <a:pt x="78" y="1891"/>
                  <a:pt x="89" y="1850"/>
                </a:cubicBezTo>
                <a:cubicBezTo>
                  <a:pt x="100" y="1808"/>
                  <a:pt x="94" y="1719"/>
                  <a:pt x="89" y="1663"/>
                </a:cubicBezTo>
                <a:cubicBezTo>
                  <a:pt x="83" y="1607"/>
                  <a:pt x="48" y="1564"/>
                  <a:pt x="57" y="1508"/>
                </a:cubicBezTo>
                <a:cubicBezTo>
                  <a:pt x="67" y="1452"/>
                  <a:pt x="104" y="1394"/>
                  <a:pt x="150" y="1322"/>
                </a:cubicBezTo>
                <a:cubicBezTo>
                  <a:pt x="196" y="1249"/>
                  <a:pt x="252" y="1130"/>
                  <a:pt x="336" y="1072"/>
                </a:cubicBezTo>
                <a:cubicBezTo>
                  <a:pt x="419" y="1015"/>
                  <a:pt x="574" y="998"/>
                  <a:pt x="645" y="979"/>
                </a:cubicBezTo>
                <a:cubicBezTo>
                  <a:pt x="716" y="960"/>
                  <a:pt x="730" y="982"/>
                  <a:pt x="762" y="959"/>
                </a:cubicBezTo>
                <a:cubicBezTo>
                  <a:pt x="794" y="936"/>
                  <a:pt x="798" y="862"/>
                  <a:pt x="835" y="840"/>
                </a:cubicBezTo>
                <a:cubicBezTo>
                  <a:pt x="872" y="818"/>
                  <a:pt x="960" y="842"/>
                  <a:pt x="985" y="824"/>
                </a:cubicBezTo>
                <a:cubicBezTo>
                  <a:pt x="1010" y="806"/>
                  <a:pt x="990" y="762"/>
                  <a:pt x="985" y="731"/>
                </a:cubicBezTo>
                <a:cubicBezTo>
                  <a:pt x="979" y="699"/>
                  <a:pt x="1007" y="675"/>
                  <a:pt x="955" y="638"/>
                </a:cubicBezTo>
                <a:cubicBezTo>
                  <a:pt x="903" y="601"/>
                  <a:pt x="769" y="559"/>
                  <a:pt x="677" y="513"/>
                </a:cubicBezTo>
                <a:cubicBezTo>
                  <a:pt x="584" y="466"/>
                  <a:pt x="438" y="410"/>
                  <a:pt x="397" y="358"/>
                </a:cubicBezTo>
                <a:cubicBezTo>
                  <a:pt x="356" y="306"/>
                  <a:pt x="408" y="233"/>
                  <a:pt x="428" y="202"/>
                </a:cubicBezTo>
                <a:cubicBezTo>
                  <a:pt x="449" y="170"/>
                  <a:pt x="490" y="171"/>
                  <a:pt x="521" y="171"/>
                </a:cubicBezTo>
                <a:cubicBezTo>
                  <a:pt x="552" y="171"/>
                  <a:pt x="582" y="186"/>
                  <a:pt x="614" y="202"/>
                </a:cubicBezTo>
                <a:cubicBezTo>
                  <a:pt x="645" y="217"/>
                  <a:pt x="701" y="265"/>
                  <a:pt x="707" y="265"/>
                </a:cubicBezTo>
                <a:cubicBezTo>
                  <a:pt x="712" y="265"/>
                  <a:pt x="677" y="228"/>
                  <a:pt x="645" y="202"/>
                </a:cubicBezTo>
                <a:cubicBezTo>
                  <a:pt x="614" y="175"/>
                  <a:pt x="531" y="140"/>
                  <a:pt x="521" y="108"/>
                </a:cubicBezTo>
                <a:cubicBezTo>
                  <a:pt x="511" y="77"/>
                  <a:pt x="552" y="30"/>
                  <a:pt x="584" y="15"/>
                </a:cubicBezTo>
                <a:cubicBezTo>
                  <a:pt x="615" y="0"/>
                  <a:pt x="660" y="0"/>
                  <a:pt x="707" y="15"/>
                </a:cubicBezTo>
                <a:cubicBezTo>
                  <a:pt x="753" y="30"/>
                  <a:pt x="805" y="56"/>
                  <a:pt x="862" y="108"/>
                </a:cubicBezTo>
                <a:cubicBezTo>
                  <a:pt x="919" y="160"/>
                  <a:pt x="990" y="265"/>
                  <a:pt x="1047" y="326"/>
                </a:cubicBezTo>
                <a:cubicBezTo>
                  <a:pt x="1105" y="388"/>
                  <a:pt x="1166" y="446"/>
                  <a:pt x="1202" y="481"/>
                </a:cubicBezTo>
                <a:cubicBezTo>
                  <a:pt x="1237" y="517"/>
                  <a:pt x="1238" y="533"/>
                  <a:pt x="1264" y="544"/>
                </a:cubicBezTo>
                <a:cubicBezTo>
                  <a:pt x="1290" y="555"/>
                  <a:pt x="1322" y="544"/>
                  <a:pt x="1357" y="544"/>
                </a:cubicBezTo>
                <a:cubicBezTo>
                  <a:pt x="1393" y="544"/>
                  <a:pt x="1459" y="548"/>
                  <a:pt x="1511" y="574"/>
                </a:cubicBezTo>
                <a:close/>
              </a:path>
            </a:pathLst>
          </a:custGeom>
          <a:solidFill>
            <a:srgbClr val="0066CC">
              <a:alpha val="0"/>
            </a:srgbClr>
          </a:solidFill>
          <a:ln w="2857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24"/>
          <p:cNvSpPr>
            <a:spLocks/>
          </p:cNvSpPr>
          <p:nvPr/>
        </p:nvSpPr>
        <p:spPr bwMode="auto">
          <a:xfrm rot="1745807" flipH="1">
            <a:off x="7842700" y="951102"/>
            <a:ext cx="703977" cy="899785"/>
          </a:xfrm>
          <a:custGeom>
            <a:avLst/>
            <a:gdLst>
              <a:gd name="T0" fmla="*/ 1598689 w 1769"/>
              <a:gd name="T1" fmla="*/ 540928 h 2291"/>
              <a:gd name="T2" fmla="*/ 1761627 w 1769"/>
              <a:gd name="T3" fmla="*/ 658726 h 2291"/>
              <a:gd name="T4" fmla="*/ 1860024 w 1769"/>
              <a:gd name="T5" fmla="*/ 894322 h 2291"/>
              <a:gd name="T6" fmla="*/ 1828283 w 1769"/>
              <a:gd name="T7" fmla="*/ 1010235 h 2291"/>
              <a:gd name="T8" fmla="*/ 1632546 w 1769"/>
              <a:gd name="T9" fmla="*/ 1128033 h 2291"/>
              <a:gd name="T10" fmla="*/ 1534149 w 1769"/>
              <a:gd name="T11" fmla="*/ 1097876 h 2291"/>
              <a:gd name="T12" fmla="*/ 1565890 w 1769"/>
              <a:gd name="T13" fmla="*/ 1186460 h 2291"/>
              <a:gd name="T14" fmla="*/ 1565890 w 1769"/>
              <a:gd name="T15" fmla="*/ 1361744 h 2291"/>
              <a:gd name="T16" fmla="*/ 1435752 w 1769"/>
              <a:gd name="T17" fmla="*/ 1538912 h 2291"/>
              <a:gd name="T18" fmla="*/ 1271757 w 1769"/>
              <a:gd name="T19" fmla="*/ 1654825 h 2291"/>
              <a:gd name="T20" fmla="*/ 1271757 w 1769"/>
              <a:gd name="T21" fmla="*/ 1772623 h 2291"/>
              <a:gd name="T22" fmla="*/ 1435752 w 1769"/>
              <a:gd name="T23" fmla="*/ 1831050 h 2291"/>
              <a:gd name="T24" fmla="*/ 1435752 w 1769"/>
              <a:gd name="T25" fmla="*/ 1948849 h 2291"/>
              <a:gd name="T26" fmla="*/ 1206159 w 1769"/>
              <a:gd name="T27" fmla="*/ 1978062 h 2291"/>
              <a:gd name="T28" fmla="*/ 1206159 w 1769"/>
              <a:gd name="T29" fmla="*/ 2065704 h 2291"/>
              <a:gd name="T30" fmla="*/ 748030 w 1769"/>
              <a:gd name="T31" fmla="*/ 2154288 h 2291"/>
              <a:gd name="T32" fmla="*/ 519495 w 1769"/>
              <a:gd name="T33" fmla="*/ 2093976 h 2291"/>
              <a:gd name="T34" fmla="*/ 191504 w 1769"/>
              <a:gd name="T35" fmla="*/ 2093976 h 2291"/>
              <a:gd name="T36" fmla="*/ 27509 w 1769"/>
              <a:gd name="T37" fmla="*/ 1948849 h 2291"/>
              <a:gd name="T38" fmla="*/ 27509 w 1769"/>
              <a:gd name="T39" fmla="*/ 1802779 h 2291"/>
              <a:gd name="T40" fmla="*/ 94165 w 1769"/>
              <a:gd name="T41" fmla="*/ 1743409 h 2291"/>
              <a:gd name="T42" fmla="*/ 94165 w 1769"/>
              <a:gd name="T43" fmla="*/ 1567183 h 2291"/>
              <a:gd name="T44" fmla="*/ 60308 w 1769"/>
              <a:gd name="T45" fmla="*/ 1421114 h 2291"/>
              <a:gd name="T46" fmla="*/ 158705 w 1769"/>
              <a:gd name="T47" fmla="*/ 1245831 h 2291"/>
              <a:gd name="T48" fmla="*/ 355499 w 1769"/>
              <a:gd name="T49" fmla="*/ 1010235 h 2291"/>
              <a:gd name="T50" fmla="*/ 682432 w 1769"/>
              <a:gd name="T51" fmla="*/ 922593 h 2291"/>
              <a:gd name="T52" fmla="*/ 806222 w 1769"/>
              <a:gd name="T53" fmla="*/ 903745 h 2291"/>
              <a:gd name="T54" fmla="*/ 883458 w 1769"/>
              <a:gd name="T55" fmla="*/ 791602 h 2291"/>
              <a:gd name="T56" fmla="*/ 1042163 w 1769"/>
              <a:gd name="T57" fmla="*/ 776524 h 2291"/>
              <a:gd name="T58" fmla="*/ 1042163 w 1769"/>
              <a:gd name="T59" fmla="*/ 688882 h 2291"/>
              <a:gd name="T60" fmla="*/ 1010422 w 1769"/>
              <a:gd name="T61" fmla="*/ 601240 h 2291"/>
              <a:gd name="T62" fmla="*/ 716289 w 1769"/>
              <a:gd name="T63" fmla="*/ 483443 h 2291"/>
              <a:gd name="T64" fmla="*/ 420039 w 1769"/>
              <a:gd name="T65" fmla="*/ 337373 h 2291"/>
              <a:gd name="T66" fmla="*/ 452839 w 1769"/>
              <a:gd name="T67" fmla="*/ 190361 h 2291"/>
              <a:gd name="T68" fmla="*/ 551236 w 1769"/>
              <a:gd name="T69" fmla="*/ 161148 h 2291"/>
              <a:gd name="T70" fmla="*/ 649633 w 1769"/>
              <a:gd name="T71" fmla="*/ 190361 h 2291"/>
              <a:gd name="T72" fmla="*/ 748030 w 1769"/>
              <a:gd name="T73" fmla="*/ 249732 h 2291"/>
              <a:gd name="T74" fmla="*/ 682432 w 1769"/>
              <a:gd name="T75" fmla="*/ 190361 h 2291"/>
              <a:gd name="T76" fmla="*/ 551236 w 1769"/>
              <a:gd name="T77" fmla="*/ 101777 h 2291"/>
              <a:gd name="T78" fmla="*/ 617892 w 1769"/>
              <a:gd name="T79" fmla="*/ 14136 h 2291"/>
              <a:gd name="T80" fmla="*/ 748030 w 1769"/>
              <a:gd name="T81" fmla="*/ 14136 h 2291"/>
              <a:gd name="T82" fmla="*/ 912025 w 1769"/>
              <a:gd name="T83" fmla="*/ 101777 h 2291"/>
              <a:gd name="T84" fmla="*/ 1107762 w 1769"/>
              <a:gd name="T85" fmla="*/ 307217 h 2291"/>
              <a:gd name="T86" fmla="*/ 1271757 w 1769"/>
              <a:gd name="T87" fmla="*/ 453286 h 2291"/>
              <a:gd name="T88" fmla="*/ 1337355 w 1769"/>
              <a:gd name="T89" fmla="*/ 512656 h 2291"/>
              <a:gd name="T90" fmla="*/ 1435752 w 1769"/>
              <a:gd name="T91" fmla="*/ 512656 h 2291"/>
              <a:gd name="T92" fmla="*/ 1598689 w 1769"/>
              <a:gd name="T93" fmla="*/ 540928 h 229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769"/>
              <a:gd name="T142" fmla="*/ 0 h 2291"/>
              <a:gd name="T143" fmla="*/ 1769 w 1769"/>
              <a:gd name="T144" fmla="*/ 2291 h 229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769" h="2291">
                <a:moveTo>
                  <a:pt x="1511" y="574"/>
                </a:moveTo>
                <a:cubicBezTo>
                  <a:pt x="1563" y="601"/>
                  <a:pt x="1624" y="638"/>
                  <a:pt x="1665" y="699"/>
                </a:cubicBezTo>
                <a:cubicBezTo>
                  <a:pt x="1706" y="761"/>
                  <a:pt x="1747" y="887"/>
                  <a:pt x="1758" y="949"/>
                </a:cubicBezTo>
                <a:cubicBezTo>
                  <a:pt x="1769" y="1010"/>
                  <a:pt x="1764" y="1031"/>
                  <a:pt x="1728" y="1072"/>
                </a:cubicBezTo>
                <a:cubicBezTo>
                  <a:pt x="1693" y="1113"/>
                  <a:pt x="1589" y="1182"/>
                  <a:pt x="1543" y="1197"/>
                </a:cubicBezTo>
                <a:cubicBezTo>
                  <a:pt x="1496" y="1212"/>
                  <a:pt x="1461" y="1156"/>
                  <a:pt x="1450" y="1165"/>
                </a:cubicBezTo>
                <a:cubicBezTo>
                  <a:pt x="1439" y="1175"/>
                  <a:pt x="1474" y="1212"/>
                  <a:pt x="1480" y="1259"/>
                </a:cubicBezTo>
                <a:cubicBezTo>
                  <a:pt x="1485" y="1305"/>
                  <a:pt x="1500" y="1382"/>
                  <a:pt x="1480" y="1445"/>
                </a:cubicBezTo>
                <a:cubicBezTo>
                  <a:pt x="1459" y="1508"/>
                  <a:pt x="1403" y="1581"/>
                  <a:pt x="1357" y="1633"/>
                </a:cubicBezTo>
                <a:cubicBezTo>
                  <a:pt x="1311" y="1685"/>
                  <a:pt x="1228" y="1715"/>
                  <a:pt x="1202" y="1756"/>
                </a:cubicBezTo>
                <a:cubicBezTo>
                  <a:pt x="1176" y="1797"/>
                  <a:pt x="1176" y="1850"/>
                  <a:pt x="1202" y="1881"/>
                </a:cubicBezTo>
                <a:cubicBezTo>
                  <a:pt x="1228" y="1913"/>
                  <a:pt x="1331" y="1911"/>
                  <a:pt x="1357" y="1943"/>
                </a:cubicBezTo>
                <a:cubicBezTo>
                  <a:pt x="1383" y="1974"/>
                  <a:pt x="1393" y="2041"/>
                  <a:pt x="1357" y="2068"/>
                </a:cubicBezTo>
                <a:cubicBezTo>
                  <a:pt x="1322" y="2094"/>
                  <a:pt x="1176" y="2078"/>
                  <a:pt x="1140" y="2099"/>
                </a:cubicBezTo>
                <a:cubicBezTo>
                  <a:pt x="1105" y="2120"/>
                  <a:pt x="1213" y="2161"/>
                  <a:pt x="1140" y="2192"/>
                </a:cubicBezTo>
                <a:cubicBezTo>
                  <a:pt x="1068" y="2224"/>
                  <a:pt x="814" y="2280"/>
                  <a:pt x="707" y="2286"/>
                </a:cubicBezTo>
                <a:cubicBezTo>
                  <a:pt x="599" y="2291"/>
                  <a:pt x="578" y="2233"/>
                  <a:pt x="491" y="2222"/>
                </a:cubicBezTo>
                <a:cubicBezTo>
                  <a:pt x="404" y="2211"/>
                  <a:pt x="259" y="2248"/>
                  <a:pt x="181" y="2222"/>
                </a:cubicBezTo>
                <a:cubicBezTo>
                  <a:pt x="104" y="2196"/>
                  <a:pt x="52" y="2120"/>
                  <a:pt x="26" y="2068"/>
                </a:cubicBezTo>
                <a:cubicBezTo>
                  <a:pt x="0" y="2015"/>
                  <a:pt x="15" y="1948"/>
                  <a:pt x="26" y="1913"/>
                </a:cubicBezTo>
                <a:cubicBezTo>
                  <a:pt x="37" y="1877"/>
                  <a:pt x="78" y="1891"/>
                  <a:pt x="89" y="1850"/>
                </a:cubicBezTo>
                <a:cubicBezTo>
                  <a:pt x="100" y="1808"/>
                  <a:pt x="94" y="1719"/>
                  <a:pt x="89" y="1663"/>
                </a:cubicBezTo>
                <a:cubicBezTo>
                  <a:pt x="83" y="1607"/>
                  <a:pt x="48" y="1564"/>
                  <a:pt x="57" y="1508"/>
                </a:cubicBezTo>
                <a:cubicBezTo>
                  <a:pt x="67" y="1452"/>
                  <a:pt x="104" y="1394"/>
                  <a:pt x="150" y="1322"/>
                </a:cubicBezTo>
                <a:cubicBezTo>
                  <a:pt x="196" y="1249"/>
                  <a:pt x="252" y="1130"/>
                  <a:pt x="336" y="1072"/>
                </a:cubicBezTo>
                <a:cubicBezTo>
                  <a:pt x="419" y="1015"/>
                  <a:pt x="574" y="998"/>
                  <a:pt x="645" y="979"/>
                </a:cubicBezTo>
                <a:cubicBezTo>
                  <a:pt x="716" y="960"/>
                  <a:pt x="730" y="982"/>
                  <a:pt x="762" y="959"/>
                </a:cubicBezTo>
                <a:cubicBezTo>
                  <a:pt x="794" y="936"/>
                  <a:pt x="798" y="862"/>
                  <a:pt x="835" y="840"/>
                </a:cubicBezTo>
                <a:cubicBezTo>
                  <a:pt x="872" y="818"/>
                  <a:pt x="960" y="842"/>
                  <a:pt x="985" y="824"/>
                </a:cubicBezTo>
                <a:cubicBezTo>
                  <a:pt x="1010" y="806"/>
                  <a:pt x="990" y="762"/>
                  <a:pt x="985" y="731"/>
                </a:cubicBezTo>
                <a:cubicBezTo>
                  <a:pt x="979" y="699"/>
                  <a:pt x="1007" y="675"/>
                  <a:pt x="955" y="638"/>
                </a:cubicBezTo>
                <a:cubicBezTo>
                  <a:pt x="903" y="601"/>
                  <a:pt x="769" y="559"/>
                  <a:pt x="677" y="513"/>
                </a:cubicBezTo>
                <a:cubicBezTo>
                  <a:pt x="584" y="466"/>
                  <a:pt x="438" y="410"/>
                  <a:pt x="397" y="358"/>
                </a:cubicBezTo>
                <a:cubicBezTo>
                  <a:pt x="356" y="306"/>
                  <a:pt x="408" y="233"/>
                  <a:pt x="428" y="202"/>
                </a:cubicBezTo>
                <a:cubicBezTo>
                  <a:pt x="449" y="170"/>
                  <a:pt x="490" y="171"/>
                  <a:pt x="521" y="171"/>
                </a:cubicBezTo>
                <a:cubicBezTo>
                  <a:pt x="552" y="171"/>
                  <a:pt x="582" y="186"/>
                  <a:pt x="614" y="202"/>
                </a:cubicBezTo>
                <a:cubicBezTo>
                  <a:pt x="645" y="217"/>
                  <a:pt x="701" y="265"/>
                  <a:pt x="707" y="265"/>
                </a:cubicBezTo>
                <a:cubicBezTo>
                  <a:pt x="712" y="265"/>
                  <a:pt x="677" y="228"/>
                  <a:pt x="645" y="202"/>
                </a:cubicBezTo>
                <a:cubicBezTo>
                  <a:pt x="614" y="175"/>
                  <a:pt x="531" y="140"/>
                  <a:pt x="521" y="108"/>
                </a:cubicBezTo>
                <a:cubicBezTo>
                  <a:pt x="511" y="77"/>
                  <a:pt x="552" y="30"/>
                  <a:pt x="584" y="15"/>
                </a:cubicBezTo>
                <a:cubicBezTo>
                  <a:pt x="615" y="0"/>
                  <a:pt x="660" y="0"/>
                  <a:pt x="707" y="15"/>
                </a:cubicBezTo>
                <a:cubicBezTo>
                  <a:pt x="753" y="30"/>
                  <a:pt x="805" y="56"/>
                  <a:pt x="862" y="108"/>
                </a:cubicBezTo>
                <a:cubicBezTo>
                  <a:pt x="919" y="160"/>
                  <a:pt x="990" y="265"/>
                  <a:pt x="1047" y="326"/>
                </a:cubicBezTo>
                <a:cubicBezTo>
                  <a:pt x="1105" y="388"/>
                  <a:pt x="1166" y="446"/>
                  <a:pt x="1202" y="481"/>
                </a:cubicBezTo>
                <a:cubicBezTo>
                  <a:pt x="1237" y="517"/>
                  <a:pt x="1238" y="533"/>
                  <a:pt x="1264" y="544"/>
                </a:cubicBezTo>
                <a:cubicBezTo>
                  <a:pt x="1290" y="555"/>
                  <a:pt x="1322" y="544"/>
                  <a:pt x="1357" y="544"/>
                </a:cubicBezTo>
                <a:cubicBezTo>
                  <a:pt x="1393" y="544"/>
                  <a:pt x="1459" y="548"/>
                  <a:pt x="1511" y="574"/>
                </a:cubicBezTo>
                <a:close/>
              </a:path>
            </a:pathLst>
          </a:custGeom>
          <a:solidFill>
            <a:srgbClr val="0066CC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Ellipszis 29"/>
          <p:cNvSpPr/>
          <p:nvPr/>
        </p:nvSpPr>
        <p:spPr bwMode="auto">
          <a:xfrm>
            <a:off x="5796136" y="1616100"/>
            <a:ext cx="144016" cy="144016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1" name="Ellipszis 30"/>
          <p:cNvSpPr/>
          <p:nvPr/>
        </p:nvSpPr>
        <p:spPr bwMode="auto">
          <a:xfrm>
            <a:off x="6554316" y="1628800"/>
            <a:ext cx="144016" cy="144016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2" name="Ellipszis 31"/>
          <p:cNvSpPr/>
          <p:nvPr/>
        </p:nvSpPr>
        <p:spPr bwMode="auto">
          <a:xfrm>
            <a:off x="7647136" y="1628800"/>
            <a:ext cx="144016" cy="14401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3" name="Ellipszis 32"/>
          <p:cNvSpPr/>
          <p:nvPr/>
        </p:nvSpPr>
        <p:spPr bwMode="auto">
          <a:xfrm>
            <a:off x="8532440" y="1628800"/>
            <a:ext cx="144016" cy="14401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4" name="Ellipszis 33"/>
          <p:cNvSpPr/>
          <p:nvPr/>
        </p:nvSpPr>
        <p:spPr bwMode="auto">
          <a:xfrm>
            <a:off x="7884368" y="1628800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5" name="Ellipszis 34"/>
          <p:cNvSpPr/>
          <p:nvPr/>
        </p:nvSpPr>
        <p:spPr bwMode="auto">
          <a:xfrm>
            <a:off x="8316416" y="1628800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6" name="Ellipszis 35"/>
          <p:cNvSpPr/>
          <p:nvPr/>
        </p:nvSpPr>
        <p:spPr bwMode="auto">
          <a:xfrm>
            <a:off x="8532440" y="1628800"/>
            <a:ext cx="144016" cy="14401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2" name="Freeform 24"/>
          <p:cNvSpPr>
            <a:spLocks/>
          </p:cNvSpPr>
          <p:nvPr/>
        </p:nvSpPr>
        <p:spPr bwMode="auto">
          <a:xfrm rot="20054670" flipH="1">
            <a:off x="5869769" y="1160971"/>
            <a:ext cx="703977" cy="899785"/>
          </a:xfrm>
          <a:custGeom>
            <a:avLst/>
            <a:gdLst>
              <a:gd name="T0" fmla="*/ 1598689 w 1769"/>
              <a:gd name="T1" fmla="*/ 540928 h 2291"/>
              <a:gd name="T2" fmla="*/ 1761627 w 1769"/>
              <a:gd name="T3" fmla="*/ 658726 h 2291"/>
              <a:gd name="T4" fmla="*/ 1860024 w 1769"/>
              <a:gd name="T5" fmla="*/ 894322 h 2291"/>
              <a:gd name="T6" fmla="*/ 1828283 w 1769"/>
              <a:gd name="T7" fmla="*/ 1010235 h 2291"/>
              <a:gd name="T8" fmla="*/ 1632546 w 1769"/>
              <a:gd name="T9" fmla="*/ 1128033 h 2291"/>
              <a:gd name="T10" fmla="*/ 1534149 w 1769"/>
              <a:gd name="T11" fmla="*/ 1097876 h 2291"/>
              <a:gd name="T12" fmla="*/ 1565890 w 1769"/>
              <a:gd name="T13" fmla="*/ 1186460 h 2291"/>
              <a:gd name="T14" fmla="*/ 1565890 w 1769"/>
              <a:gd name="T15" fmla="*/ 1361744 h 2291"/>
              <a:gd name="T16" fmla="*/ 1435752 w 1769"/>
              <a:gd name="T17" fmla="*/ 1538912 h 2291"/>
              <a:gd name="T18" fmla="*/ 1271757 w 1769"/>
              <a:gd name="T19" fmla="*/ 1654825 h 2291"/>
              <a:gd name="T20" fmla="*/ 1271757 w 1769"/>
              <a:gd name="T21" fmla="*/ 1772623 h 2291"/>
              <a:gd name="T22" fmla="*/ 1435752 w 1769"/>
              <a:gd name="T23" fmla="*/ 1831050 h 2291"/>
              <a:gd name="T24" fmla="*/ 1435752 w 1769"/>
              <a:gd name="T25" fmla="*/ 1948849 h 2291"/>
              <a:gd name="T26" fmla="*/ 1206159 w 1769"/>
              <a:gd name="T27" fmla="*/ 1978062 h 2291"/>
              <a:gd name="T28" fmla="*/ 1206159 w 1769"/>
              <a:gd name="T29" fmla="*/ 2065704 h 2291"/>
              <a:gd name="T30" fmla="*/ 748030 w 1769"/>
              <a:gd name="T31" fmla="*/ 2154288 h 2291"/>
              <a:gd name="T32" fmla="*/ 519495 w 1769"/>
              <a:gd name="T33" fmla="*/ 2093976 h 2291"/>
              <a:gd name="T34" fmla="*/ 191504 w 1769"/>
              <a:gd name="T35" fmla="*/ 2093976 h 2291"/>
              <a:gd name="T36" fmla="*/ 27509 w 1769"/>
              <a:gd name="T37" fmla="*/ 1948849 h 2291"/>
              <a:gd name="T38" fmla="*/ 27509 w 1769"/>
              <a:gd name="T39" fmla="*/ 1802779 h 2291"/>
              <a:gd name="T40" fmla="*/ 94165 w 1769"/>
              <a:gd name="T41" fmla="*/ 1743409 h 2291"/>
              <a:gd name="T42" fmla="*/ 94165 w 1769"/>
              <a:gd name="T43" fmla="*/ 1567183 h 2291"/>
              <a:gd name="T44" fmla="*/ 60308 w 1769"/>
              <a:gd name="T45" fmla="*/ 1421114 h 2291"/>
              <a:gd name="T46" fmla="*/ 158705 w 1769"/>
              <a:gd name="T47" fmla="*/ 1245831 h 2291"/>
              <a:gd name="T48" fmla="*/ 355499 w 1769"/>
              <a:gd name="T49" fmla="*/ 1010235 h 2291"/>
              <a:gd name="T50" fmla="*/ 682432 w 1769"/>
              <a:gd name="T51" fmla="*/ 922593 h 2291"/>
              <a:gd name="T52" fmla="*/ 806222 w 1769"/>
              <a:gd name="T53" fmla="*/ 903745 h 2291"/>
              <a:gd name="T54" fmla="*/ 883458 w 1769"/>
              <a:gd name="T55" fmla="*/ 791602 h 2291"/>
              <a:gd name="T56" fmla="*/ 1042163 w 1769"/>
              <a:gd name="T57" fmla="*/ 776524 h 2291"/>
              <a:gd name="T58" fmla="*/ 1042163 w 1769"/>
              <a:gd name="T59" fmla="*/ 688882 h 2291"/>
              <a:gd name="T60" fmla="*/ 1010422 w 1769"/>
              <a:gd name="T61" fmla="*/ 601240 h 2291"/>
              <a:gd name="T62" fmla="*/ 716289 w 1769"/>
              <a:gd name="T63" fmla="*/ 483443 h 2291"/>
              <a:gd name="T64" fmla="*/ 420039 w 1769"/>
              <a:gd name="T65" fmla="*/ 337373 h 2291"/>
              <a:gd name="T66" fmla="*/ 452839 w 1769"/>
              <a:gd name="T67" fmla="*/ 190361 h 2291"/>
              <a:gd name="T68" fmla="*/ 551236 w 1769"/>
              <a:gd name="T69" fmla="*/ 161148 h 2291"/>
              <a:gd name="T70" fmla="*/ 649633 w 1769"/>
              <a:gd name="T71" fmla="*/ 190361 h 2291"/>
              <a:gd name="T72" fmla="*/ 748030 w 1769"/>
              <a:gd name="T73" fmla="*/ 249732 h 2291"/>
              <a:gd name="T74" fmla="*/ 682432 w 1769"/>
              <a:gd name="T75" fmla="*/ 190361 h 2291"/>
              <a:gd name="T76" fmla="*/ 551236 w 1769"/>
              <a:gd name="T77" fmla="*/ 101777 h 2291"/>
              <a:gd name="T78" fmla="*/ 617892 w 1769"/>
              <a:gd name="T79" fmla="*/ 14136 h 2291"/>
              <a:gd name="T80" fmla="*/ 748030 w 1769"/>
              <a:gd name="T81" fmla="*/ 14136 h 2291"/>
              <a:gd name="T82" fmla="*/ 912025 w 1769"/>
              <a:gd name="T83" fmla="*/ 101777 h 2291"/>
              <a:gd name="T84" fmla="*/ 1107762 w 1769"/>
              <a:gd name="T85" fmla="*/ 307217 h 2291"/>
              <a:gd name="T86" fmla="*/ 1271757 w 1769"/>
              <a:gd name="T87" fmla="*/ 453286 h 2291"/>
              <a:gd name="T88" fmla="*/ 1337355 w 1769"/>
              <a:gd name="T89" fmla="*/ 512656 h 2291"/>
              <a:gd name="T90" fmla="*/ 1435752 w 1769"/>
              <a:gd name="T91" fmla="*/ 512656 h 2291"/>
              <a:gd name="T92" fmla="*/ 1598689 w 1769"/>
              <a:gd name="T93" fmla="*/ 540928 h 229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769"/>
              <a:gd name="T142" fmla="*/ 0 h 2291"/>
              <a:gd name="T143" fmla="*/ 1769 w 1769"/>
              <a:gd name="T144" fmla="*/ 2291 h 229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769" h="2291">
                <a:moveTo>
                  <a:pt x="1511" y="574"/>
                </a:moveTo>
                <a:cubicBezTo>
                  <a:pt x="1563" y="601"/>
                  <a:pt x="1624" y="638"/>
                  <a:pt x="1665" y="699"/>
                </a:cubicBezTo>
                <a:cubicBezTo>
                  <a:pt x="1706" y="761"/>
                  <a:pt x="1747" y="887"/>
                  <a:pt x="1758" y="949"/>
                </a:cubicBezTo>
                <a:cubicBezTo>
                  <a:pt x="1769" y="1010"/>
                  <a:pt x="1764" y="1031"/>
                  <a:pt x="1728" y="1072"/>
                </a:cubicBezTo>
                <a:cubicBezTo>
                  <a:pt x="1693" y="1113"/>
                  <a:pt x="1589" y="1182"/>
                  <a:pt x="1543" y="1197"/>
                </a:cubicBezTo>
                <a:cubicBezTo>
                  <a:pt x="1496" y="1212"/>
                  <a:pt x="1461" y="1156"/>
                  <a:pt x="1450" y="1165"/>
                </a:cubicBezTo>
                <a:cubicBezTo>
                  <a:pt x="1439" y="1175"/>
                  <a:pt x="1474" y="1212"/>
                  <a:pt x="1480" y="1259"/>
                </a:cubicBezTo>
                <a:cubicBezTo>
                  <a:pt x="1485" y="1305"/>
                  <a:pt x="1500" y="1382"/>
                  <a:pt x="1480" y="1445"/>
                </a:cubicBezTo>
                <a:cubicBezTo>
                  <a:pt x="1459" y="1508"/>
                  <a:pt x="1403" y="1581"/>
                  <a:pt x="1357" y="1633"/>
                </a:cubicBezTo>
                <a:cubicBezTo>
                  <a:pt x="1311" y="1685"/>
                  <a:pt x="1228" y="1715"/>
                  <a:pt x="1202" y="1756"/>
                </a:cubicBezTo>
                <a:cubicBezTo>
                  <a:pt x="1176" y="1797"/>
                  <a:pt x="1176" y="1850"/>
                  <a:pt x="1202" y="1881"/>
                </a:cubicBezTo>
                <a:cubicBezTo>
                  <a:pt x="1228" y="1913"/>
                  <a:pt x="1331" y="1911"/>
                  <a:pt x="1357" y="1943"/>
                </a:cubicBezTo>
                <a:cubicBezTo>
                  <a:pt x="1383" y="1974"/>
                  <a:pt x="1393" y="2041"/>
                  <a:pt x="1357" y="2068"/>
                </a:cubicBezTo>
                <a:cubicBezTo>
                  <a:pt x="1322" y="2094"/>
                  <a:pt x="1176" y="2078"/>
                  <a:pt x="1140" y="2099"/>
                </a:cubicBezTo>
                <a:cubicBezTo>
                  <a:pt x="1105" y="2120"/>
                  <a:pt x="1213" y="2161"/>
                  <a:pt x="1140" y="2192"/>
                </a:cubicBezTo>
                <a:cubicBezTo>
                  <a:pt x="1068" y="2224"/>
                  <a:pt x="814" y="2280"/>
                  <a:pt x="707" y="2286"/>
                </a:cubicBezTo>
                <a:cubicBezTo>
                  <a:pt x="599" y="2291"/>
                  <a:pt x="578" y="2233"/>
                  <a:pt x="491" y="2222"/>
                </a:cubicBezTo>
                <a:cubicBezTo>
                  <a:pt x="404" y="2211"/>
                  <a:pt x="259" y="2248"/>
                  <a:pt x="181" y="2222"/>
                </a:cubicBezTo>
                <a:cubicBezTo>
                  <a:pt x="104" y="2196"/>
                  <a:pt x="52" y="2120"/>
                  <a:pt x="26" y="2068"/>
                </a:cubicBezTo>
                <a:cubicBezTo>
                  <a:pt x="0" y="2015"/>
                  <a:pt x="15" y="1948"/>
                  <a:pt x="26" y="1913"/>
                </a:cubicBezTo>
                <a:cubicBezTo>
                  <a:pt x="37" y="1877"/>
                  <a:pt x="78" y="1891"/>
                  <a:pt x="89" y="1850"/>
                </a:cubicBezTo>
                <a:cubicBezTo>
                  <a:pt x="100" y="1808"/>
                  <a:pt x="94" y="1719"/>
                  <a:pt x="89" y="1663"/>
                </a:cubicBezTo>
                <a:cubicBezTo>
                  <a:pt x="83" y="1607"/>
                  <a:pt x="48" y="1564"/>
                  <a:pt x="57" y="1508"/>
                </a:cubicBezTo>
                <a:cubicBezTo>
                  <a:pt x="67" y="1452"/>
                  <a:pt x="104" y="1394"/>
                  <a:pt x="150" y="1322"/>
                </a:cubicBezTo>
                <a:cubicBezTo>
                  <a:pt x="196" y="1249"/>
                  <a:pt x="252" y="1130"/>
                  <a:pt x="336" y="1072"/>
                </a:cubicBezTo>
                <a:cubicBezTo>
                  <a:pt x="419" y="1015"/>
                  <a:pt x="574" y="998"/>
                  <a:pt x="645" y="979"/>
                </a:cubicBezTo>
                <a:cubicBezTo>
                  <a:pt x="716" y="960"/>
                  <a:pt x="730" y="982"/>
                  <a:pt x="762" y="959"/>
                </a:cubicBezTo>
                <a:cubicBezTo>
                  <a:pt x="794" y="936"/>
                  <a:pt x="798" y="862"/>
                  <a:pt x="835" y="840"/>
                </a:cubicBezTo>
                <a:cubicBezTo>
                  <a:pt x="872" y="818"/>
                  <a:pt x="960" y="842"/>
                  <a:pt x="985" y="824"/>
                </a:cubicBezTo>
                <a:cubicBezTo>
                  <a:pt x="1010" y="806"/>
                  <a:pt x="990" y="762"/>
                  <a:pt x="985" y="731"/>
                </a:cubicBezTo>
                <a:cubicBezTo>
                  <a:pt x="979" y="699"/>
                  <a:pt x="1007" y="675"/>
                  <a:pt x="955" y="638"/>
                </a:cubicBezTo>
                <a:cubicBezTo>
                  <a:pt x="903" y="601"/>
                  <a:pt x="769" y="559"/>
                  <a:pt x="677" y="513"/>
                </a:cubicBezTo>
                <a:cubicBezTo>
                  <a:pt x="584" y="466"/>
                  <a:pt x="438" y="410"/>
                  <a:pt x="397" y="358"/>
                </a:cubicBezTo>
                <a:cubicBezTo>
                  <a:pt x="356" y="306"/>
                  <a:pt x="408" y="233"/>
                  <a:pt x="428" y="202"/>
                </a:cubicBezTo>
                <a:cubicBezTo>
                  <a:pt x="449" y="170"/>
                  <a:pt x="490" y="171"/>
                  <a:pt x="521" y="171"/>
                </a:cubicBezTo>
                <a:cubicBezTo>
                  <a:pt x="552" y="171"/>
                  <a:pt x="582" y="186"/>
                  <a:pt x="614" y="202"/>
                </a:cubicBezTo>
                <a:cubicBezTo>
                  <a:pt x="645" y="217"/>
                  <a:pt x="701" y="265"/>
                  <a:pt x="707" y="265"/>
                </a:cubicBezTo>
                <a:cubicBezTo>
                  <a:pt x="712" y="265"/>
                  <a:pt x="677" y="228"/>
                  <a:pt x="645" y="202"/>
                </a:cubicBezTo>
                <a:cubicBezTo>
                  <a:pt x="614" y="175"/>
                  <a:pt x="531" y="140"/>
                  <a:pt x="521" y="108"/>
                </a:cubicBezTo>
                <a:cubicBezTo>
                  <a:pt x="511" y="77"/>
                  <a:pt x="552" y="30"/>
                  <a:pt x="584" y="15"/>
                </a:cubicBezTo>
                <a:cubicBezTo>
                  <a:pt x="615" y="0"/>
                  <a:pt x="660" y="0"/>
                  <a:pt x="707" y="15"/>
                </a:cubicBezTo>
                <a:cubicBezTo>
                  <a:pt x="753" y="30"/>
                  <a:pt x="805" y="56"/>
                  <a:pt x="862" y="108"/>
                </a:cubicBezTo>
                <a:cubicBezTo>
                  <a:pt x="919" y="160"/>
                  <a:pt x="990" y="265"/>
                  <a:pt x="1047" y="326"/>
                </a:cubicBezTo>
                <a:cubicBezTo>
                  <a:pt x="1105" y="388"/>
                  <a:pt x="1166" y="446"/>
                  <a:pt x="1202" y="481"/>
                </a:cubicBezTo>
                <a:cubicBezTo>
                  <a:pt x="1237" y="517"/>
                  <a:pt x="1238" y="533"/>
                  <a:pt x="1264" y="544"/>
                </a:cubicBezTo>
                <a:cubicBezTo>
                  <a:pt x="1290" y="555"/>
                  <a:pt x="1322" y="544"/>
                  <a:pt x="1357" y="544"/>
                </a:cubicBezTo>
                <a:cubicBezTo>
                  <a:pt x="1393" y="544"/>
                  <a:pt x="1459" y="548"/>
                  <a:pt x="1511" y="574"/>
                </a:cubicBezTo>
                <a:close/>
              </a:path>
            </a:pathLst>
          </a:custGeom>
          <a:solidFill>
            <a:srgbClr val="0066CC">
              <a:alpha val="50000"/>
            </a:srgbClr>
          </a:solidFill>
          <a:ln w="2857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24"/>
          <p:cNvSpPr>
            <a:spLocks/>
          </p:cNvSpPr>
          <p:nvPr/>
        </p:nvSpPr>
        <p:spPr bwMode="auto">
          <a:xfrm rot="20054670" flipH="1">
            <a:off x="7425287" y="694197"/>
            <a:ext cx="994231" cy="1419245"/>
          </a:xfrm>
          <a:custGeom>
            <a:avLst/>
            <a:gdLst>
              <a:gd name="T0" fmla="*/ 1598689 w 1769"/>
              <a:gd name="T1" fmla="*/ 540928 h 2291"/>
              <a:gd name="T2" fmla="*/ 1761627 w 1769"/>
              <a:gd name="T3" fmla="*/ 658726 h 2291"/>
              <a:gd name="T4" fmla="*/ 1860024 w 1769"/>
              <a:gd name="T5" fmla="*/ 894322 h 2291"/>
              <a:gd name="T6" fmla="*/ 1828283 w 1769"/>
              <a:gd name="T7" fmla="*/ 1010235 h 2291"/>
              <a:gd name="T8" fmla="*/ 1632546 w 1769"/>
              <a:gd name="T9" fmla="*/ 1128033 h 2291"/>
              <a:gd name="T10" fmla="*/ 1534149 w 1769"/>
              <a:gd name="T11" fmla="*/ 1097876 h 2291"/>
              <a:gd name="T12" fmla="*/ 1565890 w 1769"/>
              <a:gd name="T13" fmla="*/ 1186460 h 2291"/>
              <a:gd name="T14" fmla="*/ 1565890 w 1769"/>
              <a:gd name="T15" fmla="*/ 1361744 h 2291"/>
              <a:gd name="T16" fmla="*/ 1435752 w 1769"/>
              <a:gd name="T17" fmla="*/ 1538912 h 2291"/>
              <a:gd name="T18" fmla="*/ 1271757 w 1769"/>
              <a:gd name="T19" fmla="*/ 1654825 h 2291"/>
              <a:gd name="T20" fmla="*/ 1271757 w 1769"/>
              <a:gd name="T21" fmla="*/ 1772623 h 2291"/>
              <a:gd name="T22" fmla="*/ 1435752 w 1769"/>
              <a:gd name="T23" fmla="*/ 1831050 h 2291"/>
              <a:gd name="T24" fmla="*/ 1435752 w 1769"/>
              <a:gd name="T25" fmla="*/ 1948849 h 2291"/>
              <a:gd name="T26" fmla="*/ 1206159 w 1769"/>
              <a:gd name="T27" fmla="*/ 1978062 h 2291"/>
              <a:gd name="T28" fmla="*/ 1206159 w 1769"/>
              <a:gd name="T29" fmla="*/ 2065704 h 2291"/>
              <a:gd name="T30" fmla="*/ 748030 w 1769"/>
              <a:gd name="T31" fmla="*/ 2154288 h 2291"/>
              <a:gd name="T32" fmla="*/ 519495 w 1769"/>
              <a:gd name="T33" fmla="*/ 2093976 h 2291"/>
              <a:gd name="T34" fmla="*/ 191504 w 1769"/>
              <a:gd name="T35" fmla="*/ 2093976 h 2291"/>
              <a:gd name="T36" fmla="*/ 27509 w 1769"/>
              <a:gd name="T37" fmla="*/ 1948849 h 2291"/>
              <a:gd name="T38" fmla="*/ 27509 w 1769"/>
              <a:gd name="T39" fmla="*/ 1802779 h 2291"/>
              <a:gd name="T40" fmla="*/ 94165 w 1769"/>
              <a:gd name="T41" fmla="*/ 1743409 h 2291"/>
              <a:gd name="T42" fmla="*/ 94165 w 1769"/>
              <a:gd name="T43" fmla="*/ 1567183 h 2291"/>
              <a:gd name="T44" fmla="*/ 60308 w 1769"/>
              <a:gd name="T45" fmla="*/ 1421114 h 2291"/>
              <a:gd name="T46" fmla="*/ 158705 w 1769"/>
              <a:gd name="T47" fmla="*/ 1245831 h 2291"/>
              <a:gd name="T48" fmla="*/ 355499 w 1769"/>
              <a:gd name="T49" fmla="*/ 1010235 h 2291"/>
              <a:gd name="T50" fmla="*/ 682432 w 1769"/>
              <a:gd name="T51" fmla="*/ 922593 h 2291"/>
              <a:gd name="T52" fmla="*/ 806222 w 1769"/>
              <a:gd name="T53" fmla="*/ 903745 h 2291"/>
              <a:gd name="T54" fmla="*/ 883458 w 1769"/>
              <a:gd name="T55" fmla="*/ 791602 h 2291"/>
              <a:gd name="T56" fmla="*/ 1042163 w 1769"/>
              <a:gd name="T57" fmla="*/ 776524 h 2291"/>
              <a:gd name="T58" fmla="*/ 1042163 w 1769"/>
              <a:gd name="T59" fmla="*/ 688882 h 2291"/>
              <a:gd name="T60" fmla="*/ 1010422 w 1769"/>
              <a:gd name="T61" fmla="*/ 601240 h 2291"/>
              <a:gd name="T62" fmla="*/ 716289 w 1769"/>
              <a:gd name="T63" fmla="*/ 483443 h 2291"/>
              <a:gd name="T64" fmla="*/ 420039 w 1769"/>
              <a:gd name="T65" fmla="*/ 337373 h 2291"/>
              <a:gd name="T66" fmla="*/ 452839 w 1769"/>
              <a:gd name="T67" fmla="*/ 190361 h 2291"/>
              <a:gd name="T68" fmla="*/ 551236 w 1769"/>
              <a:gd name="T69" fmla="*/ 161148 h 2291"/>
              <a:gd name="T70" fmla="*/ 649633 w 1769"/>
              <a:gd name="T71" fmla="*/ 190361 h 2291"/>
              <a:gd name="T72" fmla="*/ 748030 w 1769"/>
              <a:gd name="T73" fmla="*/ 249732 h 2291"/>
              <a:gd name="T74" fmla="*/ 682432 w 1769"/>
              <a:gd name="T75" fmla="*/ 190361 h 2291"/>
              <a:gd name="T76" fmla="*/ 551236 w 1769"/>
              <a:gd name="T77" fmla="*/ 101777 h 2291"/>
              <a:gd name="T78" fmla="*/ 617892 w 1769"/>
              <a:gd name="T79" fmla="*/ 14136 h 2291"/>
              <a:gd name="T80" fmla="*/ 748030 w 1769"/>
              <a:gd name="T81" fmla="*/ 14136 h 2291"/>
              <a:gd name="T82" fmla="*/ 912025 w 1769"/>
              <a:gd name="T83" fmla="*/ 101777 h 2291"/>
              <a:gd name="T84" fmla="*/ 1107762 w 1769"/>
              <a:gd name="T85" fmla="*/ 307217 h 2291"/>
              <a:gd name="T86" fmla="*/ 1271757 w 1769"/>
              <a:gd name="T87" fmla="*/ 453286 h 2291"/>
              <a:gd name="T88" fmla="*/ 1337355 w 1769"/>
              <a:gd name="T89" fmla="*/ 512656 h 2291"/>
              <a:gd name="T90" fmla="*/ 1435752 w 1769"/>
              <a:gd name="T91" fmla="*/ 512656 h 2291"/>
              <a:gd name="T92" fmla="*/ 1598689 w 1769"/>
              <a:gd name="T93" fmla="*/ 540928 h 229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769"/>
              <a:gd name="T142" fmla="*/ 0 h 2291"/>
              <a:gd name="T143" fmla="*/ 1769 w 1769"/>
              <a:gd name="T144" fmla="*/ 2291 h 229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769" h="2291">
                <a:moveTo>
                  <a:pt x="1511" y="574"/>
                </a:moveTo>
                <a:cubicBezTo>
                  <a:pt x="1563" y="601"/>
                  <a:pt x="1624" y="638"/>
                  <a:pt x="1665" y="699"/>
                </a:cubicBezTo>
                <a:cubicBezTo>
                  <a:pt x="1706" y="761"/>
                  <a:pt x="1747" y="887"/>
                  <a:pt x="1758" y="949"/>
                </a:cubicBezTo>
                <a:cubicBezTo>
                  <a:pt x="1769" y="1010"/>
                  <a:pt x="1764" y="1031"/>
                  <a:pt x="1728" y="1072"/>
                </a:cubicBezTo>
                <a:cubicBezTo>
                  <a:pt x="1693" y="1113"/>
                  <a:pt x="1589" y="1182"/>
                  <a:pt x="1543" y="1197"/>
                </a:cubicBezTo>
                <a:cubicBezTo>
                  <a:pt x="1496" y="1212"/>
                  <a:pt x="1461" y="1156"/>
                  <a:pt x="1450" y="1165"/>
                </a:cubicBezTo>
                <a:cubicBezTo>
                  <a:pt x="1439" y="1175"/>
                  <a:pt x="1474" y="1212"/>
                  <a:pt x="1480" y="1259"/>
                </a:cubicBezTo>
                <a:cubicBezTo>
                  <a:pt x="1485" y="1305"/>
                  <a:pt x="1500" y="1382"/>
                  <a:pt x="1480" y="1445"/>
                </a:cubicBezTo>
                <a:cubicBezTo>
                  <a:pt x="1459" y="1508"/>
                  <a:pt x="1403" y="1581"/>
                  <a:pt x="1357" y="1633"/>
                </a:cubicBezTo>
                <a:cubicBezTo>
                  <a:pt x="1311" y="1685"/>
                  <a:pt x="1228" y="1715"/>
                  <a:pt x="1202" y="1756"/>
                </a:cubicBezTo>
                <a:cubicBezTo>
                  <a:pt x="1176" y="1797"/>
                  <a:pt x="1176" y="1850"/>
                  <a:pt x="1202" y="1881"/>
                </a:cubicBezTo>
                <a:cubicBezTo>
                  <a:pt x="1228" y="1913"/>
                  <a:pt x="1331" y="1911"/>
                  <a:pt x="1357" y="1943"/>
                </a:cubicBezTo>
                <a:cubicBezTo>
                  <a:pt x="1383" y="1974"/>
                  <a:pt x="1393" y="2041"/>
                  <a:pt x="1357" y="2068"/>
                </a:cubicBezTo>
                <a:cubicBezTo>
                  <a:pt x="1322" y="2094"/>
                  <a:pt x="1176" y="2078"/>
                  <a:pt x="1140" y="2099"/>
                </a:cubicBezTo>
                <a:cubicBezTo>
                  <a:pt x="1105" y="2120"/>
                  <a:pt x="1213" y="2161"/>
                  <a:pt x="1140" y="2192"/>
                </a:cubicBezTo>
                <a:cubicBezTo>
                  <a:pt x="1068" y="2224"/>
                  <a:pt x="814" y="2280"/>
                  <a:pt x="707" y="2286"/>
                </a:cubicBezTo>
                <a:cubicBezTo>
                  <a:pt x="599" y="2291"/>
                  <a:pt x="578" y="2233"/>
                  <a:pt x="491" y="2222"/>
                </a:cubicBezTo>
                <a:cubicBezTo>
                  <a:pt x="404" y="2211"/>
                  <a:pt x="259" y="2248"/>
                  <a:pt x="181" y="2222"/>
                </a:cubicBezTo>
                <a:cubicBezTo>
                  <a:pt x="104" y="2196"/>
                  <a:pt x="52" y="2120"/>
                  <a:pt x="26" y="2068"/>
                </a:cubicBezTo>
                <a:cubicBezTo>
                  <a:pt x="0" y="2015"/>
                  <a:pt x="15" y="1948"/>
                  <a:pt x="26" y="1913"/>
                </a:cubicBezTo>
                <a:cubicBezTo>
                  <a:pt x="37" y="1877"/>
                  <a:pt x="78" y="1891"/>
                  <a:pt x="89" y="1850"/>
                </a:cubicBezTo>
                <a:cubicBezTo>
                  <a:pt x="100" y="1808"/>
                  <a:pt x="94" y="1719"/>
                  <a:pt x="89" y="1663"/>
                </a:cubicBezTo>
                <a:cubicBezTo>
                  <a:pt x="83" y="1607"/>
                  <a:pt x="48" y="1564"/>
                  <a:pt x="57" y="1508"/>
                </a:cubicBezTo>
                <a:cubicBezTo>
                  <a:pt x="67" y="1452"/>
                  <a:pt x="104" y="1394"/>
                  <a:pt x="150" y="1322"/>
                </a:cubicBezTo>
                <a:cubicBezTo>
                  <a:pt x="196" y="1249"/>
                  <a:pt x="252" y="1130"/>
                  <a:pt x="336" y="1072"/>
                </a:cubicBezTo>
                <a:cubicBezTo>
                  <a:pt x="419" y="1015"/>
                  <a:pt x="574" y="998"/>
                  <a:pt x="645" y="979"/>
                </a:cubicBezTo>
                <a:cubicBezTo>
                  <a:pt x="716" y="960"/>
                  <a:pt x="730" y="982"/>
                  <a:pt x="762" y="959"/>
                </a:cubicBezTo>
                <a:cubicBezTo>
                  <a:pt x="794" y="936"/>
                  <a:pt x="798" y="862"/>
                  <a:pt x="835" y="840"/>
                </a:cubicBezTo>
                <a:cubicBezTo>
                  <a:pt x="872" y="818"/>
                  <a:pt x="960" y="842"/>
                  <a:pt x="985" y="824"/>
                </a:cubicBezTo>
                <a:cubicBezTo>
                  <a:pt x="1010" y="806"/>
                  <a:pt x="990" y="762"/>
                  <a:pt x="985" y="731"/>
                </a:cubicBezTo>
                <a:cubicBezTo>
                  <a:pt x="979" y="699"/>
                  <a:pt x="1007" y="675"/>
                  <a:pt x="955" y="638"/>
                </a:cubicBezTo>
                <a:cubicBezTo>
                  <a:pt x="903" y="601"/>
                  <a:pt x="769" y="559"/>
                  <a:pt x="677" y="513"/>
                </a:cubicBezTo>
                <a:cubicBezTo>
                  <a:pt x="584" y="466"/>
                  <a:pt x="438" y="410"/>
                  <a:pt x="397" y="358"/>
                </a:cubicBezTo>
                <a:cubicBezTo>
                  <a:pt x="356" y="306"/>
                  <a:pt x="408" y="233"/>
                  <a:pt x="428" y="202"/>
                </a:cubicBezTo>
                <a:cubicBezTo>
                  <a:pt x="449" y="170"/>
                  <a:pt x="490" y="171"/>
                  <a:pt x="521" y="171"/>
                </a:cubicBezTo>
                <a:cubicBezTo>
                  <a:pt x="552" y="171"/>
                  <a:pt x="582" y="186"/>
                  <a:pt x="614" y="202"/>
                </a:cubicBezTo>
                <a:cubicBezTo>
                  <a:pt x="645" y="217"/>
                  <a:pt x="701" y="265"/>
                  <a:pt x="707" y="265"/>
                </a:cubicBezTo>
                <a:cubicBezTo>
                  <a:pt x="712" y="265"/>
                  <a:pt x="677" y="228"/>
                  <a:pt x="645" y="202"/>
                </a:cubicBezTo>
                <a:cubicBezTo>
                  <a:pt x="614" y="175"/>
                  <a:pt x="531" y="140"/>
                  <a:pt x="521" y="108"/>
                </a:cubicBezTo>
                <a:cubicBezTo>
                  <a:pt x="511" y="77"/>
                  <a:pt x="552" y="30"/>
                  <a:pt x="584" y="15"/>
                </a:cubicBezTo>
                <a:cubicBezTo>
                  <a:pt x="615" y="0"/>
                  <a:pt x="660" y="0"/>
                  <a:pt x="707" y="15"/>
                </a:cubicBezTo>
                <a:cubicBezTo>
                  <a:pt x="753" y="30"/>
                  <a:pt x="805" y="56"/>
                  <a:pt x="862" y="108"/>
                </a:cubicBezTo>
                <a:cubicBezTo>
                  <a:pt x="919" y="160"/>
                  <a:pt x="990" y="265"/>
                  <a:pt x="1047" y="326"/>
                </a:cubicBezTo>
                <a:cubicBezTo>
                  <a:pt x="1105" y="388"/>
                  <a:pt x="1166" y="446"/>
                  <a:pt x="1202" y="481"/>
                </a:cubicBezTo>
                <a:cubicBezTo>
                  <a:pt x="1237" y="517"/>
                  <a:pt x="1238" y="533"/>
                  <a:pt x="1264" y="544"/>
                </a:cubicBezTo>
                <a:cubicBezTo>
                  <a:pt x="1290" y="555"/>
                  <a:pt x="1322" y="544"/>
                  <a:pt x="1357" y="544"/>
                </a:cubicBezTo>
                <a:cubicBezTo>
                  <a:pt x="1393" y="544"/>
                  <a:pt x="1459" y="548"/>
                  <a:pt x="1511" y="574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 w="2857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Freeform 24"/>
          <p:cNvSpPr>
            <a:spLocks/>
          </p:cNvSpPr>
          <p:nvPr/>
        </p:nvSpPr>
        <p:spPr bwMode="auto">
          <a:xfrm rot="1745807" flipH="1">
            <a:off x="7844731" y="951080"/>
            <a:ext cx="703977" cy="899785"/>
          </a:xfrm>
          <a:custGeom>
            <a:avLst/>
            <a:gdLst>
              <a:gd name="T0" fmla="*/ 1598689 w 1769"/>
              <a:gd name="T1" fmla="*/ 540928 h 2291"/>
              <a:gd name="T2" fmla="*/ 1761627 w 1769"/>
              <a:gd name="T3" fmla="*/ 658726 h 2291"/>
              <a:gd name="T4" fmla="*/ 1860024 w 1769"/>
              <a:gd name="T5" fmla="*/ 894322 h 2291"/>
              <a:gd name="T6" fmla="*/ 1828283 w 1769"/>
              <a:gd name="T7" fmla="*/ 1010235 h 2291"/>
              <a:gd name="T8" fmla="*/ 1632546 w 1769"/>
              <a:gd name="T9" fmla="*/ 1128033 h 2291"/>
              <a:gd name="T10" fmla="*/ 1534149 w 1769"/>
              <a:gd name="T11" fmla="*/ 1097876 h 2291"/>
              <a:gd name="T12" fmla="*/ 1565890 w 1769"/>
              <a:gd name="T13" fmla="*/ 1186460 h 2291"/>
              <a:gd name="T14" fmla="*/ 1565890 w 1769"/>
              <a:gd name="T15" fmla="*/ 1361744 h 2291"/>
              <a:gd name="T16" fmla="*/ 1435752 w 1769"/>
              <a:gd name="T17" fmla="*/ 1538912 h 2291"/>
              <a:gd name="T18" fmla="*/ 1271757 w 1769"/>
              <a:gd name="T19" fmla="*/ 1654825 h 2291"/>
              <a:gd name="T20" fmla="*/ 1271757 w 1769"/>
              <a:gd name="T21" fmla="*/ 1772623 h 2291"/>
              <a:gd name="T22" fmla="*/ 1435752 w 1769"/>
              <a:gd name="T23" fmla="*/ 1831050 h 2291"/>
              <a:gd name="T24" fmla="*/ 1435752 w 1769"/>
              <a:gd name="T25" fmla="*/ 1948849 h 2291"/>
              <a:gd name="T26" fmla="*/ 1206159 w 1769"/>
              <a:gd name="T27" fmla="*/ 1978062 h 2291"/>
              <a:gd name="T28" fmla="*/ 1206159 w 1769"/>
              <a:gd name="T29" fmla="*/ 2065704 h 2291"/>
              <a:gd name="T30" fmla="*/ 748030 w 1769"/>
              <a:gd name="T31" fmla="*/ 2154288 h 2291"/>
              <a:gd name="T32" fmla="*/ 519495 w 1769"/>
              <a:gd name="T33" fmla="*/ 2093976 h 2291"/>
              <a:gd name="T34" fmla="*/ 191504 w 1769"/>
              <a:gd name="T35" fmla="*/ 2093976 h 2291"/>
              <a:gd name="T36" fmla="*/ 27509 w 1769"/>
              <a:gd name="T37" fmla="*/ 1948849 h 2291"/>
              <a:gd name="T38" fmla="*/ 27509 w 1769"/>
              <a:gd name="T39" fmla="*/ 1802779 h 2291"/>
              <a:gd name="T40" fmla="*/ 94165 w 1769"/>
              <a:gd name="T41" fmla="*/ 1743409 h 2291"/>
              <a:gd name="T42" fmla="*/ 94165 w 1769"/>
              <a:gd name="T43" fmla="*/ 1567183 h 2291"/>
              <a:gd name="T44" fmla="*/ 60308 w 1769"/>
              <a:gd name="T45" fmla="*/ 1421114 h 2291"/>
              <a:gd name="T46" fmla="*/ 158705 w 1769"/>
              <a:gd name="T47" fmla="*/ 1245831 h 2291"/>
              <a:gd name="T48" fmla="*/ 355499 w 1769"/>
              <a:gd name="T49" fmla="*/ 1010235 h 2291"/>
              <a:gd name="T50" fmla="*/ 682432 w 1769"/>
              <a:gd name="T51" fmla="*/ 922593 h 2291"/>
              <a:gd name="T52" fmla="*/ 806222 w 1769"/>
              <a:gd name="T53" fmla="*/ 903745 h 2291"/>
              <a:gd name="T54" fmla="*/ 883458 w 1769"/>
              <a:gd name="T55" fmla="*/ 791602 h 2291"/>
              <a:gd name="T56" fmla="*/ 1042163 w 1769"/>
              <a:gd name="T57" fmla="*/ 776524 h 2291"/>
              <a:gd name="T58" fmla="*/ 1042163 w 1769"/>
              <a:gd name="T59" fmla="*/ 688882 h 2291"/>
              <a:gd name="T60" fmla="*/ 1010422 w 1769"/>
              <a:gd name="T61" fmla="*/ 601240 h 2291"/>
              <a:gd name="T62" fmla="*/ 716289 w 1769"/>
              <a:gd name="T63" fmla="*/ 483443 h 2291"/>
              <a:gd name="T64" fmla="*/ 420039 w 1769"/>
              <a:gd name="T65" fmla="*/ 337373 h 2291"/>
              <a:gd name="T66" fmla="*/ 452839 w 1769"/>
              <a:gd name="T67" fmla="*/ 190361 h 2291"/>
              <a:gd name="T68" fmla="*/ 551236 w 1769"/>
              <a:gd name="T69" fmla="*/ 161148 h 2291"/>
              <a:gd name="T70" fmla="*/ 649633 w 1769"/>
              <a:gd name="T71" fmla="*/ 190361 h 2291"/>
              <a:gd name="T72" fmla="*/ 748030 w 1769"/>
              <a:gd name="T73" fmla="*/ 249732 h 2291"/>
              <a:gd name="T74" fmla="*/ 682432 w 1769"/>
              <a:gd name="T75" fmla="*/ 190361 h 2291"/>
              <a:gd name="T76" fmla="*/ 551236 w 1769"/>
              <a:gd name="T77" fmla="*/ 101777 h 2291"/>
              <a:gd name="T78" fmla="*/ 617892 w 1769"/>
              <a:gd name="T79" fmla="*/ 14136 h 2291"/>
              <a:gd name="T80" fmla="*/ 748030 w 1769"/>
              <a:gd name="T81" fmla="*/ 14136 h 2291"/>
              <a:gd name="T82" fmla="*/ 912025 w 1769"/>
              <a:gd name="T83" fmla="*/ 101777 h 2291"/>
              <a:gd name="T84" fmla="*/ 1107762 w 1769"/>
              <a:gd name="T85" fmla="*/ 307217 h 2291"/>
              <a:gd name="T86" fmla="*/ 1271757 w 1769"/>
              <a:gd name="T87" fmla="*/ 453286 h 2291"/>
              <a:gd name="T88" fmla="*/ 1337355 w 1769"/>
              <a:gd name="T89" fmla="*/ 512656 h 2291"/>
              <a:gd name="T90" fmla="*/ 1435752 w 1769"/>
              <a:gd name="T91" fmla="*/ 512656 h 2291"/>
              <a:gd name="T92" fmla="*/ 1598689 w 1769"/>
              <a:gd name="T93" fmla="*/ 540928 h 229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769"/>
              <a:gd name="T142" fmla="*/ 0 h 2291"/>
              <a:gd name="T143" fmla="*/ 1769 w 1769"/>
              <a:gd name="T144" fmla="*/ 2291 h 229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769" h="2291">
                <a:moveTo>
                  <a:pt x="1511" y="574"/>
                </a:moveTo>
                <a:cubicBezTo>
                  <a:pt x="1563" y="601"/>
                  <a:pt x="1624" y="638"/>
                  <a:pt x="1665" y="699"/>
                </a:cubicBezTo>
                <a:cubicBezTo>
                  <a:pt x="1706" y="761"/>
                  <a:pt x="1747" y="887"/>
                  <a:pt x="1758" y="949"/>
                </a:cubicBezTo>
                <a:cubicBezTo>
                  <a:pt x="1769" y="1010"/>
                  <a:pt x="1764" y="1031"/>
                  <a:pt x="1728" y="1072"/>
                </a:cubicBezTo>
                <a:cubicBezTo>
                  <a:pt x="1693" y="1113"/>
                  <a:pt x="1589" y="1182"/>
                  <a:pt x="1543" y="1197"/>
                </a:cubicBezTo>
                <a:cubicBezTo>
                  <a:pt x="1496" y="1212"/>
                  <a:pt x="1461" y="1156"/>
                  <a:pt x="1450" y="1165"/>
                </a:cubicBezTo>
                <a:cubicBezTo>
                  <a:pt x="1439" y="1175"/>
                  <a:pt x="1474" y="1212"/>
                  <a:pt x="1480" y="1259"/>
                </a:cubicBezTo>
                <a:cubicBezTo>
                  <a:pt x="1485" y="1305"/>
                  <a:pt x="1500" y="1382"/>
                  <a:pt x="1480" y="1445"/>
                </a:cubicBezTo>
                <a:cubicBezTo>
                  <a:pt x="1459" y="1508"/>
                  <a:pt x="1403" y="1581"/>
                  <a:pt x="1357" y="1633"/>
                </a:cubicBezTo>
                <a:cubicBezTo>
                  <a:pt x="1311" y="1685"/>
                  <a:pt x="1228" y="1715"/>
                  <a:pt x="1202" y="1756"/>
                </a:cubicBezTo>
                <a:cubicBezTo>
                  <a:pt x="1176" y="1797"/>
                  <a:pt x="1176" y="1850"/>
                  <a:pt x="1202" y="1881"/>
                </a:cubicBezTo>
                <a:cubicBezTo>
                  <a:pt x="1228" y="1913"/>
                  <a:pt x="1331" y="1911"/>
                  <a:pt x="1357" y="1943"/>
                </a:cubicBezTo>
                <a:cubicBezTo>
                  <a:pt x="1383" y="1974"/>
                  <a:pt x="1393" y="2041"/>
                  <a:pt x="1357" y="2068"/>
                </a:cubicBezTo>
                <a:cubicBezTo>
                  <a:pt x="1322" y="2094"/>
                  <a:pt x="1176" y="2078"/>
                  <a:pt x="1140" y="2099"/>
                </a:cubicBezTo>
                <a:cubicBezTo>
                  <a:pt x="1105" y="2120"/>
                  <a:pt x="1213" y="2161"/>
                  <a:pt x="1140" y="2192"/>
                </a:cubicBezTo>
                <a:cubicBezTo>
                  <a:pt x="1068" y="2224"/>
                  <a:pt x="814" y="2280"/>
                  <a:pt x="707" y="2286"/>
                </a:cubicBezTo>
                <a:cubicBezTo>
                  <a:pt x="599" y="2291"/>
                  <a:pt x="578" y="2233"/>
                  <a:pt x="491" y="2222"/>
                </a:cubicBezTo>
                <a:cubicBezTo>
                  <a:pt x="404" y="2211"/>
                  <a:pt x="259" y="2248"/>
                  <a:pt x="181" y="2222"/>
                </a:cubicBezTo>
                <a:cubicBezTo>
                  <a:pt x="104" y="2196"/>
                  <a:pt x="52" y="2120"/>
                  <a:pt x="26" y="2068"/>
                </a:cubicBezTo>
                <a:cubicBezTo>
                  <a:pt x="0" y="2015"/>
                  <a:pt x="15" y="1948"/>
                  <a:pt x="26" y="1913"/>
                </a:cubicBezTo>
                <a:cubicBezTo>
                  <a:pt x="37" y="1877"/>
                  <a:pt x="78" y="1891"/>
                  <a:pt x="89" y="1850"/>
                </a:cubicBezTo>
                <a:cubicBezTo>
                  <a:pt x="100" y="1808"/>
                  <a:pt x="94" y="1719"/>
                  <a:pt x="89" y="1663"/>
                </a:cubicBezTo>
                <a:cubicBezTo>
                  <a:pt x="83" y="1607"/>
                  <a:pt x="48" y="1564"/>
                  <a:pt x="57" y="1508"/>
                </a:cubicBezTo>
                <a:cubicBezTo>
                  <a:pt x="67" y="1452"/>
                  <a:pt x="104" y="1394"/>
                  <a:pt x="150" y="1322"/>
                </a:cubicBezTo>
                <a:cubicBezTo>
                  <a:pt x="196" y="1249"/>
                  <a:pt x="252" y="1130"/>
                  <a:pt x="336" y="1072"/>
                </a:cubicBezTo>
                <a:cubicBezTo>
                  <a:pt x="419" y="1015"/>
                  <a:pt x="574" y="998"/>
                  <a:pt x="645" y="979"/>
                </a:cubicBezTo>
                <a:cubicBezTo>
                  <a:pt x="716" y="960"/>
                  <a:pt x="730" y="982"/>
                  <a:pt x="762" y="959"/>
                </a:cubicBezTo>
                <a:cubicBezTo>
                  <a:pt x="794" y="936"/>
                  <a:pt x="798" y="862"/>
                  <a:pt x="835" y="840"/>
                </a:cubicBezTo>
                <a:cubicBezTo>
                  <a:pt x="872" y="818"/>
                  <a:pt x="960" y="842"/>
                  <a:pt x="985" y="824"/>
                </a:cubicBezTo>
                <a:cubicBezTo>
                  <a:pt x="1010" y="806"/>
                  <a:pt x="990" y="762"/>
                  <a:pt x="985" y="731"/>
                </a:cubicBezTo>
                <a:cubicBezTo>
                  <a:pt x="979" y="699"/>
                  <a:pt x="1007" y="675"/>
                  <a:pt x="955" y="638"/>
                </a:cubicBezTo>
                <a:cubicBezTo>
                  <a:pt x="903" y="601"/>
                  <a:pt x="769" y="559"/>
                  <a:pt x="677" y="513"/>
                </a:cubicBezTo>
                <a:cubicBezTo>
                  <a:pt x="584" y="466"/>
                  <a:pt x="438" y="410"/>
                  <a:pt x="397" y="358"/>
                </a:cubicBezTo>
                <a:cubicBezTo>
                  <a:pt x="356" y="306"/>
                  <a:pt x="408" y="233"/>
                  <a:pt x="428" y="202"/>
                </a:cubicBezTo>
                <a:cubicBezTo>
                  <a:pt x="449" y="170"/>
                  <a:pt x="490" y="171"/>
                  <a:pt x="521" y="171"/>
                </a:cubicBezTo>
                <a:cubicBezTo>
                  <a:pt x="552" y="171"/>
                  <a:pt x="582" y="186"/>
                  <a:pt x="614" y="202"/>
                </a:cubicBezTo>
                <a:cubicBezTo>
                  <a:pt x="645" y="217"/>
                  <a:pt x="701" y="265"/>
                  <a:pt x="707" y="265"/>
                </a:cubicBezTo>
                <a:cubicBezTo>
                  <a:pt x="712" y="265"/>
                  <a:pt x="677" y="228"/>
                  <a:pt x="645" y="202"/>
                </a:cubicBezTo>
                <a:cubicBezTo>
                  <a:pt x="614" y="175"/>
                  <a:pt x="531" y="140"/>
                  <a:pt x="521" y="108"/>
                </a:cubicBezTo>
                <a:cubicBezTo>
                  <a:pt x="511" y="77"/>
                  <a:pt x="552" y="30"/>
                  <a:pt x="584" y="15"/>
                </a:cubicBezTo>
                <a:cubicBezTo>
                  <a:pt x="615" y="0"/>
                  <a:pt x="660" y="0"/>
                  <a:pt x="707" y="15"/>
                </a:cubicBezTo>
                <a:cubicBezTo>
                  <a:pt x="753" y="30"/>
                  <a:pt x="805" y="56"/>
                  <a:pt x="862" y="108"/>
                </a:cubicBezTo>
                <a:cubicBezTo>
                  <a:pt x="919" y="160"/>
                  <a:pt x="990" y="265"/>
                  <a:pt x="1047" y="326"/>
                </a:cubicBezTo>
                <a:cubicBezTo>
                  <a:pt x="1105" y="388"/>
                  <a:pt x="1166" y="446"/>
                  <a:pt x="1202" y="481"/>
                </a:cubicBezTo>
                <a:cubicBezTo>
                  <a:pt x="1237" y="517"/>
                  <a:pt x="1238" y="533"/>
                  <a:pt x="1264" y="544"/>
                </a:cubicBezTo>
                <a:cubicBezTo>
                  <a:pt x="1290" y="555"/>
                  <a:pt x="1322" y="544"/>
                  <a:pt x="1357" y="544"/>
                </a:cubicBezTo>
                <a:cubicBezTo>
                  <a:pt x="1393" y="544"/>
                  <a:pt x="1459" y="548"/>
                  <a:pt x="1511" y="574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Bal oldali kapcsos zárójel 36"/>
          <p:cNvSpPr/>
          <p:nvPr/>
        </p:nvSpPr>
        <p:spPr bwMode="auto">
          <a:xfrm rot="16200000">
            <a:off x="8424428" y="1808820"/>
            <a:ext cx="144016" cy="216024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9" name="Bal oldali kapcsos zárójel 38"/>
          <p:cNvSpPr/>
          <p:nvPr/>
        </p:nvSpPr>
        <p:spPr bwMode="auto">
          <a:xfrm rot="16200000">
            <a:off x="8100392" y="1700808"/>
            <a:ext cx="144016" cy="432048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0" name="Bal oldali kapcsos zárójel 39"/>
          <p:cNvSpPr/>
          <p:nvPr/>
        </p:nvSpPr>
        <p:spPr bwMode="auto">
          <a:xfrm rot="16200000">
            <a:off x="7776356" y="1808820"/>
            <a:ext cx="144016" cy="216024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1" name="Bal oldali kapcsos zárójel 40"/>
          <p:cNvSpPr/>
          <p:nvPr/>
        </p:nvSpPr>
        <p:spPr bwMode="auto">
          <a:xfrm rot="16200000">
            <a:off x="6192180" y="1520788"/>
            <a:ext cx="144016" cy="792088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5" name="Nap 44"/>
          <p:cNvSpPr/>
          <p:nvPr/>
        </p:nvSpPr>
        <p:spPr bwMode="auto">
          <a:xfrm>
            <a:off x="6300192" y="548680"/>
            <a:ext cx="288032" cy="288032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6" name="Körszelet 45"/>
          <p:cNvSpPr/>
          <p:nvPr/>
        </p:nvSpPr>
        <p:spPr bwMode="auto">
          <a:xfrm rot="8010090">
            <a:off x="6255504" y="1241440"/>
            <a:ext cx="216024" cy="216024"/>
          </a:xfrm>
          <a:prstGeom prst="chor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2" name="Szabadkézi sokszög 51"/>
          <p:cNvSpPr/>
          <p:nvPr/>
        </p:nvSpPr>
        <p:spPr bwMode="auto">
          <a:xfrm>
            <a:off x="6038850" y="1352550"/>
            <a:ext cx="463550" cy="711200"/>
          </a:xfrm>
          <a:custGeom>
            <a:avLst/>
            <a:gdLst>
              <a:gd name="connsiteX0" fmla="*/ 0 w 463550"/>
              <a:gd name="connsiteY0" fmla="*/ 679450 h 711200"/>
              <a:gd name="connsiteX1" fmla="*/ 215900 w 463550"/>
              <a:gd name="connsiteY1" fmla="*/ 0 h 711200"/>
              <a:gd name="connsiteX2" fmla="*/ 438150 w 463550"/>
              <a:gd name="connsiteY2" fmla="*/ 6350 h 711200"/>
              <a:gd name="connsiteX3" fmla="*/ 463550 w 463550"/>
              <a:gd name="connsiteY3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550" h="711200">
                <a:moveTo>
                  <a:pt x="0" y="679450"/>
                </a:moveTo>
                <a:lnTo>
                  <a:pt x="215900" y="0"/>
                </a:lnTo>
                <a:lnTo>
                  <a:pt x="438150" y="6350"/>
                </a:lnTo>
                <a:lnTo>
                  <a:pt x="463550" y="711200"/>
                </a:lnTo>
              </a:path>
            </a:pathLst>
          </a:cu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3" name="Ellipszis 52"/>
          <p:cNvSpPr/>
          <p:nvPr/>
        </p:nvSpPr>
        <p:spPr bwMode="auto">
          <a:xfrm>
            <a:off x="6084168" y="1628800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4" name="Ellipszis 53"/>
          <p:cNvSpPr/>
          <p:nvPr/>
        </p:nvSpPr>
        <p:spPr bwMode="auto">
          <a:xfrm>
            <a:off x="6406108" y="1628800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0.02361 3.33333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3.33333E-6 L -0.07083 3.33333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3.33333E-6 L -0.09722 3.33333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6CE39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22 3.33333E-6 L -0.2191 3.33333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5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09 3.33333E-6 L -0.29791 3.33333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5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791 3.33333E-6 L -0.43177 3.33333E-6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5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5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6" grpId="2" animBg="1"/>
      <p:bldP spid="36" grpId="3" animBg="1"/>
      <p:bldP spid="36" grpId="4" animBg="1"/>
      <p:bldP spid="36" grpId="5" animBg="1"/>
      <p:bldP spid="42" grpId="0" animBg="1"/>
      <p:bldP spid="43" grpId="0" animBg="1"/>
      <p:bldP spid="44" grpId="0" animBg="1"/>
      <p:bldP spid="37" grpId="0" animBg="1"/>
      <p:bldP spid="39" grpId="0" animBg="1"/>
      <p:bldP spid="40" grpId="0" animBg="1"/>
      <p:bldP spid="41" grpId="0" animBg="1"/>
      <p:bldP spid="45" grpId="0" animBg="1"/>
      <p:bldP spid="46" grpId="0" animBg="1"/>
      <p:bldP spid="52" grpId="0" animBg="1"/>
      <p:bldP spid="53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 módszer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ray casting </a:t>
            </a:r>
            <a:r>
              <a:rPr lang="hu-HU" dirty="0" smtClean="0"/>
              <a:t>a </a:t>
            </a:r>
            <a:r>
              <a:rPr lang="en-US" dirty="0" smtClean="0"/>
              <a:t>GPU </a:t>
            </a:r>
            <a:r>
              <a:rPr lang="en-US" dirty="0" err="1" smtClean="0"/>
              <a:t>ras</a:t>
            </a:r>
            <a:r>
              <a:rPr lang="hu-HU" dirty="0" err="1" smtClean="0"/>
              <a:t>zterizálás</a:t>
            </a:r>
            <a:r>
              <a:rPr lang="hu-HU" dirty="0" smtClean="0"/>
              <a:t> kihasználásával</a:t>
            </a:r>
            <a:endParaRPr lang="hu-HU" dirty="0" smtClean="0"/>
          </a:p>
          <a:p>
            <a:r>
              <a:rPr lang="hu-HU" dirty="0" smtClean="0"/>
              <a:t>a pixelhez hozzájáruló </a:t>
            </a:r>
            <a:r>
              <a:rPr lang="hu-HU" dirty="0" err="1" smtClean="0"/>
              <a:t>metaballok</a:t>
            </a:r>
            <a:r>
              <a:rPr lang="hu-HU" dirty="0" smtClean="0"/>
              <a:t> pixelenkénti listába gyűjtése</a:t>
            </a:r>
            <a:endParaRPr lang="hu-HU" dirty="0" smtClean="0"/>
          </a:p>
          <a:p>
            <a:r>
              <a:rPr lang="hu-HU" dirty="0" smtClean="0"/>
              <a:t>analitikus megoldás</a:t>
            </a:r>
            <a:endParaRPr lang="en-US" dirty="0" smtClean="0"/>
          </a:p>
          <a:p>
            <a:pPr lvl="1"/>
            <a:r>
              <a:rPr lang="hu-HU" dirty="0" smtClean="0"/>
              <a:t>a sugár </a:t>
            </a:r>
            <a:r>
              <a:rPr lang="hu-HU" dirty="0" err="1" smtClean="0"/>
              <a:t>végigmintavételezése</a:t>
            </a:r>
            <a:r>
              <a:rPr lang="hu-HU" dirty="0" smtClean="0"/>
              <a:t> helyett</a:t>
            </a:r>
            <a:endParaRPr lang="hu-HU" dirty="0" smtClean="0"/>
          </a:p>
          <a:p>
            <a:pPr lvl="1"/>
            <a:r>
              <a:rPr lang="hu-HU" dirty="0" smtClean="0"/>
              <a:t>azonosítsunk </a:t>
            </a:r>
            <a:r>
              <a:rPr lang="hu-HU" dirty="0" err="1" smtClean="0"/>
              <a:t>polinomiális</a:t>
            </a:r>
            <a:r>
              <a:rPr lang="hu-HU" dirty="0" smtClean="0"/>
              <a:t> szakaszokat a sugáron</a:t>
            </a:r>
            <a:endParaRPr lang="en-US" dirty="0" smtClean="0"/>
          </a:p>
          <a:p>
            <a:pPr lvl="1"/>
            <a:r>
              <a:rPr lang="hu-HU" dirty="0" smtClean="0"/>
              <a:t>oldjuk meg a polinomot nullára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smtClean="0"/>
              <a:t>a</a:t>
            </a:r>
            <a:r>
              <a:rPr lang="en-US" dirty="0" err="1" smtClean="0"/>
              <a:t>lgorit</a:t>
            </a:r>
            <a:r>
              <a:rPr lang="hu-HU" dirty="0" err="1" smtClean="0"/>
              <a:t>mus</a:t>
            </a:r>
            <a:r>
              <a:rPr lang="hu-HU" dirty="0" smtClean="0"/>
              <a:t> folyamata</a:t>
            </a:r>
            <a:endParaRPr lang="en-US" dirty="0"/>
          </a:p>
        </p:txBody>
      </p:sp>
      <p:sp>
        <p:nvSpPr>
          <p:cNvPr id="3" name="Lekerekített téglalap 2"/>
          <p:cNvSpPr/>
          <p:nvPr/>
        </p:nvSpPr>
        <p:spPr bwMode="auto">
          <a:xfrm>
            <a:off x="1199276" y="1247666"/>
            <a:ext cx="1944216" cy="68407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Rendezés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Lekerekített téglalap 3"/>
          <p:cNvSpPr/>
          <p:nvPr/>
        </p:nvSpPr>
        <p:spPr bwMode="auto">
          <a:xfrm>
            <a:off x="233518" y="2924944"/>
            <a:ext cx="1944216" cy="68407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Előzetes</a:t>
            </a:r>
            <a:r>
              <a:rPr kumimoji="0" lang="hu-H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élység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 bwMode="auto">
          <a:xfrm>
            <a:off x="3131840" y="3645024"/>
            <a:ext cx="1944216" cy="68407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Listaépítés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 bwMode="auto">
          <a:xfrm>
            <a:off x="3131840" y="4797152"/>
            <a:ext cx="1944216" cy="68407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Ray casting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Lekerekített téglalap 6"/>
          <p:cNvSpPr/>
          <p:nvPr/>
        </p:nvSpPr>
        <p:spPr bwMode="auto">
          <a:xfrm>
            <a:off x="3131840" y="5805264"/>
            <a:ext cx="1944216" cy="68407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Árnyalás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Görbe összekötő 8"/>
          <p:cNvCxnSpPr>
            <a:stCxn id="3" idx="3"/>
            <a:endCxn id="10" idx="0"/>
          </p:cNvCxnSpPr>
          <p:nvPr/>
        </p:nvCxnSpPr>
        <p:spPr bwMode="auto">
          <a:xfrm>
            <a:off x="3143492" y="1589704"/>
            <a:ext cx="452849" cy="572078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0" name="Téglalap 9"/>
          <p:cNvSpPr/>
          <p:nvPr/>
        </p:nvSpPr>
        <p:spPr bwMode="auto">
          <a:xfrm rot="21578782">
            <a:off x="2449630" y="2161776"/>
            <a:ext cx="2297200" cy="6120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rendezett lista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2" name="Görbe összekötő 8"/>
          <p:cNvCxnSpPr>
            <a:stCxn id="10" idx="1"/>
            <a:endCxn id="4" idx="0"/>
          </p:cNvCxnSpPr>
          <p:nvPr/>
        </p:nvCxnSpPr>
        <p:spPr bwMode="auto">
          <a:xfrm rot="10800000" flipV="1">
            <a:off x="1205626" y="2474898"/>
            <a:ext cx="1244026" cy="450045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5" name="Téglalap 14"/>
          <p:cNvSpPr/>
          <p:nvPr/>
        </p:nvSpPr>
        <p:spPr bwMode="auto">
          <a:xfrm>
            <a:off x="323528" y="3987062"/>
            <a:ext cx="1764196" cy="6120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mélység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6" name="Görbe összekötő 8"/>
          <p:cNvCxnSpPr>
            <a:stCxn id="4" idx="2"/>
            <a:endCxn id="15" idx="0"/>
          </p:cNvCxnSpPr>
          <p:nvPr/>
        </p:nvCxnSpPr>
        <p:spPr bwMode="auto">
          <a:xfrm rot="5400000">
            <a:off x="1016605" y="3798041"/>
            <a:ext cx="378042" cy="12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Görbe összekötő 8"/>
          <p:cNvCxnSpPr>
            <a:stCxn id="10" idx="3"/>
            <a:endCxn id="5" idx="0"/>
          </p:cNvCxnSpPr>
          <p:nvPr/>
        </p:nvCxnSpPr>
        <p:spPr bwMode="auto">
          <a:xfrm flipH="1">
            <a:off x="4103948" y="2460721"/>
            <a:ext cx="642860" cy="1184303"/>
          </a:xfrm>
          <a:prstGeom prst="curvedConnector4">
            <a:avLst>
              <a:gd name="adj1" fmla="val -35560"/>
              <a:gd name="adj2" fmla="val 6322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5" name="Téglalap 24"/>
          <p:cNvSpPr/>
          <p:nvPr/>
        </p:nvSpPr>
        <p:spPr bwMode="auto">
          <a:xfrm rot="16200000">
            <a:off x="5346086" y="4059070"/>
            <a:ext cx="2160240" cy="6120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list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head</a:t>
            </a: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hu-HU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buffer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Ellipszis 26"/>
          <p:cNvSpPr/>
          <p:nvPr/>
        </p:nvSpPr>
        <p:spPr bwMode="auto">
          <a:xfrm>
            <a:off x="6948264" y="3657480"/>
            <a:ext cx="315456" cy="275576"/>
          </a:xfrm>
          <a:prstGeom prst="ellipse">
            <a:avLst/>
          </a:pr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Ellipszis 27"/>
          <p:cNvSpPr/>
          <p:nvPr/>
        </p:nvSpPr>
        <p:spPr bwMode="auto">
          <a:xfrm>
            <a:off x="7460900" y="3657480"/>
            <a:ext cx="315456" cy="275576"/>
          </a:xfrm>
          <a:prstGeom prst="ellipse">
            <a:avLst/>
          </a:pr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Ellipszis 28"/>
          <p:cNvSpPr/>
          <p:nvPr/>
        </p:nvSpPr>
        <p:spPr bwMode="auto">
          <a:xfrm>
            <a:off x="7964956" y="3657480"/>
            <a:ext cx="315456" cy="275576"/>
          </a:xfrm>
          <a:prstGeom prst="ellipse">
            <a:avLst/>
          </a:pr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Ellipszis 29"/>
          <p:cNvSpPr/>
          <p:nvPr/>
        </p:nvSpPr>
        <p:spPr bwMode="auto">
          <a:xfrm>
            <a:off x="6948264" y="4089528"/>
            <a:ext cx="315456" cy="275576"/>
          </a:xfrm>
          <a:prstGeom prst="ellipse">
            <a:avLst/>
          </a:pr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Ellipszis 30"/>
          <p:cNvSpPr/>
          <p:nvPr/>
        </p:nvSpPr>
        <p:spPr bwMode="auto">
          <a:xfrm>
            <a:off x="7460900" y="4089528"/>
            <a:ext cx="315456" cy="275576"/>
          </a:xfrm>
          <a:prstGeom prst="ellipse">
            <a:avLst/>
          </a:pr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Ellipszis 31"/>
          <p:cNvSpPr/>
          <p:nvPr/>
        </p:nvSpPr>
        <p:spPr bwMode="auto">
          <a:xfrm>
            <a:off x="7964956" y="4089528"/>
            <a:ext cx="315456" cy="275576"/>
          </a:xfrm>
          <a:prstGeom prst="ellipse">
            <a:avLst/>
          </a:pr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Ellipszis 32"/>
          <p:cNvSpPr/>
          <p:nvPr/>
        </p:nvSpPr>
        <p:spPr bwMode="auto">
          <a:xfrm>
            <a:off x="6948264" y="4521576"/>
            <a:ext cx="315456" cy="275576"/>
          </a:xfrm>
          <a:prstGeom prst="ellipse">
            <a:avLst/>
          </a:pr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Ellipszis 33"/>
          <p:cNvSpPr/>
          <p:nvPr/>
        </p:nvSpPr>
        <p:spPr bwMode="auto">
          <a:xfrm>
            <a:off x="7460900" y="4521576"/>
            <a:ext cx="315456" cy="275576"/>
          </a:xfrm>
          <a:prstGeom prst="ellipse">
            <a:avLst/>
          </a:pr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Ellipszis 34"/>
          <p:cNvSpPr/>
          <p:nvPr/>
        </p:nvSpPr>
        <p:spPr bwMode="auto">
          <a:xfrm>
            <a:off x="7964956" y="4521576"/>
            <a:ext cx="315456" cy="275576"/>
          </a:xfrm>
          <a:prstGeom prst="ellipse">
            <a:avLst/>
          </a:pr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Ellipszis 35"/>
          <p:cNvSpPr/>
          <p:nvPr/>
        </p:nvSpPr>
        <p:spPr bwMode="auto">
          <a:xfrm>
            <a:off x="6948264" y="4953624"/>
            <a:ext cx="315456" cy="275576"/>
          </a:xfrm>
          <a:prstGeom prst="ellipse">
            <a:avLst/>
          </a:pr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Ellipszis 36"/>
          <p:cNvSpPr/>
          <p:nvPr/>
        </p:nvSpPr>
        <p:spPr bwMode="auto">
          <a:xfrm>
            <a:off x="7460900" y="4953624"/>
            <a:ext cx="315456" cy="275576"/>
          </a:xfrm>
          <a:prstGeom prst="ellipse">
            <a:avLst/>
          </a:pr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Ellipszis 37"/>
          <p:cNvSpPr/>
          <p:nvPr/>
        </p:nvSpPr>
        <p:spPr bwMode="auto">
          <a:xfrm>
            <a:off x="8469012" y="4521576"/>
            <a:ext cx="315456" cy="275576"/>
          </a:xfrm>
          <a:prstGeom prst="ellipse">
            <a:avLst/>
          </a:pr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2" name="Egyenes összekötő nyíllal 41"/>
          <p:cNvCxnSpPr/>
          <p:nvPr/>
        </p:nvCxnSpPr>
        <p:spPr bwMode="auto">
          <a:xfrm>
            <a:off x="6732240" y="3789040"/>
            <a:ext cx="2160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Egyenes összekötő nyíllal 42"/>
          <p:cNvCxnSpPr/>
          <p:nvPr/>
        </p:nvCxnSpPr>
        <p:spPr bwMode="auto">
          <a:xfrm>
            <a:off x="7263720" y="3789040"/>
            <a:ext cx="2160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Egyenes összekötő nyíllal 43"/>
          <p:cNvCxnSpPr/>
          <p:nvPr/>
        </p:nvCxnSpPr>
        <p:spPr bwMode="auto">
          <a:xfrm>
            <a:off x="7776356" y="3789040"/>
            <a:ext cx="2160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Egyenes összekötő nyíllal 44"/>
          <p:cNvCxnSpPr/>
          <p:nvPr/>
        </p:nvCxnSpPr>
        <p:spPr bwMode="auto">
          <a:xfrm>
            <a:off x="6732240" y="4221088"/>
            <a:ext cx="2160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Egyenes összekötő nyíllal 45"/>
          <p:cNvCxnSpPr/>
          <p:nvPr/>
        </p:nvCxnSpPr>
        <p:spPr bwMode="auto">
          <a:xfrm>
            <a:off x="7263720" y="4229472"/>
            <a:ext cx="2160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Egyenes összekötő nyíllal 46"/>
          <p:cNvCxnSpPr/>
          <p:nvPr/>
        </p:nvCxnSpPr>
        <p:spPr bwMode="auto">
          <a:xfrm>
            <a:off x="7776356" y="4221088"/>
            <a:ext cx="2160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Egyenes összekötő nyíllal 47"/>
          <p:cNvCxnSpPr/>
          <p:nvPr/>
        </p:nvCxnSpPr>
        <p:spPr bwMode="auto">
          <a:xfrm>
            <a:off x="6732240" y="4661520"/>
            <a:ext cx="2160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Egyenes összekötő nyíllal 48"/>
          <p:cNvCxnSpPr/>
          <p:nvPr/>
        </p:nvCxnSpPr>
        <p:spPr bwMode="auto">
          <a:xfrm>
            <a:off x="7263720" y="4653136"/>
            <a:ext cx="2160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Egyenes összekötő nyíllal 49"/>
          <p:cNvCxnSpPr/>
          <p:nvPr/>
        </p:nvCxnSpPr>
        <p:spPr bwMode="auto">
          <a:xfrm>
            <a:off x="7776356" y="4661520"/>
            <a:ext cx="2160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Egyenes összekötő nyíllal 50"/>
          <p:cNvCxnSpPr/>
          <p:nvPr/>
        </p:nvCxnSpPr>
        <p:spPr bwMode="auto">
          <a:xfrm>
            <a:off x="8280412" y="4653136"/>
            <a:ext cx="2160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Egyenes összekötő nyíllal 51"/>
          <p:cNvCxnSpPr/>
          <p:nvPr/>
        </p:nvCxnSpPr>
        <p:spPr bwMode="auto">
          <a:xfrm>
            <a:off x="6732240" y="5085184"/>
            <a:ext cx="2160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Egyenes összekötő nyíllal 52"/>
          <p:cNvCxnSpPr/>
          <p:nvPr/>
        </p:nvCxnSpPr>
        <p:spPr bwMode="auto">
          <a:xfrm>
            <a:off x="7263720" y="5085184"/>
            <a:ext cx="2160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Görbe összekötő 8"/>
          <p:cNvCxnSpPr>
            <a:stCxn id="5" idx="3"/>
            <a:endCxn id="25" idx="0"/>
          </p:cNvCxnSpPr>
          <p:nvPr/>
        </p:nvCxnSpPr>
        <p:spPr bwMode="auto">
          <a:xfrm>
            <a:off x="5076056" y="3987062"/>
            <a:ext cx="1044116" cy="3780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7" name="Görbe összekötő 8"/>
          <p:cNvCxnSpPr>
            <a:stCxn id="25" idx="0"/>
            <a:endCxn id="6" idx="0"/>
          </p:cNvCxnSpPr>
          <p:nvPr/>
        </p:nvCxnSpPr>
        <p:spPr bwMode="auto">
          <a:xfrm rot="10800000" flipV="1">
            <a:off x="4103948" y="4365104"/>
            <a:ext cx="2016224" cy="432048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3" name="Görbe összekötő 8"/>
          <p:cNvCxnSpPr>
            <a:stCxn id="6" idx="2"/>
          </p:cNvCxnSpPr>
          <p:nvPr/>
        </p:nvCxnSpPr>
        <p:spPr bwMode="auto">
          <a:xfrm rot="16200000" flipH="1">
            <a:off x="3941930" y="5643245"/>
            <a:ext cx="324036" cy="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0172" y="5547944"/>
            <a:ext cx="1591232" cy="119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7" name="Görbe összekötő 8"/>
          <p:cNvCxnSpPr>
            <a:stCxn id="7" idx="3"/>
            <a:endCxn id="28674" idx="1"/>
          </p:cNvCxnSpPr>
          <p:nvPr/>
        </p:nvCxnSpPr>
        <p:spPr bwMode="auto">
          <a:xfrm flipV="1">
            <a:off x="5076056" y="6144656"/>
            <a:ext cx="1044116" cy="264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4" name="Görbe összekötő 8"/>
          <p:cNvCxnSpPr>
            <a:stCxn id="15" idx="3"/>
            <a:endCxn id="5" idx="1"/>
          </p:cNvCxnSpPr>
          <p:nvPr/>
        </p:nvCxnSpPr>
        <p:spPr bwMode="auto">
          <a:xfrm flipV="1">
            <a:off x="2087724" y="3987062"/>
            <a:ext cx="1044116" cy="30603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7" name="Görbe összekötő 8"/>
          <p:cNvCxnSpPr>
            <a:stCxn id="15" idx="3"/>
            <a:endCxn id="6" idx="1"/>
          </p:cNvCxnSpPr>
          <p:nvPr/>
        </p:nvCxnSpPr>
        <p:spPr bwMode="auto">
          <a:xfrm>
            <a:off x="2087724" y="4293096"/>
            <a:ext cx="1044116" cy="84609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8" name="Csoportba foglalás 110"/>
          <p:cNvGrpSpPr/>
          <p:nvPr/>
        </p:nvGrpSpPr>
        <p:grpSpPr>
          <a:xfrm>
            <a:off x="1493658" y="2078846"/>
            <a:ext cx="684076" cy="702082"/>
            <a:chOff x="6348320" y="1796880"/>
            <a:chExt cx="684076" cy="702082"/>
          </a:xfrm>
        </p:grpSpPr>
        <p:sp>
          <p:nvSpPr>
            <p:cNvPr id="109" name="Téglalap 108"/>
            <p:cNvSpPr/>
            <p:nvPr/>
          </p:nvSpPr>
          <p:spPr bwMode="auto">
            <a:xfrm>
              <a:off x="6348320" y="1796880"/>
              <a:ext cx="684076" cy="70208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0" name="Ellipszis 109"/>
            <p:cNvSpPr/>
            <p:nvPr/>
          </p:nvSpPr>
          <p:spPr bwMode="auto">
            <a:xfrm>
              <a:off x="6454152" y="1907608"/>
              <a:ext cx="494112" cy="494167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1" name="Csoportba foglalás 111"/>
          <p:cNvGrpSpPr/>
          <p:nvPr/>
        </p:nvGrpSpPr>
        <p:grpSpPr>
          <a:xfrm>
            <a:off x="4824028" y="2726918"/>
            <a:ext cx="684076" cy="702082"/>
            <a:chOff x="6348320" y="1796880"/>
            <a:chExt cx="684076" cy="702082"/>
          </a:xfrm>
        </p:grpSpPr>
        <p:sp>
          <p:nvSpPr>
            <p:cNvPr id="113" name="Téglalap 112"/>
            <p:cNvSpPr/>
            <p:nvPr/>
          </p:nvSpPr>
          <p:spPr bwMode="auto">
            <a:xfrm>
              <a:off x="6348320" y="1796880"/>
              <a:ext cx="684076" cy="702082"/>
            </a:xfrm>
            <a:prstGeom prst="rect">
              <a:avLst/>
            </a:prstGeom>
            <a:solidFill>
              <a:schemeClr val="accent4">
                <a:lumMod val="10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4" name="Ellipszis 113"/>
            <p:cNvSpPr/>
            <p:nvPr/>
          </p:nvSpPr>
          <p:spPr bwMode="auto">
            <a:xfrm>
              <a:off x="6454152" y="1907608"/>
              <a:ext cx="494112" cy="494167"/>
            </a:xfrm>
            <a:prstGeom prst="ellipse">
              <a:avLst/>
            </a:prstGeom>
            <a:noFill/>
            <a:ln w="762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15" name="Szövegdoboz 114"/>
          <p:cNvSpPr txBox="1"/>
          <p:nvPr/>
        </p:nvSpPr>
        <p:spPr>
          <a:xfrm>
            <a:off x="179512" y="2091389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magok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6" name="Szövegdoboz 115"/>
          <p:cNvSpPr txBox="1"/>
          <p:nvPr/>
        </p:nvSpPr>
        <p:spPr>
          <a:xfrm>
            <a:off x="5148064" y="2312876"/>
            <a:ext cx="2691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effektív gömbök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Harmadfokú közelítés</a:t>
            </a:r>
            <a:endParaRPr lang="en-US" dirty="0"/>
          </a:p>
        </p:txBody>
      </p:sp>
      <p:cxnSp>
        <p:nvCxnSpPr>
          <p:cNvPr id="3" name="Egyenes összekötő nyíllal 2"/>
          <p:cNvCxnSpPr/>
          <p:nvPr/>
        </p:nvCxnSpPr>
        <p:spPr bwMode="auto">
          <a:xfrm flipV="1">
            <a:off x="4752020" y="2348880"/>
            <a:ext cx="0" cy="34203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" name="Egyenes összekötő nyíllal 3"/>
          <p:cNvCxnSpPr/>
          <p:nvPr/>
        </p:nvCxnSpPr>
        <p:spPr bwMode="auto">
          <a:xfrm>
            <a:off x="1583668" y="5769260"/>
            <a:ext cx="738094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" name="Szabadkézi sokszög 4"/>
          <p:cNvSpPr/>
          <p:nvPr/>
        </p:nvSpPr>
        <p:spPr bwMode="auto">
          <a:xfrm>
            <a:off x="1907704" y="3202327"/>
            <a:ext cx="5689600" cy="2566932"/>
          </a:xfrm>
          <a:custGeom>
            <a:avLst/>
            <a:gdLst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2693 h 2558853"/>
              <a:gd name="connsiteX1" fmla="*/ 2921000 w 5689600"/>
              <a:gd name="connsiteY1" fmla="*/ 2693 h 2558853"/>
              <a:gd name="connsiteX2" fmla="*/ 5689600 w 5689600"/>
              <a:gd name="connsiteY2" fmla="*/ 2558853 h 2558853"/>
              <a:gd name="connsiteX0" fmla="*/ 0 w 5689600"/>
              <a:gd name="connsiteY0" fmla="*/ 2545386 h 2561546"/>
              <a:gd name="connsiteX1" fmla="*/ 2916324 w 5689600"/>
              <a:gd name="connsiteY1" fmla="*/ 2693 h 2561546"/>
              <a:gd name="connsiteX2" fmla="*/ 5689600 w 5689600"/>
              <a:gd name="connsiteY2" fmla="*/ 2561546 h 2561546"/>
              <a:gd name="connsiteX0" fmla="*/ 0 w 5689600"/>
              <a:gd name="connsiteY0" fmla="*/ 2548079 h 2564239"/>
              <a:gd name="connsiteX1" fmla="*/ 3096344 w 5689600"/>
              <a:gd name="connsiteY1" fmla="*/ 2693 h 2564239"/>
              <a:gd name="connsiteX2" fmla="*/ 5689600 w 5689600"/>
              <a:gd name="connsiteY2" fmla="*/ 2564239 h 2564239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9600" h="2566932">
                <a:moveTo>
                  <a:pt x="0" y="2550772"/>
                </a:moveTo>
                <a:cubicBezTo>
                  <a:pt x="1268434" y="2540474"/>
                  <a:pt x="1896049" y="0"/>
                  <a:pt x="2844316" y="2693"/>
                </a:cubicBezTo>
                <a:cubicBezTo>
                  <a:pt x="3792583" y="5386"/>
                  <a:pt x="4245277" y="2558418"/>
                  <a:pt x="5689600" y="2566932"/>
                </a:cubicBezTo>
              </a:path>
            </a:pathLst>
          </a:cu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731181" y="2380238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Symbol" pitchFamily="18" charset="2"/>
              </a:rPr>
              <a:t>r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10" name="Szabadkézi sokszög 9"/>
          <p:cNvSpPr/>
          <p:nvPr/>
        </p:nvSpPr>
        <p:spPr bwMode="auto">
          <a:xfrm>
            <a:off x="1886381" y="3205022"/>
            <a:ext cx="5689600" cy="2582168"/>
          </a:xfrm>
          <a:custGeom>
            <a:avLst/>
            <a:gdLst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2693 h 2558853"/>
              <a:gd name="connsiteX1" fmla="*/ 2921000 w 5689600"/>
              <a:gd name="connsiteY1" fmla="*/ 2693 h 2558853"/>
              <a:gd name="connsiteX2" fmla="*/ 5689600 w 5689600"/>
              <a:gd name="connsiteY2" fmla="*/ 2558853 h 2558853"/>
              <a:gd name="connsiteX0" fmla="*/ 0 w 5689600"/>
              <a:gd name="connsiteY0" fmla="*/ 2545386 h 2561546"/>
              <a:gd name="connsiteX1" fmla="*/ 2916324 w 5689600"/>
              <a:gd name="connsiteY1" fmla="*/ 2693 h 2561546"/>
              <a:gd name="connsiteX2" fmla="*/ 5689600 w 5689600"/>
              <a:gd name="connsiteY2" fmla="*/ 2561546 h 2561546"/>
              <a:gd name="connsiteX0" fmla="*/ 0 w 5689600"/>
              <a:gd name="connsiteY0" fmla="*/ 2548079 h 2564239"/>
              <a:gd name="connsiteX1" fmla="*/ 3096344 w 5689600"/>
              <a:gd name="connsiteY1" fmla="*/ 2693 h 2564239"/>
              <a:gd name="connsiteX2" fmla="*/ 5689600 w 5689600"/>
              <a:gd name="connsiteY2" fmla="*/ 2564239 h 2564239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82467"/>
              <a:gd name="connsiteX1" fmla="*/ 2844316 w 5689600"/>
              <a:gd name="connsiteY1" fmla="*/ 2693 h 2582467"/>
              <a:gd name="connsiteX2" fmla="*/ 5689600 w 5689600"/>
              <a:gd name="connsiteY2" fmla="*/ 2566932 h 2582467"/>
              <a:gd name="connsiteX0" fmla="*/ 0 w 5689600"/>
              <a:gd name="connsiteY0" fmla="*/ 2550772 h 2584861"/>
              <a:gd name="connsiteX1" fmla="*/ 2844316 w 5689600"/>
              <a:gd name="connsiteY1" fmla="*/ 2693 h 2584861"/>
              <a:gd name="connsiteX2" fmla="*/ 5689600 w 5689600"/>
              <a:gd name="connsiteY2" fmla="*/ 2566932 h 2584861"/>
              <a:gd name="connsiteX0" fmla="*/ 0 w 5689600"/>
              <a:gd name="connsiteY0" fmla="*/ 2550772 h 2584861"/>
              <a:gd name="connsiteX1" fmla="*/ 2844316 w 5689600"/>
              <a:gd name="connsiteY1" fmla="*/ 2693 h 2584861"/>
              <a:gd name="connsiteX2" fmla="*/ 5689600 w 5689600"/>
              <a:gd name="connsiteY2" fmla="*/ 2566932 h 2584861"/>
              <a:gd name="connsiteX0" fmla="*/ 0 w 5689600"/>
              <a:gd name="connsiteY0" fmla="*/ 2548079 h 2582168"/>
              <a:gd name="connsiteX1" fmla="*/ 2844316 w 5689600"/>
              <a:gd name="connsiteY1" fmla="*/ 0 h 2582168"/>
              <a:gd name="connsiteX2" fmla="*/ 5689600 w 5689600"/>
              <a:gd name="connsiteY2" fmla="*/ 2564239 h 2582168"/>
              <a:gd name="connsiteX0" fmla="*/ 0 w 5689600"/>
              <a:gd name="connsiteY0" fmla="*/ 2548079 h 2582168"/>
              <a:gd name="connsiteX1" fmla="*/ 2844316 w 5689600"/>
              <a:gd name="connsiteY1" fmla="*/ 0 h 2582168"/>
              <a:gd name="connsiteX2" fmla="*/ 5689600 w 5689600"/>
              <a:gd name="connsiteY2" fmla="*/ 2564239 h 2582168"/>
              <a:gd name="connsiteX0" fmla="*/ 0 w 5689600"/>
              <a:gd name="connsiteY0" fmla="*/ 2548079 h 2582168"/>
              <a:gd name="connsiteX1" fmla="*/ 2844316 w 5689600"/>
              <a:gd name="connsiteY1" fmla="*/ 0 h 2582168"/>
              <a:gd name="connsiteX2" fmla="*/ 5689600 w 5689600"/>
              <a:gd name="connsiteY2" fmla="*/ 2564239 h 2582168"/>
              <a:gd name="connsiteX0" fmla="*/ 0 w 5689600"/>
              <a:gd name="connsiteY0" fmla="*/ 2548079 h 2582168"/>
              <a:gd name="connsiteX1" fmla="*/ 2844316 w 5689600"/>
              <a:gd name="connsiteY1" fmla="*/ 0 h 2582168"/>
              <a:gd name="connsiteX2" fmla="*/ 5689600 w 5689600"/>
              <a:gd name="connsiteY2" fmla="*/ 2564239 h 2582168"/>
              <a:gd name="connsiteX0" fmla="*/ 0 w 5689600"/>
              <a:gd name="connsiteY0" fmla="*/ 2548079 h 2582168"/>
              <a:gd name="connsiteX1" fmla="*/ 2844316 w 5689600"/>
              <a:gd name="connsiteY1" fmla="*/ 0 h 2582168"/>
              <a:gd name="connsiteX2" fmla="*/ 5689600 w 5689600"/>
              <a:gd name="connsiteY2" fmla="*/ 2564239 h 258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9600" h="2582168">
                <a:moveTo>
                  <a:pt x="0" y="2548079"/>
                </a:moveTo>
                <a:cubicBezTo>
                  <a:pt x="1937666" y="2582168"/>
                  <a:pt x="1542324" y="5484"/>
                  <a:pt x="2844316" y="0"/>
                </a:cubicBezTo>
                <a:cubicBezTo>
                  <a:pt x="4175906" y="12890"/>
                  <a:pt x="3623627" y="2573655"/>
                  <a:pt x="5689600" y="2564239"/>
                </a:cubicBez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6" name="Csoportba foglalás 13"/>
          <p:cNvGrpSpPr/>
          <p:nvPr/>
        </p:nvGrpSpPr>
        <p:grpSpPr>
          <a:xfrm>
            <a:off x="1778369" y="5625244"/>
            <a:ext cx="1137447" cy="324037"/>
            <a:chOff x="1778369" y="5625244"/>
            <a:chExt cx="1137447" cy="324037"/>
          </a:xfrm>
        </p:grpSpPr>
        <p:sp>
          <p:nvSpPr>
            <p:cNvPr id="11" name="Ellipszis 10"/>
            <p:cNvSpPr/>
            <p:nvPr/>
          </p:nvSpPr>
          <p:spPr bwMode="auto">
            <a:xfrm>
              <a:off x="1778369" y="5625244"/>
              <a:ext cx="309355" cy="324037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3" name="Egyenes összekötő nyíllal 12"/>
            <p:cNvCxnSpPr>
              <a:stCxn id="11" idx="6"/>
            </p:cNvCxnSpPr>
            <p:nvPr/>
          </p:nvCxnSpPr>
          <p:spPr bwMode="auto">
            <a:xfrm flipV="1">
              <a:off x="2087724" y="5769259"/>
              <a:ext cx="828092" cy="1800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8" name="Csoportba foglalás 14"/>
          <p:cNvGrpSpPr/>
          <p:nvPr/>
        </p:nvGrpSpPr>
        <p:grpSpPr>
          <a:xfrm>
            <a:off x="4596064" y="3040308"/>
            <a:ext cx="1137447" cy="324037"/>
            <a:chOff x="1778369" y="5625244"/>
            <a:chExt cx="1137447" cy="324037"/>
          </a:xfrm>
        </p:grpSpPr>
        <p:sp>
          <p:nvSpPr>
            <p:cNvPr id="16" name="Ellipszis 15"/>
            <p:cNvSpPr/>
            <p:nvPr/>
          </p:nvSpPr>
          <p:spPr bwMode="auto">
            <a:xfrm>
              <a:off x="1778369" y="5625244"/>
              <a:ext cx="309355" cy="324037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7" name="Egyenes összekötő nyíllal 16"/>
            <p:cNvCxnSpPr>
              <a:stCxn id="16" idx="6"/>
            </p:cNvCxnSpPr>
            <p:nvPr/>
          </p:nvCxnSpPr>
          <p:spPr bwMode="auto">
            <a:xfrm flipV="1">
              <a:off x="2087724" y="5769259"/>
              <a:ext cx="828092" cy="1800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9" name="Csoportba foglalás 17"/>
          <p:cNvGrpSpPr/>
          <p:nvPr/>
        </p:nvGrpSpPr>
        <p:grpSpPr>
          <a:xfrm>
            <a:off x="7416316" y="5607240"/>
            <a:ext cx="1137447" cy="324037"/>
            <a:chOff x="1778369" y="5625244"/>
            <a:chExt cx="1137447" cy="324037"/>
          </a:xfrm>
        </p:grpSpPr>
        <p:sp>
          <p:nvSpPr>
            <p:cNvPr id="19" name="Ellipszis 18"/>
            <p:cNvSpPr/>
            <p:nvPr/>
          </p:nvSpPr>
          <p:spPr bwMode="auto">
            <a:xfrm>
              <a:off x="1778369" y="5625244"/>
              <a:ext cx="309355" cy="324037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20" name="Egyenes összekötő nyíllal 19"/>
            <p:cNvCxnSpPr>
              <a:stCxn id="19" idx="6"/>
            </p:cNvCxnSpPr>
            <p:nvPr/>
          </p:nvCxnSpPr>
          <p:spPr bwMode="auto">
            <a:xfrm flipV="1">
              <a:off x="2087724" y="5769259"/>
              <a:ext cx="828092" cy="1800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8" name="Szövegdoboz 17"/>
          <p:cNvSpPr txBox="1"/>
          <p:nvPr/>
        </p:nvSpPr>
        <p:spPr>
          <a:xfrm>
            <a:off x="8633210" y="5301208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067944" y="5919663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középpont</a:t>
            </a:r>
            <a:endParaRPr lang="en-US" sz="24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1475656" y="5847655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belépés</a:t>
            </a:r>
            <a:endParaRPr lang="en-US" sz="2400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7236296" y="5877272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kilépés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Egyenes összekötő 52"/>
          <p:cNvCxnSpPr>
            <a:stCxn id="51" idx="6"/>
            <a:endCxn id="52" idx="2"/>
          </p:cNvCxnSpPr>
          <p:nvPr/>
        </p:nvCxnSpPr>
        <p:spPr bwMode="auto">
          <a:xfrm>
            <a:off x="755576" y="5463226"/>
            <a:ext cx="648072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Egyenes összekötő 91"/>
          <p:cNvCxnSpPr/>
          <p:nvPr/>
        </p:nvCxnSpPr>
        <p:spPr bwMode="auto">
          <a:xfrm>
            <a:off x="1439652" y="2312876"/>
            <a:ext cx="0" cy="38164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Egyenes összekötő 92"/>
          <p:cNvCxnSpPr/>
          <p:nvPr/>
        </p:nvCxnSpPr>
        <p:spPr bwMode="auto">
          <a:xfrm>
            <a:off x="3239852" y="2312876"/>
            <a:ext cx="0" cy="38164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Egyenes összekötő 93"/>
          <p:cNvCxnSpPr/>
          <p:nvPr/>
        </p:nvCxnSpPr>
        <p:spPr bwMode="auto">
          <a:xfrm>
            <a:off x="4463988" y="2312876"/>
            <a:ext cx="0" cy="38164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Egyenes összekötő 75"/>
          <p:cNvCxnSpPr/>
          <p:nvPr/>
        </p:nvCxnSpPr>
        <p:spPr bwMode="auto">
          <a:xfrm>
            <a:off x="4463988" y="3933056"/>
            <a:ext cx="4068452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Egyenes összekötő 74"/>
          <p:cNvCxnSpPr/>
          <p:nvPr/>
        </p:nvCxnSpPr>
        <p:spPr bwMode="auto">
          <a:xfrm>
            <a:off x="3239852" y="3573016"/>
            <a:ext cx="4068452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Egyenes összekötő 73"/>
          <p:cNvCxnSpPr/>
          <p:nvPr/>
        </p:nvCxnSpPr>
        <p:spPr bwMode="auto">
          <a:xfrm>
            <a:off x="935596" y="2564904"/>
            <a:ext cx="4068452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Egyenes összekötő 72"/>
          <p:cNvCxnSpPr/>
          <p:nvPr/>
        </p:nvCxnSpPr>
        <p:spPr bwMode="auto">
          <a:xfrm>
            <a:off x="1439652" y="3176972"/>
            <a:ext cx="4068452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casting</a:t>
            </a:r>
            <a:endParaRPr lang="en-US" dirty="0"/>
          </a:p>
        </p:txBody>
      </p:sp>
      <p:sp>
        <p:nvSpPr>
          <p:cNvPr id="3" name="Ellipszis 2"/>
          <p:cNvSpPr/>
          <p:nvPr/>
        </p:nvSpPr>
        <p:spPr bwMode="auto">
          <a:xfrm>
            <a:off x="2574725" y="1452852"/>
            <a:ext cx="763736" cy="824020"/>
          </a:xfrm>
          <a:prstGeom prst="ellipse">
            <a:avLst/>
          </a:pr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Ellipszis 3"/>
          <p:cNvSpPr/>
          <p:nvPr/>
        </p:nvSpPr>
        <p:spPr bwMode="auto">
          <a:xfrm>
            <a:off x="3815844" y="1452852"/>
            <a:ext cx="763736" cy="824020"/>
          </a:xfrm>
          <a:prstGeom prst="ellipse">
            <a:avLst/>
          </a:pr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Ellipszis 4"/>
          <p:cNvSpPr/>
          <p:nvPr/>
        </p:nvSpPr>
        <p:spPr bwMode="auto">
          <a:xfrm>
            <a:off x="5036190" y="1452852"/>
            <a:ext cx="763736" cy="824020"/>
          </a:xfrm>
          <a:prstGeom prst="ellipse">
            <a:avLst/>
          </a:pr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Ellipszis 5"/>
          <p:cNvSpPr/>
          <p:nvPr/>
        </p:nvSpPr>
        <p:spPr bwMode="auto">
          <a:xfrm>
            <a:off x="6256536" y="1452852"/>
            <a:ext cx="763736" cy="824020"/>
          </a:xfrm>
          <a:prstGeom prst="ellipse">
            <a:avLst/>
          </a:pr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 bwMode="auto">
          <a:xfrm>
            <a:off x="2051720" y="1871309"/>
            <a:ext cx="5230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Egyenes összekötő nyíllal 7"/>
          <p:cNvCxnSpPr>
            <a:stCxn id="3" idx="6"/>
            <a:endCxn id="4" idx="2"/>
          </p:cNvCxnSpPr>
          <p:nvPr/>
        </p:nvCxnSpPr>
        <p:spPr bwMode="auto">
          <a:xfrm>
            <a:off x="3338461" y="1864862"/>
            <a:ext cx="47738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Egyenes összekötő nyíllal 8"/>
          <p:cNvCxnSpPr>
            <a:stCxn id="4" idx="6"/>
            <a:endCxn id="5" idx="2"/>
          </p:cNvCxnSpPr>
          <p:nvPr/>
        </p:nvCxnSpPr>
        <p:spPr bwMode="auto">
          <a:xfrm>
            <a:off x="4579580" y="1864862"/>
            <a:ext cx="45661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Egyenes összekötő nyíllal 9"/>
          <p:cNvCxnSpPr>
            <a:stCxn id="5" idx="6"/>
            <a:endCxn id="6" idx="2"/>
          </p:cNvCxnSpPr>
          <p:nvPr/>
        </p:nvCxnSpPr>
        <p:spPr bwMode="auto">
          <a:xfrm>
            <a:off x="5799926" y="1864862"/>
            <a:ext cx="45661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3" name="Csoportba foglalás 68"/>
          <p:cNvGrpSpPr/>
          <p:nvPr/>
        </p:nvGrpSpPr>
        <p:grpSpPr>
          <a:xfrm>
            <a:off x="1709682" y="2420888"/>
            <a:ext cx="2322258" cy="180020"/>
            <a:chOff x="1421650" y="3068960"/>
            <a:chExt cx="2322258" cy="180020"/>
          </a:xfrm>
        </p:grpSpPr>
        <p:sp>
          <p:nvSpPr>
            <p:cNvPr id="11" name="Ellipszis 10"/>
            <p:cNvSpPr/>
            <p:nvPr/>
          </p:nvSpPr>
          <p:spPr bwMode="auto">
            <a:xfrm>
              <a:off x="1421650" y="3068960"/>
              <a:ext cx="180020" cy="180020"/>
            </a:xfrm>
            <a:prstGeom prst="ellipse">
              <a:avLst/>
            </a:prstGeom>
            <a:solidFill>
              <a:srgbClr val="FFFF00"/>
            </a:solidFill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Ellipszis 11"/>
            <p:cNvSpPr/>
            <p:nvPr/>
          </p:nvSpPr>
          <p:spPr bwMode="auto">
            <a:xfrm>
              <a:off x="2547177" y="3068960"/>
              <a:ext cx="180020" cy="180020"/>
            </a:xfrm>
            <a:prstGeom prst="ellipse">
              <a:avLst/>
            </a:prstGeom>
            <a:solidFill>
              <a:srgbClr val="FFFF00"/>
            </a:solidFill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4" name="Egyenes összekötő 13"/>
            <p:cNvCxnSpPr>
              <a:stCxn id="11" idx="6"/>
              <a:endCxn id="12" idx="2"/>
            </p:cNvCxnSpPr>
            <p:nvPr/>
          </p:nvCxnSpPr>
          <p:spPr bwMode="auto">
            <a:xfrm>
              <a:off x="1601670" y="3158970"/>
              <a:ext cx="945507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Ellipszis 16"/>
            <p:cNvSpPr/>
            <p:nvPr/>
          </p:nvSpPr>
          <p:spPr bwMode="auto">
            <a:xfrm>
              <a:off x="3563888" y="3068960"/>
              <a:ext cx="180020" cy="180020"/>
            </a:xfrm>
            <a:prstGeom prst="ellipse">
              <a:avLst/>
            </a:prstGeom>
            <a:solidFill>
              <a:srgbClr val="FFFF00"/>
            </a:solidFill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8" name="Egyenes összekötő 17"/>
            <p:cNvCxnSpPr>
              <a:stCxn id="12" idx="6"/>
              <a:endCxn id="17" idx="2"/>
            </p:cNvCxnSpPr>
            <p:nvPr/>
          </p:nvCxnSpPr>
          <p:spPr bwMode="auto">
            <a:xfrm>
              <a:off x="2727197" y="3158970"/>
              <a:ext cx="836691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Csoportba foglalás 67"/>
          <p:cNvGrpSpPr/>
          <p:nvPr/>
        </p:nvGrpSpPr>
        <p:grpSpPr>
          <a:xfrm>
            <a:off x="1331640" y="3032956"/>
            <a:ext cx="4248472" cy="180020"/>
            <a:chOff x="1331640" y="2600908"/>
            <a:chExt cx="4248472" cy="180020"/>
          </a:xfrm>
        </p:grpSpPr>
        <p:sp>
          <p:nvSpPr>
            <p:cNvPr id="28" name="Ellipszis 27"/>
            <p:cNvSpPr/>
            <p:nvPr/>
          </p:nvSpPr>
          <p:spPr bwMode="auto">
            <a:xfrm>
              <a:off x="1331640" y="2600908"/>
              <a:ext cx="180020" cy="180020"/>
            </a:xfrm>
            <a:prstGeom prst="ellipse">
              <a:avLst/>
            </a:prstGeom>
            <a:solidFill>
              <a:srgbClr val="FFFF00"/>
            </a:solidFill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" name="Ellipszis 28"/>
            <p:cNvSpPr/>
            <p:nvPr/>
          </p:nvSpPr>
          <p:spPr bwMode="auto">
            <a:xfrm>
              <a:off x="3443790" y="2600908"/>
              <a:ext cx="180020" cy="180020"/>
            </a:xfrm>
            <a:prstGeom prst="ellipse">
              <a:avLst/>
            </a:prstGeom>
            <a:solidFill>
              <a:srgbClr val="FFFF00"/>
            </a:solidFill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30" name="Egyenes összekötő 29"/>
            <p:cNvCxnSpPr>
              <a:stCxn id="28" idx="6"/>
              <a:endCxn id="29" idx="2"/>
            </p:cNvCxnSpPr>
            <p:nvPr/>
          </p:nvCxnSpPr>
          <p:spPr bwMode="auto">
            <a:xfrm>
              <a:off x="1511660" y="2690918"/>
              <a:ext cx="193213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Ellipszis 30"/>
            <p:cNvSpPr/>
            <p:nvPr/>
          </p:nvSpPr>
          <p:spPr bwMode="auto">
            <a:xfrm>
              <a:off x="5400092" y="2600908"/>
              <a:ext cx="180020" cy="180020"/>
            </a:xfrm>
            <a:prstGeom prst="ellipse">
              <a:avLst/>
            </a:prstGeom>
            <a:solidFill>
              <a:srgbClr val="FFFF00"/>
            </a:solidFill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32" name="Egyenes összekötő 31"/>
            <p:cNvCxnSpPr>
              <a:stCxn id="29" idx="6"/>
              <a:endCxn id="31" idx="2"/>
            </p:cNvCxnSpPr>
            <p:nvPr/>
          </p:nvCxnSpPr>
          <p:spPr bwMode="auto">
            <a:xfrm>
              <a:off x="3623810" y="2690918"/>
              <a:ext cx="177628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Csoportba foglalás 69"/>
          <p:cNvGrpSpPr/>
          <p:nvPr/>
        </p:nvGrpSpPr>
        <p:grpSpPr>
          <a:xfrm>
            <a:off x="4197820" y="3429000"/>
            <a:ext cx="2210384" cy="180020"/>
            <a:chOff x="4197820" y="3429000"/>
            <a:chExt cx="2210384" cy="180020"/>
          </a:xfrm>
        </p:grpSpPr>
        <p:sp>
          <p:nvSpPr>
            <p:cNvPr id="34" name="Ellipszis 33"/>
            <p:cNvSpPr/>
            <p:nvPr/>
          </p:nvSpPr>
          <p:spPr bwMode="auto">
            <a:xfrm>
              <a:off x="4197820" y="3429000"/>
              <a:ext cx="180020" cy="180020"/>
            </a:xfrm>
            <a:prstGeom prst="ellipse">
              <a:avLst/>
            </a:prstGeom>
            <a:solidFill>
              <a:srgbClr val="FFFF00"/>
            </a:solidFill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5" name="Ellipszis 34"/>
            <p:cNvSpPr/>
            <p:nvPr/>
          </p:nvSpPr>
          <p:spPr bwMode="auto">
            <a:xfrm>
              <a:off x="5178312" y="3429000"/>
              <a:ext cx="180020" cy="180020"/>
            </a:xfrm>
            <a:prstGeom prst="ellipse">
              <a:avLst/>
            </a:prstGeom>
            <a:solidFill>
              <a:srgbClr val="FFFF00"/>
            </a:solidFill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36" name="Egyenes összekötő 35"/>
            <p:cNvCxnSpPr>
              <a:stCxn id="34" idx="6"/>
              <a:endCxn id="35" idx="2"/>
            </p:cNvCxnSpPr>
            <p:nvPr/>
          </p:nvCxnSpPr>
          <p:spPr bwMode="auto">
            <a:xfrm>
              <a:off x="4377840" y="3519010"/>
              <a:ext cx="80047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Ellipszis 36"/>
            <p:cNvSpPr/>
            <p:nvPr/>
          </p:nvSpPr>
          <p:spPr bwMode="auto">
            <a:xfrm>
              <a:off x="6228184" y="3429000"/>
              <a:ext cx="180020" cy="180020"/>
            </a:xfrm>
            <a:prstGeom prst="ellipse">
              <a:avLst/>
            </a:prstGeom>
            <a:solidFill>
              <a:srgbClr val="FFFF00"/>
            </a:solidFill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38" name="Egyenes összekötő 37"/>
            <p:cNvCxnSpPr>
              <a:stCxn id="35" idx="6"/>
              <a:endCxn id="37" idx="2"/>
            </p:cNvCxnSpPr>
            <p:nvPr/>
          </p:nvCxnSpPr>
          <p:spPr bwMode="auto">
            <a:xfrm>
              <a:off x="5358332" y="3519010"/>
              <a:ext cx="86985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Csoportba foglalás 70"/>
          <p:cNvGrpSpPr/>
          <p:nvPr/>
        </p:nvGrpSpPr>
        <p:grpSpPr>
          <a:xfrm>
            <a:off x="6048164" y="3789040"/>
            <a:ext cx="844860" cy="180020"/>
            <a:chOff x="6048164" y="3789040"/>
            <a:chExt cx="844860" cy="180020"/>
          </a:xfrm>
        </p:grpSpPr>
        <p:sp>
          <p:nvSpPr>
            <p:cNvPr id="40" name="Ellipszis 39"/>
            <p:cNvSpPr/>
            <p:nvPr/>
          </p:nvSpPr>
          <p:spPr bwMode="auto">
            <a:xfrm>
              <a:off x="6048164" y="3789040"/>
              <a:ext cx="180020" cy="180020"/>
            </a:xfrm>
            <a:prstGeom prst="ellipse">
              <a:avLst/>
            </a:prstGeom>
            <a:solidFill>
              <a:srgbClr val="FFFF00"/>
            </a:solidFill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1" name="Ellipszis 40"/>
            <p:cNvSpPr/>
            <p:nvPr/>
          </p:nvSpPr>
          <p:spPr bwMode="auto">
            <a:xfrm>
              <a:off x="6380584" y="3789040"/>
              <a:ext cx="180020" cy="180020"/>
            </a:xfrm>
            <a:prstGeom prst="ellipse">
              <a:avLst/>
            </a:prstGeom>
            <a:solidFill>
              <a:srgbClr val="FFFF00"/>
            </a:solidFill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42" name="Egyenes összekötő 41"/>
            <p:cNvCxnSpPr>
              <a:stCxn id="40" idx="6"/>
              <a:endCxn id="41" idx="2"/>
            </p:cNvCxnSpPr>
            <p:nvPr/>
          </p:nvCxnSpPr>
          <p:spPr bwMode="auto">
            <a:xfrm>
              <a:off x="6228184" y="3879050"/>
              <a:ext cx="1524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Ellipszis 42"/>
            <p:cNvSpPr/>
            <p:nvPr/>
          </p:nvSpPr>
          <p:spPr bwMode="auto">
            <a:xfrm>
              <a:off x="6713004" y="3789040"/>
              <a:ext cx="180020" cy="180020"/>
            </a:xfrm>
            <a:prstGeom prst="ellipse">
              <a:avLst/>
            </a:prstGeom>
            <a:solidFill>
              <a:srgbClr val="FFFF00"/>
            </a:solidFill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44" name="Egyenes összekötő 43"/>
            <p:cNvCxnSpPr/>
            <p:nvPr/>
          </p:nvCxnSpPr>
          <p:spPr bwMode="auto">
            <a:xfrm>
              <a:off x="6560604" y="3879050"/>
              <a:ext cx="1524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6" name="Egyenes összekötő nyíllal 45"/>
          <p:cNvCxnSpPr/>
          <p:nvPr/>
        </p:nvCxnSpPr>
        <p:spPr bwMode="auto">
          <a:xfrm flipV="1">
            <a:off x="647564" y="3465004"/>
            <a:ext cx="0" cy="23762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7" name="Egyenes összekötő nyíllal 46"/>
          <p:cNvCxnSpPr/>
          <p:nvPr/>
        </p:nvCxnSpPr>
        <p:spPr bwMode="auto">
          <a:xfrm>
            <a:off x="647564" y="5841268"/>
            <a:ext cx="69487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1" name="Ellipszis 50"/>
          <p:cNvSpPr/>
          <p:nvPr/>
        </p:nvSpPr>
        <p:spPr bwMode="auto">
          <a:xfrm>
            <a:off x="575556" y="5373216"/>
            <a:ext cx="180020" cy="180020"/>
          </a:xfrm>
          <a:prstGeom prst="ellipse">
            <a:avLst/>
          </a:prstGeom>
          <a:solidFill>
            <a:srgbClr val="FFFF00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2" name="Ellipszis 51"/>
          <p:cNvSpPr/>
          <p:nvPr/>
        </p:nvSpPr>
        <p:spPr bwMode="auto">
          <a:xfrm>
            <a:off x="7236296" y="5373216"/>
            <a:ext cx="180020" cy="180020"/>
          </a:xfrm>
          <a:prstGeom prst="ellipse">
            <a:avLst/>
          </a:prstGeom>
          <a:solidFill>
            <a:srgbClr val="FFFF00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7" name="Lefelé nyíl 76"/>
          <p:cNvSpPr/>
          <p:nvPr/>
        </p:nvSpPr>
        <p:spPr bwMode="auto">
          <a:xfrm>
            <a:off x="755576" y="4617132"/>
            <a:ext cx="450050" cy="612068"/>
          </a:xfrm>
          <a:prstGeom prst="downArrow">
            <a:avLst/>
          </a:prstGeom>
          <a:solidFill>
            <a:srgbClr val="D088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8" name="Lefelé nyíl 77"/>
          <p:cNvSpPr/>
          <p:nvPr/>
        </p:nvSpPr>
        <p:spPr bwMode="auto">
          <a:xfrm>
            <a:off x="1385646" y="4617132"/>
            <a:ext cx="450050" cy="612068"/>
          </a:xfrm>
          <a:prstGeom prst="downArrow">
            <a:avLst/>
          </a:prstGeom>
          <a:solidFill>
            <a:srgbClr val="D088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9" name="Lefelé nyíl 78"/>
          <p:cNvSpPr/>
          <p:nvPr/>
        </p:nvSpPr>
        <p:spPr bwMode="auto">
          <a:xfrm>
            <a:off x="2141730" y="4617132"/>
            <a:ext cx="450050" cy="612068"/>
          </a:xfrm>
          <a:prstGeom prst="downArrow">
            <a:avLst/>
          </a:prstGeom>
          <a:solidFill>
            <a:srgbClr val="D088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0" name="Lefelé nyíl 79"/>
          <p:cNvSpPr/>
          <p:nvPr/>
        </p:nvSpPr>
        <p:spPr bwMode="auto">
          <a:xfrm>
            <a:off x="2951820" y="4617132"/>
            <a:ext cx="450050" cy="612068"/>
          </a:xfrm>
          <a:prstGeom prst="downArrow">
            <a:avLst/>
          </a:prstGeom>
          <a:solidFill>
            <a:srgbClr val="D088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1" name="Lefelé nyíl 80"/>
          <p:cNvSpPr/>
          <p:nvPr/>
        </p:nvSpPr>
        <p:spPr bwMode="auto">
          <a:xfrm>
            <a:off x="3509882" y="4617132"/>
            <a:ext cx="450050" cy="612068"/>
          </a:xfrm>
          <a:prstGeom prst="downArrow">
            <a:avLst/>
          </a:prstGeom>
          <a:solidFill>
            <a:srgbClr val="D088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2" name="Lefelé nyíl 81"/>
          <p:cNvSpPr/>
          <p:nvPr/>
        </p:nvSpPr>
        <p:spPr bwMode="auto">
          <a:xfrm>
            <a:off x="3869922" y="4617132"/>
            <a:ext cx="450050" cy="612068"/>
          </a:xfrm>
          <a:prstGeom prst="downArrow">
            <a:avLst/>
          </a:prstGeom>
          <a:solidFill>
            <a:srgbClr val="D088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3" name="Lefelé nyíl 82"/>
          <p:cNvSpPr/>
          <p:nvPr/>
        </p:nvSpPr>
        <p:spPr bwMode="auto">
          <a:xfrm>
            <a:off x="4409365" y="4617132"/>
            <a:ext cx="450050" cy="612068"/>
          </a:xfrm>
          <a:prstGeom prst="downArrow">
            <a:avLst/>
          </a:prstGeom>
          <a:solidFill>
            <a:srgbClr val="D088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4" name="Lefelé nyíl 83"/>
          <p:cNvSpPr/>
          <p:nvPr/>
        </p:nvSpPr>
        <p:spPr bwMode="auto">
          <a:xfrm>
            <a:off x="5133307" y="4617132"/>
            <a:ext cx="450050" cy="612068"/>
          </a:xfrm>
          <a:prstGeom prst="downArrow">
            <a:avLst/>
          </a:prstGeom>
          <a:solidFill>
            <a:srgbClr val="D088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5" name="Lefelé nyíl 84"/>
          <p:cNvSpPr/>
          <p:nvPr/>
        </p:nvSpPr>
        <p:spPr bwMode="auto">
          <a:xfrm>
            <a:off x="5574901" y="4617132"/>
            <a:ext cx="450050" cy="612068"/>
          </a:xfrm>
          <a:prstGeom prst="downArrow">
            <a:avLst/>
          </a:prstGeom>
          <a:solidFill>
            <a:srgbClr val="D088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6" name="Lefelé nyíl 85"/>
          <p:cNvSpPr/>
          <p:nvPr/>
        </p:nvSpPr>
        <p:spPr bwMode="auto">
          <a:xfrm>
            <a:off x="5930534" y="4617132"/>
            <a:ext cx="450050" cy="612068"/>
          </a:xfrm>
          <a:prstGeom prst="downArrow">
            <a:avLst/>
          </a:prstGeom>
          <a:solidFill>
            <a:srgbClr val="D088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7" name="Lefelé nyíl 86"/>
          <p:cNvSpPr/>
          <p:nvPr/>
        </p:nvSpPr>
        <p:spPr bwMode="auto">
          <a:xfrm>
            <a:off x="6102170" y="4617132"/>
            <a:ext cx="450050" cy="612068"/>
          </a:xfrm>
          <a:prstGeom prst="downArrow">
            <a:avLst/>
          </a:prstGeom>
          <a:solidFill>
            <a:srgbClr val="D088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8" name="Lefelé nyíl 87"/>
          <p:cNvSpPr/>
          <p:nvPr/>
        </p:nvSpPr>
        <p:spPr bwMode="auto">
          <a:xfrm>
            <a:off x="6354198" y="4617132"/>
            <a:ext cx="450050" cy="612068"/>
          </a:xfrm>
          <a:prstGeom prst="downArrow">
            <a:avLst/>
          </a:prstGeom>
          <a:solidFill>
            <a:srgbClr val="D088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9" name="Lefelé nyíl 88"/>
          <p:cNvSpPr/>
          <p:nvPr/>
        </p:nvSpPr>
        <p:spPr bwMode="auto">
          <a:xfrm>
            <a:off x="6785629" y="4617132"/>
            <a:ext cx="450050" cy="612068"/>
          </a:xfrm>
          <a:prstGeom prst="downArrow">
            <a:avLst/>
          </a:prstGeom>
          <a:solidFill>
            <a:srgbClr val="D088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4.72222E-6 0.4280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-1.38889E-6 0.3386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1.11111E-6 0.28102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1.11111E-6 0.22847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Implicit felületek megjelenítése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felület pontjai:  </a:t>
            </a:r>
            <a:r>
              <a:rPr lang="hu-HU" b="0" i="1" dirty="0" smtClean="0">
                <a:solidFill>
                  <a:srgbClr val="C00000"/>
                </a:solidFill>
              </a:rPr>
              <a:t>f</a:t>
            </a:r>
            <a:r>
              <a:rPr lang="hu-HU" b="0" dirty="0" smtClean="0">
                <a:solidFill>
                  <a:srgbClr val="C00000"/>
                </a:solidFill>
              </a:rPr>
              <a:t>(</a:t>
            </a:r>
            <a:r>
              <a:rPr lang="hu-HU" dirty="0" smtClean="0">
                <a:solidFill>
                  <a:srgbClr val="C00000"/>
                </a:solidFill>
              </a:rPr>
              <a:t>x</a:t>
            </a:r>
            <a:r>
              <a:rPr lang="hu-HU" b="0" dirty="0" smtClean="0">
                <a:solidFill>
                  <a:srgbClr val="C00000"/>
                </a:solidFill>
              </a:rPr>
              <a:t>) </a:t>
            </a:r>
            <a:r>
              <a:rPr lang="en-US" b="0" dirty="0" smtClean="0">
                <a:solidFill>
                  <a:srgbClr val="C00000"/>
                </a:solidFill>
              </a:rPr>
              <a:t>= 0</a:t>
            </a:r>
            <a:endParaRPr lang="hu-HU" b="0" dirty="0" smtClean="0">
              <a:solidFill>
                <a:srgbClr val="C00000"/>
              </a:solidFill>
            </a:endParaRPr>
          </a:p>
          <a:p>
            <a:r>
              <a:rPr lang="hu-HU" dirty="0" smtClean="0"/>
              <a:t>közvetett megjelenítés</a:t>
            </a:r>
          </a:p>
          <a:p>
            <a:pPr lvl="1"/>
            <a:r>
              <a:rPr lang="hu-HU" dirty="0" err="1" smtClean="0"/>
              <a:t>voxelizáció</a:t>
            </a:r>
            <a:r>
              <a:rPr lang="hu-HU" dirty="0" smtClean="0"/>
              <a:t>: mintapontok rácson </a:t>
            </a:r>
            <a:r>
              <a:rPr lang="hu-HU" dirty="0" smtClean="0"/>
              <a:t>→</a:t>
            </a:r>
            <a:r>
              <a:rPr lang="en-US" dirty="0" smtClean="0"/>
              <a:t> t</a:t>
            </a:r>
            <a:r>
              <a:rPr lang="hu-HU" dirty="0" smtClean="0"/>
              <a:t>é</a:t>
            </a:r>
            <a:r>
              <a:rPr lang="en-US" dirty="0" err="1" smtClean="0"/>
              <a:t>rfogati</a:t>
            </a:r>
            <a:r>
              <a:rPr lang="en-US" dirty="0" smtClean="0"/>
              <a:t>  </a:t>
            </a:r>
            <a:r>
              <a:rPr lang="hu-HU" dirty="0" smtClean="0"/>
              <a:t>sugárkövetés</a:t>
            </a:r>
          </a:p>
          <a:p>
            <a:pPr lvl="1"/>
            <a:r>
              <a:rPr lang="hu-HU" dirty="0" err="1" smtClean="0"/>
              <a:t>tesszelláció</a:t>
            </a:r>
            <a:r>
              <a:rPr lang="hu-HU" dirty="0" smtClean="0"/>
              <a:t> (háromszögesítés), </a:t>
            </a:r>
            <a:r>
              <a:rPr lang="hu-HU" dirty="0" err="1" smtClean="0"/>
              <a:t>marching</a:t>
            </a:r>
            <a:r>
              <a:rPr lang="hu-HU" dirty="0" smtClean="0"/>
              <a:t> </a:t>
            </a:r>
            <a:r>
              <a:rPr lang="hu-HU" dirty="0" err="1" smtClean="0"/>
              <a:t>cubes</a:t>
            </a:r>
            <a:endParaRPr lang="hu-HU" dirty="0" smtClean="0"/>
          </a:p>
          <a:p>
            <a:r>
              <a:rPr lang="hu-HU" dirty="0" smtClean="0"/>
              <a:t>közvetlen megjelenítés</a:t>
            </a:r>
          </a:p>
          <a:p>
            <a:pPr lvl="1"/>
            <a:r>
              <a:rPr lang="hu-HU" dirty="0" smtClean="0"/>
              <a:t>A felület mely pontja látszik egy pixelben?</a:t>
            </a:r>
          </a:p>
          <a:p>
            <a:pPr lvl="1"/>
            <a:r>
              <a:rPr lang="hu-HU" dirty="0" smtClean="0"/>
              <a:t>sugár</a:t>
            </a:r>
            <a:r>
              <a:rPr lang="en-US" dirty="0" err="1" smtClean="0"/>
              <a:t>egyenlet</a:t>
            </a:r>
            <a:r>
              <a:rPr lang="hu-HU" dirty="0" smtClean="0"/>
              <a:t>: </a:t>
            </a:r>
            <a:r>
              <a:rPr lang="hu-HU" b="1" dirty="0" smtClean="0">
                <a:solidFill>
                  <a:srgbClr val="C00000"/>
                </a:solidFill>
              </a:rPr>
              <a:t>r</a:t>
            </a:r>
            <a:r>
              <a:rPr lang="hu-HU" dirty="0" smtClean="0">
                <a:solidFill>
                  <a:srgbClr val="C00000"/>
                </a:solidFill>
              </a:rPr>
              <a:t>(</a:t>
            </a:r>
            <a:r>
              <a:rPr lang="en-US" i="1" dirty="0" smtClean="0">
                <a:solidFill>
                  <a:srgbClr val="C00000"/>
                </a:solidFill>
              </a:rPr>
              <a:t>t</a:t>
            </a:r>
            <a:r>
              <a:rPr lang="hu-HU" dirty="0" smtClean="0">
                <a:solidFill>
                  <a:srgbClr val="C00000"/>
                </a:solidFill>
              </a:rPr>
              <a:t>) </a:t>
            </a:r>
            <a:r>
              <a:rPr lang="en-US" dirty="0" smtClean="0">
                <a:solidFill>
                  <a:srgbClr val="C00000"/>
                </a:solidFill>
              </a:rPr>
              <a:t>= </a:t>
            </a:r>
            <a:r>
              <a:rPr lang="en-US" b="1" dirty="0" smtClean="0">
                <a:solidFill>
                  <a:srgbClr val="C00000"/>
                </a:solidFill>
              </a:rPr>
              <a:t>eye </a:t>
            </a:r>
            <a:r>
              <a:rPr lang="en-US" dirty="0" smtClean="0">
                <a:solidFill>
                  <a:srgbClr val="C00000"/>
                </a:solidFill>
              </a:rPr>
              <a:t>+ </a:t>
            </a:r>
            <a:r>
              <a:rPr lang="en-US" b="1" dirty="0" err="1" smtClean="0">
                <a:solidFill>
                  <a:srgbClr val="C00000"/>
                </a:solidFill>
              </a:rPr>
              <a:t>dir</a:t>
            </a:r>
            <a:r>
              <a:rPr lang="en-US" b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·</a:t>
            </a:r>
            <a:r>
              <a:rPr lang="en-US" i="1" dirty="0" err="1" smtClean="0">
                <a:solidFill>
                  <a:srgbClr val="C00000"/>
                </a:solidFill>
              </a:rPr>
              <a:t>t</a:t>
            </a:r>
            <a:endParaRPr lang="en-US" i="1" dirty="0" smtClean="0">
              <a:solidFill>
                <a:srgbClr val="C00000"/>
              </a:solidFill>
            </a:endParaRPr>
          </a:p>
          <a:p>
            <a:pPr lvl="1"/>
            <a:r>
              <a:rPr lang="hu-HU" dirty="0" smtClean="0"/>
              <a:t>megoldandó </a:t>
            </a:r>
            <a:r>
              <a:rPr lang="hu-HU" i="1" dirty="0" smtClean="0"/>
              <a:t>t</a:t>
            </a:r>
            <a:r>
              <a:rPr lang="hu-HU" dirty="0" smtClean="0"/>
              <a:t>-re: </a:t>
            </a:r>
            <a:r>
              <a:rPr lang="hu-HU" i="1" dirty="0" smtClean="0">
                <a:solidFill>
                  <a:srgbClr val="C00000"/>
                </a:solidFill>
              </a:rPr>
              <a:t>f</a:t>
            </a:r>
            <a:r>
              <a:rPr lang="hu-HU" dirty="0" smtClean="0">
                <a:solidFill>
                  <a:srgbClr val="C00000"/>
                </a:solidFill>
              </a:rPr>
              <a:t>(</a:t>
            </a:r>
            <a:r>
              <a:rPr lang="en-US" b="1" dirty="0" smtClean="0">
                <a:solidFill>
                  <a:srgbClr val="C00000"/>
                </a:solidFill>
              </a:rPr>
              <a:t>eye </a:t>
            </a:r>
            <a:r>
              <a:rPr lang="en-US" dirty="0" smtClean="0">
                <a:solidFill>
                  <a:srgbClr val="C00000"/>
                </a:solidFill>
              </a:rPr>
              <a:t>+ </a:t>
            </a:r>
            <a:r>
              <a:rPr lang="en-US" b="1" dirty="0" err="1" smtClean="0">
                <a:solidFill>
                  <a:srgbClr val="C00000"/>
                </a:solidFill>
              </a:rPr>
              <a:t>dir</a:t>
            </a:r>
            <a:r>
              <a:rPr lang="en-US" b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·</a:t>
            </a:r>
            <a:r>
              <a:rPr lang="en-US" i="1" dirty="0" err="1" smtClean="0">
                <a:solidFill>
                  <a:srgbClr val="C00000"/>
                </a:solidFill>
              </a:rPr>
              <a:t>t</a:t>
            </a:r>
            <a:r>
              <a:rPr lang="hu-HU" dirty="0" smtClean="0">
                <a:solidFill>
                  <a:srgbClr val="C00000"/>
                </a:solidFill>
              </a:rPr>
              <a:t>) </a:t>
            </a:r>
            <a:r>
              <a:rPr lang="en-US" dirty="0" smtClean="0">
                <a:solidFill>
                  <a:srgbClr val="C00000"/>
                </a:solidFill>
              </a:rPr>
              <a:t>= 0</a:t>
            </a:r>
          </a:p>
          <a:p>
            <a:r>
              <a:rPr lang="en-US" dirty="0" err="1" smtClean="0"/>
              <a:t>gy</a:t>
            </a:r>
            <a:r>
              <a:rPr lang="hu-HU" dirty="0" err="1" smtClean="0"/>
              <a:t>ökkeresési</a:t>
            </a:r>
            <a:r>
              <a:rPr lang="hu-HU" dirty="0" smtClean="0"/>
              <a:t> feladat</a:t>
            </a:r>
            <a:endParaRPr lang="en-US" dirty="0" smtClean="0"/>
          </a:p>
          <a:p>
            <a:pPr lvl="1"/>
            <a:endParaRPr lang="hu-HU" dirty="0" smtClean="0">
              <a:solidFill>
                <a:srgbClr val="C00000"/>
              </a:solidFill>
            </a:endParaRP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Eredmények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2875" y="1196975"/>
            <a:ext cx="2628925" cy="5508625"/>
          </a:xfrm>
        </p:spPr>
        <p:txBody>
          <a:bodyPr/>
          <a:lstStyle/>
          <a:p>
            <a:r>
              <a:rPr lang="hu-HU" dirty="0" smtClean="0"/>
              <a:t>képtérbeli</a:t>
            </a:r>
            <a:endParaRPr lang="hu-HU" dirty="0" smtClean="0"/>
          </a:p>
          <a:p>
            <a:pPr lvl="1"/>
            <a:r>
              <a:rPr lang="hu-HU" dirty="0" smtClean="0"/>
              <a:t>1x</a:t>
            </a:r>
          </a:p>
          <a:p>
            <a:r>
              <a:rPr lang="hu-HU" dirty="0" err="1" smtClean="0"/>
              <a:t>depth</a:t>
            </a:r>
            <a:r>
              <a:rPr lang="hu-HU" dirty="0" smtClean="0"/>
              <a:t> </a:t>
            </a:r>
            <a:r>
              <a:rPr lang="hu-HU" dirty="0" err="1" smtClean="0"/>
              <a:t>peeling</a:t>
            </a:r>
            <a:endParaRPr lang="hu-HU" dirty="0" smtClean="0"/>
          </a:p>
          <a:p>
            <a:pPr lvl="1"/>
            <a:r>
              <a:rPr lang="hu-HU" dirty="0" smtClean="0"/>
              <a:t>2x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plakátok</a:t>
            </a:r>
            <a:endParaRPr lang="hu-HU" dirty="0" smtClean="0"/>
          </a:p>
          <a:p>
            <a:pPr lvl="1"/>
            <a:r>
              <a:rPr lang="hu-HU" dirty="0" smtClean="0"/>
              <a:t>O(</a:t>
            </a:r>
            <a:r>
              <a:rPr lang="hu-HU" i="1" dirty="0" smtClean="0"/>
              <a:t>n</a:t>
            </a:r>
            <a:r>
              <a:rPr lang="hu-HU" dirty="0" smtClean="0"/>
              <a:t>)</a:t>
            </a:r>
          </a:p>
          <a:p>
            <a:r>
              <a:rPr lang="hu-HU" dirty="0" smtClean="0"/>
              <a:t>rendezés</a:t>
            </a:r>
            <a:endParaRPr lang="hu-HU" dirty="0" smtClean="0"/>
          </a:p>
          <a:p>
            <a:pPr lvl="1"/>
            <a:r>
              <a:rPr lang="hu-HU" dirty="0" smtClean="0"/>
              <a:t>O(</a:t>
            </a:r>
            <a:r>
              <a:rPr lang="hu-HU" i="1" dirty="0" smtClean="0"/>
              <a:t>n </a:t>
            </a:r>
            <a:r>
              <a:rPr lang="hu-HU" dirty="0" err="1" smtClean="0"/>
              <a:t>log</a:t>
            </a:r>
            <a:r>
              <a:rPr lang="hu-HU" i="1" dirty="0" err="1" smtClean="0"/>
              <a:t>n</a:t>
            </a:r>
            <a:r>
              <a:rPr lang="hu-HU" dirty="0" smtClean="0"/>
              <a:t>)</a:t>
            </a:r>
            <a:endParaRPr lang="en-US" dirty="0"/>
          </a:p>
        </p:txBody>
      </p:sp>
      <p:pic>
        <p:nvPicPr>
          <p:cNvPr id="3" name="metcu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91780" y="1808820"/>
            <a:ext cx="6096000" cy="4572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347864" y="1268760"/>
            <a:ext cx="5400600" cy="50405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2000" dirty="0" smtClean="0"/>
              <a:t>[Kanamori’08] depth peeling &amp; Bezier clipping</a:t>
            </a:r>
          </a:p>
        </p:txBody>
      </p:sp>
      <p:cxnSp>
        <p:nvCxnSpPr>
          <p:cNvPr id="7" name="Egyenes összekötő nyíllal 6"/>
          <p:cNvCxnSpPr>
            <a:stCxn id="5" idx="1"/>
          </p:cNvCxnSpPr>
          <p:nvPr/>
        </p:nvCxnSpPr>
        <p:spPr bwMode="auto">
          <a:xfrm flipH="1">
            <a:off x="2051720" y="1520788"/>
            <a:ext cx="1296144" cy="10441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24"/>
          <p:cNvSpPr>
            <a:spLocks/>
          </p:cNvSpPr>
          <p:nvPr/>
        </p:nvSpPr>
        <p:spPr bwMode="auto">
          <a:xfrm rot="20320353" flipH="1">
            <a:off x="4171872" y="1055025"/>
            <a:ext cx="1100290" cy="1570642"/>
          </a:xfrm>
          <a:custGeom>
            <a:avLst/>
            <a:gdLst>
              <a:gd name="T0" fmla="*/ 1598689 w 1769"/>
              <a:gd name="T1" fmla="*/ 540928 h 2291"/>
              <a:gd name="T2" fmla="*/ 1761627 w 1769"/>
              <a:gd name="T3" fmla="*/ 658726 h 2291"/>
              <a:gd name="T4" fmla="*/ 1860024 w 1769"/>
              <a:gd name="T5" fmla="*/ 894322 h 2291"/>
              <a:gd name="T6" fmla="*/ 1828283 w 1769"/>
              <a:gd name="T7" fmla="*/ 1010235 h 2291"/>
              <a:gd name="T8" fmla="*/ 1632546 w 1769"/>
              <a:gd name="T9" fmla="*/ 1128033 h 2291"/>
              <a:gd name="T10" fmla="*/ 1534149 w 1769"/>
              <a:gd name="T11" fmla="*/ 1097876 h 2291"/>
              <a:gd name="T12" fmla="*/ 1565890 w 1769"/>
              <a:gd name="T13" fmla="*/ 1186460 h 2291"/>
              <a:gd name="T14" fmla="*/ 1565890 w 1769"/>
              <a:gd name="T15" fmla="*/ 1361744 h 2291"/>
              <a:gd name="T16" fmla="*/ 1435752 w 1769"/>
              <a:gd name="T17" fmla="*/ 1538912 h 2291"/>
              <a:gd name="T18" fmla="*/ 1271757 w 1769"/>
              <a:gd name="T19" fmla="*/ 1654825 h 2291"/>
              <a:gd name="T20" fmla="*/ 1271757 w 1769"/>
              <a:gd name="T21" fmla="*/ 1772623 h 2291"/>
              <a:gd name="T22" fmla="*/ 1435752 w 1769"/>
              <a:gd name="T23" fmla="*/ 1831050 h 2291"/>
              <a:gd name="T24" fmla="*/ 1435752 w 1769"/>
              <a:gd name="T25" fmla="*/ 1948849 h 2291"/>
              <a:gd name="T26" fmla="*/ 1206159 w 1769"/>
              <a:gd name="T27" fmla="*/ 1978062 h 2291"/>
              <a:gd name="T28" fmla="*/ 1206159 w 1769"/>
              <a:gd name="T29" fmla="*/ 2065704 h 2291"/>
              <a:gd name="T30" fmla="*/ 748030 w 1769"/>
              <a:gd name="T31" fmla="*/ 2154288 h 2291"/>
              <a:gd name="T32" fmla="*/ 519495 w 1769"/>
              <a:gd name="T33" fmla="*/ 2093976 h 2291"/>
              <a:gd name="T34" fmla="*/ 191504 w 1769"/>
              <a:gd name="T35" fmla="*/ 2093976 h 2291"/>
              <a:gd name="T36" fmla="*/ 27509 w 1769"/>
              <a:gd name="T37" fmla="*/ 1948849 h 2291"/>
              <a:gd name="T38" fmla="*/ 27509 w 1769"/>
              <a:gd name="T39" fmla="*/ 1802779 h 2291"/>
              <a:gd name="T40" fmla="*/ 94165 w 1769"/>
              <a:gd name="T41" fmla="*/ 1743409 h 2291"/>
              <a:gd name="T42" fmla="*/ 94165 w 1769"/>
              <a:gd name="T43" fmla="*/ 1567183 h 2291"/>
              <a:gd name="T44" fmla="*/ 60308 w 1769"/>
              <a:gd name="T45" fmla="*/ 1421114 h 2291"/>
              <a:gd name="T46" fmla="*/ 158705 w 1769"/>
              <a:gd name="T47" fmla="*/ 1245831 h 2291"/>
              <a:gd name="T48" fmla="*/ 355499 w 1769"/>
              <a:gd name="T49" fmla="*/ 1010235 h 2291"/>
              <a:gd name="T50" fmla="*/ 682432 w 1769"/>
              <a:gd name="T51" fmla="*/ 922593 h 2291"/>
              <a:gd name="T52" fmla="*/ 806222 w 1769"/>
              <a:gd name="T53" fmla="*/ 903745 h 2291"/>
              <a:gd name="T54" fmla="*/ 883458 w 1769"/>
              <a:gd name="T55" fmla="*/ 791602 h 2291"/>
              <a:gd name="T56" fmla="*/ 1042163 w 1769"/>
              <a:gd name="T57" fmla="*/ 776524 h 2291"/>
              <a:gd name="T58" fmla="*/ 1042163 w 1769"/>
              <a:gd name="T59" fmla="*/ 688882 h 2291"/>
              <a:gd name="T60" fmla="*/ 1010422 w 1769"/>
              <a:gd name="T61" fmla="*/ 601240 h 2291"/>
              <a:gd name="T62" fmla="*/ 716289 w 1769"/>
              <a:gd name="T63" fmla="*/ 483443 h 2291"/>
              <a:gd name="T64" fmla="*/ 420039 w 1769"/>
              <a:gd name="T65" fmla="*/ 337373 h 2291"/>
              <a:gd name="T66" fmla="*/ 452839 w 1769"/>
              <a:gd name="T67" fmla="*/ 190361 h 2291"/>
              <a:gd name="T68" fmla="*/ 551236 w 1769"/>
              <a:gd name="T69" fmla="*/ 161148 h 2291"/>
              <a:gd name="T70" fmla="*/ 649633 w 1769"/>
              <a:gd name="T71" fmla="*/ 190361 h 2291"/>
              <a:gd name="T72" fmla="*/ 748030 w 1769"/>
              <a:gd name="T73" fmla="*/ 249732 h 2291"/>
              <a:gd name="T74" fmla="*/ 682432 w 1769"/>
              <a:gd name="T75" fmla="*/ 190361 h 2291"/>
              <a:gd name="T76" fmla="*/ 551236 w 1769"/>
              <a:gd name="T77" fmla="*/ 101777 h 2291"/>
              <a:gd name="T78" fmla="*/ 617892 w 1769"/>
              <a:gd name="T79" fmla="*/ 14136 h 2291"/>
              <a:gd name="T80" fmla="*/ 748030 w 1769"/>
              <a:gd name="T81" fmla="*/ 14136 h 2291"/>
              <a:gd name="T82" fmla="*/ 912025 w 1769"/>
              <a:gd name="T83" fmla="*/ 101777 h 2291"/>
              <a:gd name="T84" fmla="*/ 1107762 w 1769"/>
              <a:gd name="T85" fmla="*/ 307217 h 2291"/>
              <a:gd name="T86" fmla="*/ 1271757 w 1769"/>
              <a:gd name="T87" fmla="*/ 453286 h 2291"/>
              <a:gd name="T88" fmla="*/ 1337355 w 1769"/>
              <a:gd name="T89" fmla="*/ 512656 h 2291"/>
              <a:gd name="T90" fmla="*/ 1435752 w 1769"/>
              <a:gd name="T91" fmla="*/ 512656 h 2291"/>
              <a:gd name="T92" fmla="*/ 1598689 w 1769"/>
              <a:gd name="T93" fmla="*/ 540928 h 229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769"/>
              <a:gd name="T142" fmla="*/ 0 h 2291"/>
              <a:gd name="T143" fmla="*/ 1769 w 1769"/>
              <a:gd name="T144" fmla="*/ 2291 h 229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769" h="2291">
                <a:moveTo>
                  <a:pt x="1511" y="574"/>
                </a:moveTo>
                <a:cubicBezTo>
                  <a:pt x="1563" y="601"/>
                  <a:pt x="1624" y="638"/>
                  <a:pt x="1665" y="699"/>
                </a:cubicBezTo>
                <a:cubicBezTo>
                  <a:pt x="1706" y="761"/>
                  <a:pt x="1747" y="887"/>
                  <a:pt x="1758" y="949"/>
                </a:cubicBezTo>
                <a:cubicBezTo>
                  <a:pt x="1769" y="1010"/>
                  <a:pt x="1764" y="1031"/>
                  <a:pt x="1728" y="1072"/>
                </a:cubicBezTo>
                <a:cubicBezTo>
                  <a:pt x="1693" y="1113"/>
                  <a:pt x="1589" y="1182"/>
                  <a:pt x="1543" y="1197"/>
                </a:cubicBezTo>
                <a:cubicBezTo>
                  <a:pt x="1496" y="1212"/>
                  <a:pt x="1461" y="1156"/>
                  <a:pt x="1450" y="1165"/>
                </a:cubicBezTo>
                <a:cubicBezTo>
                  <a:pt x="1439" y="1175"/>
                  <a:pt x="1474" y="1212"/>
                  <a:pt x="1480" y="1259"/>
                </a:cubicBezTo>
                <a:cubicBezTo>
                  <a:pt x="1485" y="1305"/>
                  <a:pt x="1500" y="1382"/>
                  <a:pt x="1480" y="1445"/>
                </a:cubicBezTo>
                <a:cubicBezTo>
                  <a:pt x="1459" y="1508"/>
                  <a:pt x="1403" y="1581"/>
                  <a:pt x="1357" y="1633"/>
                </a:cubicBezTo>
                <a:cubicBezTo>
                  <a:pt x="1311" y="1685"/>
                  <a:pt x="1228" y="1715"/>
                  <a:pt x="1202" y="1756"/>
                </a:cubicBezTo>
                <a:cubicBezTo>
                  <a:pt x="1176" y="1797"/>
                  <a:pt x="1176" y="1850"/>
                  <a:pt x="1202" y="1881"/>
                </a:cubicBezTo>
                <a:cubicBezTo>
                  <a:pt x="1228" y="1913"/>
                  <a:pt x="1331" y="1911"/>
                  <a:pt x="1357" y="1943"/>
                </a:cubicBezTo>
                <a:cubicBezTo>
                  <a:pt x="1383" y="1974"/>
                  <a:pt x="1393" y="2041"/>
                  <a:pt x="1357" y="2068"/>
                </a:cubicBezTo>
                <a:cubicBezTo>
                  <a:pt x="1322" y="2094"/>
                  <a:pt x="1176" y="2078"/>
                  <a:pt x="1140" y="2099"/>
                </a:cubicBezTo>
                <a:cubicBezTo>
                  <a:pt x="1105" y="2120"/>
                  <a:pt x="1213" y="2161"/>
                  <a:pt x="1140" y="2192"/>
                </a:cubicBezTo>
                <a:cubicBezTo>
                  <a:pt x="1068" y="2224"/>
                  <a:pt x="814" y="2280"/>
                  <a:pt x="707" y="2286"/>
                </a:cubicBezTo>
                <a:cubicBezTo>
                  <a:pt x="599" y="2291"/>
                  <a:pt x="578" y="2233"/>
                  <a:pt x="491" y="2222"/>
                </a:cubicBezTo>
                <a:cubicBezTo>
                  <a:pt x="404" y="2211"/>
                  <a:pt x="259" y="2248"/>
                  <a:pt x="181" y="2222"/>
                </a:cubicBezTo>
                <a:cubicBezTo>
                  <a:pt x="104" y="2196"/>
                  <a:pt x="52" y="2120"/>
                  <a:pt x="26" y="2068"/>
                </a:cubicBezTo>
                <a:cubicBezTo>
                  <a:pt x="0" y="2015"/>
                  <a:pt x="15" y="1948"/>
                  <a:pt x="26" y="1913"/>
                </a:cubicBezTo>
                <a:cubicBezTo>
                  <a:pt x="37" y="1877"/>
                  <a:pt x="78" y="1891"/>
                  <a:pt x="89" y="1850"/>
                </a:cubicBezTo>
                <a:cubicBezTo>
                  <a:pt x="100" y="1808"/>
                  <a:pt x="94" y="1719"/>
                  <a:pt x="89" y="1663"/>
                </a:cubicBezTo>
                <a:cubicBezTo>
                  <a:pt x="83" y="1607"/>
                  <a:pt x="48" y="1564"/>
                  <a:pt x="57" y="1508"/>
                </a:cubicBezTo>
                <a:cubicBezTo>
                  <a:pt x="67" y="1452"/>
                  <a:pt x="104" y="1394"/>
                  <a:pt x="150" y="1322"/>
                </a:cubicBezTo>
                <a:cubicBezTo>
                  <a:pt x="196" y="1249"/>
                  <a:pt x="252" y="1130"/>
                  <a:pt x="336" y="1072"/>
                </a:cubicBezTo>
                <a:cubicBezTo>
                  <a:pt x="419" y="1015"/>
                  <a:pt x="574" y="998"/>
                  <a:pt x="645" y="979"/>
                </a:cubicBezTo>
                <a:cubicBezTo>
                  <a:pt x="716" y="960"/>
                  <a:pt x="730" y="982"/>
                  <a:pt x="762" y="959"/>
                </a:cubicBezTo>
                <a:cubicBezTo>
                  <a:pt x="794" y="936"/>
                  <a:pt x="798" y="862"/>
                  <a:pt x="835" y="840"/>
                </a:cubicBezTo>
                <a:cubicBezTo>
                  <a:pt x="872" y="818"/>
                  <a:pt x="960" y="842"/>
                  <a:pt x="985" y="824"/>
                </a:cubicBezTo>
                <a:cubicBezTo>
                  <a:pt x="1010" y="806"/>
                  <a:pt x="990" y="762"/>
                  <a:pt x="985" y="731"/>
                </a:cubicBezTo>
                <a:cubicBezTo>
                  <a:pt x="979" y="699"/>
                  <a:pt x="1007" y="675"/>
                  <a:pt x="955" y="638"/>
                </a:cubicBezTo>
                <a:cubicBezTo>
                  <a:pt x="903" y="601"/>
                  <a:pt x="769" y="559"/>
                  <a:pt x="677" y="513"/>
                </a:cubicBezTo>
                <a:cubicBezTo>
                  <a:pt x="584" y="466"/>
                  <a:pt x="438" y="410"/>
                  <a:pt x="397" y="358"/>
                </a:cubicBezTo>
                <a:cubicBezTo>
                  <a:pt x="356" y="306"/>
                  <a:pt x="408" y="233"/>
                  <a:pt x="428" y="202"/>
                </a:cubicBezTo>
                <a:cubicBezTo>
                  <a:pt x="449" y="170"/>
                  <a:pt x="490" y="171"/>
                  <a:pt x="521" y="171"/>
                </a:cubicBezTo>
                <a:cubicBezTo>
                  <a:pt x="552" y="171"/>
                  <a:pt x="582" y="186"/>
                  <a:pt x="614" y="202"/>
                </a:cubicBezTo>
                <a:cubicBezTo>
                  <a:pt x="645" y="217"/>
                  <a:pt x="701" y="265"/>
                  <a:pt x="707" y="265"/>
                </a:cubicBezTo>
                <a:cubicBezTo>
                  <a:pt x="712" y="265"/>
                  <a:pt x="677" y="228"/>
                  <a:pt x="645" y="202"/>
                </a:cubicBezTo>
                <a:cubicBezTo>
                  <a:pt x="614" y="175"/>
                  <a:pt x="531" y="140"/>
                  <a:pt x="521" y="108"/>
                </a:cubicBezTo>
                <a:cubicBezTo>
                  <a:pt x="511" y="77"/>
                  <a:pt x="552" y="30"/>
                  <a:pt x="584" y="15"/>
                </a:cubicBezTo>
                <a:cubicBezTo>
                  <a:pt x="615" y="0"/>
                  <a:pt x="660" y="0"/>
                  <a:pt x="707" y="15"/>
                </a:cubicBezTo>
                <a:cubicBezTo>
                  <a:pt x="753" y="30"/>
                  <a:pt x="805" y="56"/>
                  <a:pt x="862" y="108"/>
                </a:cubicBezTo>
                <a:cubicBezTo>
                  <a:pt x="919" y="160"/>
                  <a:pt x="990" y="265"/>
                  <a:pt x="1047" y="326"/>
                </a:cubicBezTo>
                <a:cubicBezTo>
                  <a:pt x="1105" y="388"/>
                  <a:pt x="1166" y="446"/>
                  <a:pt x="1202" y="481"/>
                </a:cubicBezTo>
                <a:cubicBezTo>
                  <a:pt x="1237" y="517"/>
                  <a:pt x="1238" y="533"/>
                  <a:pt x="1264" y="544"/>
                </a:cubicBezTo>
                <a:cubicBezTo>
                  <a:pt x="1290" y="555"/>
                  <a:pt x="1322" y="544"/>
                  <a:pt x="1357" y="544"/>
                </a:cubicBezTo>
                <a:cubicBezTo>
                  <a:pt x="1393" y="544"/>
                  <a:pt x="1459" y="548"/>
                  <a:pt x="1511" y="574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 w="2857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Távolságmezők</a:t>
            </a:r>
            <a:endParaRPr lang="en-US" dirty="0"/>
          </a:p>
        </p:txBody>
      </p:sp>
      <p:grpSp>
        <p:nvGrpSpPr>
          <p:cNvPr id="5" name="Csoportba foglalás 46"/>
          <p:cNvGrpSpPr/>
          <p:nvPr/>
        </p:nvGrpSpPr>
        <p:grpSpPr>
          <a:xfrm>
            <a:off x="264899" y="2572259"/>
            <a:ext cx="833438" cy="820737"/>
            <a:chOff x="220449" y="6037263"/>
            <a:chExt cx="833438" cy="820737"/>
          </a:xfrm>
        </p:grpSpPr>
        <p:sp>
          <p:nvSpPr>
            <p:cNvPr id="6" name="Line 13"/>
            <p:cNvSpPr>
              <a:spLocks noChangeShapeType="1"/>
            </p:cNvSpPr>
            <p:nvPr/>
          </p:nvSpPr>
          <p:spPr bwMode="auto">
            <a:xfrm flipV="1">
              <a:off x="220449" y="6218238"/>
              <a:ext cx="628650" cy="2397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4"/>
            <p:cNvSpPr>
              <a:spLocks noChangeShapeType="1"/>
            </p:cNvSpPr>
            <p:nvPr/>
          </p:nvSpPr>
          <p:spPr bwMode="auto">
            <a:xfrm>
              <a:off x="220449" y="6457950"/>
              <a:ext cx="628650" cy="2397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5"/>
            <p:cNvSpPr>
              <a:spLocks noChangeArrowheads="1"/>
            </p:cNvSpPr>
            <p:nvPr/>
          </p:nvSpPr>
          <p:spPr bwMode="auto">
            <a:xfrm>
              <a:off x="703049" y="6257925"/>
              <a:ext cx="193675" cy="40005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" name="Oval 16"/>
            <p:cNvSpPr>
              <a:spLocks noChangeArrowheads="1"/>
            </p:cNvSpPr>
            <p:nvPr/>
          </p:nvSpPr>
          <p:spPr bwMode="auto">
            <a:xfrm>
              <a:off x="799887" y="6337300"/>
              <a:ext cx="96837" cy="239713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" name="Freeform 17"/>
            <p:cNvSpPr>
              <a:spLocks/>
            </p:cNvSpPr>
            <p:nvPr/>
          </p:nvSpPr>
          <p:spPr bwMode="auto">
            <a:xfrm>
              <a:off x="799887" y="6057900"/>
              <a:ext cx="146050" cy="160338"/>
            </a:xfrm>
            <a:custGeom>
              <a:avLst/>
              <a:gdLst>
                <a:gd name="T0" fmla="*/ 0 w 144"/>
                <a:gd name="T1" fmla="*/ 2147483647 h 192"/>
                <a:gd name="T2" fmla="*/ 2147483647 w 144"/>
                <a:gd name="T3" fmla="*/ 2147483647 h 192"/>
                <a:gd name="T4" fmla="*/ 2147483647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36" y="184"/>
                    <a:pt x="72" y="176"/>
                    <a:pt x="96" y="144"/>
                  </a:cubicBezTo>
                  <a:cubicBezTo>
                    <a:pt x="120" y="112"/>
                    <a:pt x="136" y="32"/>
                    <a:pt x="14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849099" y="6088063"/>
              <a:ext cx="193675" cy="130175"/>
            </a:xfrm>
            <a:custGeom>
              <a:avLst/>
              <a:gdLst>
                <a:gd name="T0" fmla="*/ 0 w 192"/>
                <a:gd name="T1" fmla="*/ 2147483647 h 156"/>
                <a:gd name="T2" fmla="*/ 2147483647 w 192"/>
                <a:gd name="T3" fmla="*/ 2147483647 h 156"/>
                <a:gd name="T4" fmla="*/ 2147483647 w 192"/>
                <a:gd name="T5" fmla="*/ 0 h 156"/>
                <a:gd name="T6" fmla="*/ 0 60000 65536"/>
                <a:gd name="T7" fmla="*/ 0 60000 65536"/>
                <a:gd name="T8" fmla="*/ 0 60000 65536"/>
                <a:gd name="T9" fmla="*/ 0 w 192"/>
                <a:gd name="T10" fmla="*/ 0 h 156"/>
                <a:gd name="T11" fmla="*/ 192 w 192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56">
                  <a:moveTo>
                    <a:pt x="0" y="156"/>
                  </a:moveTo>
                  <a:cubicBezTo>
                    <a:pt x="22" y="150"/>
                    <a:pt x="100" y="146"/>
                    <a:pt x="132" y="120"/>
                  </a:cubicBezTo>
                  <a:cubicBezTo>
                    <a:pt x="164" y="94"/>
                    <a:pt x="180" y="25"/>
                    <a:pt x="19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799887" y="6657975"/>
              <a:ext cx="254000" cy="119063"/>
            </a:xfrm>
            <a:custGeom>
              <a:avLst/>
              <a:gdLst>
                <a:gd name="T0" fmla="*/ 0 w 252"/>
                <a:gd name="T1" fmla="*/ 0 h 144"/>
                <a:gd name="T2" fmla="*/ 2147483647 w 252"/>
                <a:gd name="T3" fmla="*/ 2147483647 h 144"/>
                <a:gd name="T4" fmla="*/ 2147483647 w 252"/>
                <a:gd name="T5" fmla="*/ 2147483647 h 144"/>
                <a:gd name="T6" fmla="*/ 0 60000 65536"/>
                <a:gd name="T7" fmla="*/ 0 60000 65536"/>
                <a:gd name="T8" fmla="*/ 0 60000 65536"/>
                <a:gd name="T9" fmla="*/ 0 w 252"/>
                <a:gd name="T10" fmla="*/ 0 h 144"/>
                <a:gd name="T11" fmla="*/ 252 w 25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144">
                  <a:moveTo>
                    <a:pt x="0" y="0"/>
                  </a:moveTo>
                  <a:cubicBezTo>
                    <a:pt x="56" y="8"/>
                    <a:pt x="102" y="24"/>
                    <a:pt x="144" y="48"/>
                  </a:cubicBezTo>
                  <a:cubicBezTo>
                    <a:pt x="186" y="72"/>
                    <a:pt x="230" y="124"/>
                    <a:pt x="252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auto">
            <a:xfrm>
              <a:off x="799887" y="6657975"/>
              <a:ext cx="146050" cy="200025"/>
            </a:xfrm>
            <a:custGeom>
              <a:avLst/>
              <a:gdLst>
                <a:gd name="T0" fmla="*/ 0 w 144"/>
                <a:gd name="T1" fmla="*/ 0 h 240"/>
                <a:gd name="T2" fmla="*/ 2147483647 w 144"/>
                <a:gd name="T3" fmla="*/ 2147483647 h 240"/>
                <a:gd name="T4" fmla="*/ 2147483647 w 144"/>
                <a:gd name="T5" fmla="*/ 2147483647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0" y="0"/>
                  </a:moveTo>
                  <a:cubicBezTo>
                    <a:pt x="20" y="24"/>
                    <a:pt x="96" y="104"/>
                    <a:pt x="120" y="144"/>
                  </a:cubicBezTo>
                  <a:cubicBezTo>
                    <a:pt x="144" y="184"/>
                    <a:pt x="139" y="220"/>
                    <a:pt x="144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21"/>
            <p:cNvSpPr>
              <a:spLocks/>
            </p:cNvSpPr>
            <p:nvPr/>
          </p:nvSpPr>
          <p:spPr bwMode="auto">
            <a:xfrm>
              <a:off x="799887" y="6657975"/>
              <a:ext cx="49212" cy="200025"/>
            </a:xfrm>
            <a:custGeom>
              <a:avLst/>
              <a:gdLst>
                <a:gd name="T0" fmla="*/ 0 w 48"/>
                <a:gd name="T1" fmla="*/ 0 h 240"/>
                <a:gd name="T2" fmla="*/ 2147483647 w 48"/>
                <a:gd name="T3" fmla="*/ 2147483647 h 240"/>
                <a:gd name="T4" fmla="*/ 0 w 48"/>
                <a:gd name="T5" fmla="*/ 2147483647 h 240"/>
                <a:gd name="T6" fmla="*/ 0 60000 65536"/>
                <a:gd name="T7" fmla="*/ 0 60000 65536"/>
                <a:gd name="T8" fmla="*/ 0 60000 65536"/>
                <a:gd name="T9" fmla="*/ 0 w 48"/>
                <a:gd name="T10" fmla="*/ 0 h 240"/>
                <a:gd name="T11" fmla="*/ 48 w 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40">
                  <a:moveTo>
                    <a:pt x="0" y="0"/>
                  </a:moveTo>
                  <a:cubicBezTo>
                    <a:pt x="24" y="52"/>
                    <a:pt x="48" y="104"/>
                    <a:pt x="48" y="144"/>
                  </a:cubicBezTo>
                  <a:cubicBezTo>
                    <a:pt x="48" y="184"/>
                    <a:pt x="24" y="212"/>
                    <a:pt x="0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825287" y="6037263"/>
              <a:ext cx="52387" cy="180975"/>
            </a:xfrm>
            <a:custGeom>
              <a:avLst/>
              <a:gdLst>
                <a:gd name="T0" fmla="*/ 0 w 52"/>
                <a:gd name="T1" fmla="*/ 2147483647 h 216"/>
                <a:gd name="T2" fmla="*/ 2147483647 w 52"/>
                <a:gd name="T3" fmla="*/ 2147483647 h 216"/>
                <a:gd name="T4" fmla="*/ 2147483647 w 52"/>
                <a:gd name="T5" fmla="*/ 0 h 216"/>
                <a:gd name="T6" fmla="*/ 0 60000 65536"/>
                <a:gd name="T7" fmla="*/ 0 60000 65536"/>
                <a:gd name="T8" fmla="*/ 0 60000 65536"/>
                <a:gd name="T9" fmla="*/ 0 w 52"/>
                <a:gd name="T10" fmla="*/ 0 h 216"/>
                <a:gd name="T11" fmla="*/ 52 w 5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216">
                  <a:moveTo>
                    <a:pt x="0" y="216"/>
                  </a:moveTo>
                  <a:cubicBezTo>
                    <a:pt x="8" y="196"/>
                    <a:pt x="44" y="132"/>
                    <a:pt x="48" y="96"/>
                  </a:cubicBezTo>
                  <a:cubicBezTo>
                    <a:pt x="52" y="60"/>
                    <a:pt x="29" y="20"/>
                    <a:pt x="2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6" name="Egyenes összekötő nyíllal 15"/>
          <p:cNvCxnSpPr/>
          <p:nvPr/>
        </p:nvCxnSpPr>
        <p:spPr bwMode="auto">
          <a:xfrm>
            <a:off x="1195174" y="2992946"/>
            <a:ext cx="7556883" cy="63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7" name="Freeform 24"/>
          <p:cNvSpPr>
            <a:spLocks/>
          </p:cNvSpPr>
          <p:nvPr/>
        </p:nvSpPr>
        <p:spPr bwMode="auto">
          <a:xfrm flipH="1">
            <a:off x="6372200" y="1074698"/>
            <a:ext cx="1584176" cy="2261380"/>
          </a:xfrm>
          <a:custGeom>
            <a:avLst/>
            <a:gdLst>
              <a:gd name="T0" fmla="*/ 1598689 w 1769"/>
              <a:gd name="T1" fmla="*/ 540928 h 2291"/>
              <a:gd name="T2" fmla="*/ 1761627 w 1769"/>
              <a:gd name="T3" fmla="*/ 658726 h 2291"/>
              <a:gd name="T4" fmla="*/ 1860024 w 1769"/>
              <a:gd name="T5" fmla="*/ 894322 h 2291"/>
              <a:gd name="T6" fmla="*/ 1828283 w 1769"/>
              <a:gd name="T7" fmla="*/ 1010235 h 2291"/>
              <a:gd name="T8" fmla="*/ 1632546 w 1769"/>
              <a:gd name="T9" fmla="*/ 1128033 h 2291"/>
              <a:gd name="T10" fmla="*/ 1534149 w 1769"/>
              <a:gd name="T11" fmla="*/ 1097876 h 2291"/>
              <a:gd name="T12" fmla="*/ 1565890 w 1769"/>
              <a:gd name="T13" fmla="*/ 1186460 h 2291"/>
              <a:gd name="T14" fmla="*/ 1565890 w 1769"/>
              <a:gd name="T15" fmla="*/ 1361744 h 2291"/>
              <a:gd name="T16" fmla="*/ 1435752 w 1769"/>
              <a:gd name="T17" fmla="*/ 1538912 h 2291"/>
              <a:gd name="T18" fmla="*/ 1271757 w 1769"/>
              <a:gd name="T19" fmla="*/ 1654825 h 2291"/>
              <a:gd name="T20" fmla="*/ 1271757 w 1769"/>
              <a:gd name="T21" fmla="*/ 1772623 h 2291"/>
              <a:gd name="T22" fmla="*/ 1435752 w 1769"/>
              <a:gd name="T23" fmla="*/ 1831050 h 2291"/>
              <a:gd name="T24" fmla="*/ 1435752 w 1769"/>
              <a:gd name="T25" fmla="*/ 1948849 h 2291"/>
              <a:gd name="T26" fmla="*/ 1206159 w 1769"/>
              <a:gd name="T27" fmla="*/ 1978062 h 2291"/>
              <a:gd name="T28" fmla="*/ 1206159 w 1769"/>
              <a:gd name="T29" fmla="*/ 2065704 h 2291"/>
              <a:gd name="T30" fmla="*/ 748030 w 1769"/>
              <a:gd name="T31" fmla="*/ 2154288 h 2291"/>
              <a:gd name="T32" fmla="*/ 519495 w 1769"/>
              <a:gd name="T33" fmla="*/ 2093976 h 2291"/>
              <a:gd name="T34" fmla="*/ 191504 w 1769"/>
              <a:gd name="T35" fmla="*/ 2093976 h 2291"/>
              <a:gd name="T36" fmla="*/ 27509 w 1769"/>
              <a:gd name="T37" fmla="*/ 1948849 h 2291"/>
              <a:gd name="T38" fmla="*/ 27509 w 1769"/>
              <a:gd name="T39" fmla="*/ 1802779 h 2291"/>
              <a:gd name="T40" fmla="*/ 94165 w 1769"/>
              <a:gd name="T41" fmla="*/ 1743409 h 2291"/>
              <a:gd name="T42" fmla="*/ 94165 w 1769"/>
              <a:gd name="T43" fmla="*/ 1567183 h 2291"/>
              <a:gd name="T44" fmla="*/ 60308 w 1769"/>
              <a:gd name="T45" fmla="*/ 1421114 h 2291"/>
              <a:gd name="T46" fmla="*/ 158705 w 1769"/>
              <a:gd name="T47" fmla="*/ 1245831 h 2291"/>
              <a:gd name="T48" fmla="*/ 355499 w 1769"/>
              <a:gd name="T49" fmla="*/ 1010235 h 2291"/>
              <a:gd name="T50" fmla="*/ 682432 w 1769"/>
              <a:gd name="T51" fmla="*/ 922593 h 2291"/>
              <a:gd name="T52" fmla="*/ 806222 w 1769"/>
              <a:gd name="T53" fmla="*/ 903745 h 2291"/>
              <a:gd name="T54" fmla="*/ 883458 w 1769"/>
              <a:gd name="T55" fmla="*/ 791602 h 2291"/>
              <a:gd name="T56" fmla="*/ 1042163 w 1769"/>
              <a:gd name="T57" fmla="*/ 776524 h 2291"/>
              <a:gd name="T58" fmla="*/ 1042163 w 1769"/>
              <a:gd name="T59" fmla="*/ 688882 h 2291"/>
              <a:gd name="T60" fmla="*/ 1010422 w 1769"/>
              <a:gd name="T61" fmla="*/ 601240 h 2291"/>
              <a:gd name="T62" fmla="*/ 716289 w 1769"/>
              <a:gd name="T63" fmla="*/ 483443 h 2291"/>
              <a:gd name="T64" fmla="*/ 420039 w 1769"/>
              <a:gd name="T65" fmla="*/ 337373 h 2291"/>
              <a:gd name="T66" fmla="*/ 452839 w 1769"/>
              <a:gd name="T67" fmla="*/ 190361 h 2291"/>
              <a:gd name="T68" fmla="*/ 551236 w 1769"/>
              <a:gd name="T69" fmla="*/ 161148 h 2291"/>
              <a:gd name="T70" fmla="*/ 649633 w 1769"/>
              <a:gd name="T71" fmla="*/ 190361 h 2291"/>
              <a:gd name="T72" fmla="*/ 748030 w 1769"/>
              <a:gd name="T73" fmla="*/ 249732 h 2291"/>
              <a:gd name="T74" fmla="*/ 682432 w 1769"/>
              <a:gd name="T75" fmla="*/ 190361 h 2291"/>
              <a:gd name="T76" fmla="*/ 551236 w 1769"/>
              <a:gd name="T77" fmla="*/ 101777 h 2291"/>
              <a:gd name="T78" fmla="*/ 617892 w 1769"/>
              <a:gd name="T79" fmla="*/ 14136 h 2291"/>
              <a:gd name="T80" fmla="*/ 748030 w 1769"/>
              <a:gd name="T81" fmla="*/ 14136 h 2291"/>
              <a:gd name="T82" fmla="*/ 912025 w 1769"/>
              <a:gd name="T83" fmla="*/ 101777 h 2291"/>
              <a:gd name="T84" fmla="*/ 1107762 w 1769"/>
              <a:gd name="T85" fmla="*/ 307217 h 2291"/>
              <a:gd name="T86" fmla="*/ 1271757 w 1769"/>
              <a:gd name="T87" fmla="*/ 453286 h 2291"/>
              <a:gd name="T88" fmla="*/ 1337355 w 1769"/>
              <a:gd name="T89" fmla="*/ 512656 h 2291"/>
              <a:gd name="T90" fmla="*/ 1435752 w 1769"/>
              <a:gd name="T91" fmla="*/ 512656 h 2291"/>
              <a:gd name="T92" fmla="*/ 1598689 w 1769"/>
              <a:gd name="T93" fmla="*/ 540928 h 229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769"/>
              <a:gd name="T142" fmla="*/ 0 h 2291"/>
              <a:gd name="T143" fmla="*/ 1769 w 1769"/>
              <a:gd name="T144" fmla="*/ 2291 h 229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769" h="2291">
                <a:moveTo>
                  <a:pt x="1511" y="574"/>
                </a:moveTo>
                <a:cubicBezTo>
                  <a:pt x="1563" y="601"/>
                  <a:pt x="1624" y="638"/>
                  <a:pt x="1665" y="699"/>
                </a:cubicBezTo>
                <a:cubicBezTo>
                  <a:pt x="1706" y="761"/>
                  <a:pt x="1747" y="887"/>
                  <a:pt x="1758" y="949"/>
                </a:cubicBezTo>
                <a:cubicBezTo>
                  <a:pt x="1769" y="1010"/>
                  <a:pt x="1764" y="1031"/>
                  <a:pt x="1728" y="1072"/>
                </a:cubicBezTo>
                <a:cubicBezTo>
                  <a:pt x="1693" y="1113"/>
                  <a:pt x="1589" y="1182"/>
                  <a:pt x="1543" y="1197"/>
                </a:cubicBezTo>
                <a:cubicBezTo>
                  <a:pt x="1496" y="1212"/>
                  <a:pt x="1461" y="1156"/>
                  <a:pt x="1450" y="1165"/>
                </a:cubicBezTo>
                <a:cubicBezTo>
                  <a:pt x="1439" y="1175"/>
                  <a:pt x="1474" y="1212"/>
                  <a:pt x="1480" y="1259"/>
                </a:cubicBezTo>
                <a:cubicBezTo>
                  <a:pt x="1485" y="1305"/>
                  <a:pt x="1500" y="1382"/>
                  <a:pt x="1480" y="1445"/>
                </a:cubicBezTo>
                <a:cubicBezTo>
                  <a:pt x="1459" y="1508"/>
                  <a:pt x="1403" y="1581"/>
                  <a:pt x="1357" y="1633"/>
                </a:cubicBezTo>
                <a:cubicBezTo>
                  <a:pt x="1311" y="1685"/>
                  <a:pt x="1228" y="1715"/>
                  <a:pt x="1202" y="1756"/>
                </a:cubicBezTo>
                <a:cubicBezTo>
                  <a:pt x="1176" y="1797"/>
                  <a:pt x="1176" y="1850"/>
                  <a:pt x="1202" y="1881"/>
                </a:cubicBezTo>
                <a:cubicBezTo>
                  <a:pt x="1228" y="1913"/>
                  <a:pt x="1331" y="1911"/>
                  <a:pt x="1357" y="1943"/>
                </a:cubicBezTo>
                <a:cubicBezTo>
                  <a:pt x="1383" y="1974"/>
                  <a:pt x="1393" y="2041"/>
                  <a:pt x="1357" y="2068"/>
                </a:cubicBezTo>
                <a:cubicBezTo>
                  <a:pt x="1322" y="2094"/>
                  <a:pt x="1176" y="2078"/>
                  <a:pt x="1140" y="2099"/>
                </a:cubicBezTo>
                <a:cubicBezTo>
                  <a:pt x="1105" y="2120"/>
                  <a:pt x="1213" y="2161"/>
                  <a:pt x="1140" y="2192"/>
                </a:cubicBezTo>
                <a:cubicBezTo>
                  <a:pt x="1068" y="2224"/>
                  <a:pt x="814" y="2280"/>
                  <a:pt x="707" y="2286"/>
                </a:cubicBezTo>
                <a:cubicBezTo>
                  <a:pt x="599" y="2291"/>
                  <a:pt x="578" y="2233"/>
                  <a:pt x="491" y="2222"/>
                </a:cubicBezTo>
                <a:cubicBezTo>
                  <a:pt x="404" y="2211"/>
                  <a:pt x="259" y="2248"/>
                  <a:pt x="181" y="2222"/>
                </a:cubicBezTo>
                <a:cubicBezTo>
                  <a:pt x="104" y="2196"/>
                  <a:pt x="52" y="2120"/>
                  <a:pt x="26" y="2068"/>
                </a:cubicBezTo>
                <a:cubicBezTo>
                  <a:pt x="0" y="2015"/>
                  <a:pt x="15" y="1948"/>
                  <a:pt x="26" y="1913"/>
                </a:cubicBezTo>
                <a:cubicBezTo>
                  <a:pt x="37" y="1877"/>
                  <a:pt x="78" y="1891"/>
                  <a:pt x="89" y="1850"/>
                </a:cubicBezTo>
                <a:cubicBezTo>
                  <a:pt x="100" y="1808"/>
                  <a:pt x="94" y="1719"/>
                  <a:pt x="89" y="1663"/>
                </a:cubicBezTo>
                <a:cubicBezTo>
                  <a:pt x="83" y="1607"/>
                  <a:pt x="48" y="1564"/>
                  <a:pt x="57" y="1508"/>
                </a:cubicBezTo>
                <a:cubicBezTo>
                  <a:pt x="67" y="1452"/>
                  <a:pt x="104" y="1394"/>
                  <a:pt x="150" y="1322"/>
                </a:cubicBezTo>
                <a:cubicBezTo>
                  <a:pt x="196" y="1249"/>
                  <a:pt x="252" y="1130"/>
                  <a:pt x="336" y="1072"/>
                </a:cubicBezTo>
                <a:cubicBezTo>
                  <a:pt x="419" y="1015"/>
                  <a:pt x="574" y="998"/>
                  <a:pt x="645" y="979"/>
                </a:cubicBezTo>
                <a:cubicBezTo>
                  <a:pt x="716" y="960"/>
                  <a:pt x="730" y="982"/>
                  <a:pt x="762" y="959"/>
                </a:cubicBezTo>
                <a:cubicBezTo>
                  <a:pt x="794" y="936"/>
                  <a:pt x="798" y="862"/>
                  <a:pt x="835" y="840"/>
                </a:cubicBezTo>
                <a:cubicBezTo>
                  <a:pt x="872" y="818"/>
                  <a:pt x="960" y="842"/>
                  <a:pt x="985" y="824"/>
                </a:cubicBezTo>
                <a:cubicBezTo>
                  <a:pt x="1010" y="806"/>
                  <a:pt x="990" y="762"/>
                  <a:pt x="985" y="731"/>
                </a:cubicBezTo>
                <a:cubicBezTo>
                  <a:pt x="979" y="699"/>
                  <a:pt x="1007" y="675"/>
                  <a:pt x="955" y="638"/>
                </a:cubicBezTo>
                <a:cubicBezTo>
                  <a:pt x="903" y="601"/>
                  <a:pt x="769" y="559"/>
                  <a:pt x="677" y="513"/>
                </a:cubicBezTo>
                <a:cubicBezTo>
                  <a:pt x="584" y="466"/>
                  <a:pt x="438" y="410"/>
                  <a:pt x="397" y="358"/>
                </a:cubicBezTo>
                <a:cubicBezTo>
                  <a:pt x="356" y="306"/>
                  <a:pt x="408" y="233"/>
                  <a:pt x="428" y="202"/>
                </a:cubicBezTo>
                <a:cubicBezTo>
                  <a:pt x="449" y="170"/>
                  <a:pt x="490" y="171"/>
                  <a:pt x="521" y="171"/>
                </a:cubicBezTo>
                <a:cubicBezTo>
                  <a:pt x="552" y="171"/>
                  <a:pt x="582" y="186"/>
                  <a:pt x="614" y="202"/>
                </a:cubicBezTo>
                <a:cubicBezTo>
                  <a:pt x="645" y="217"/>
                  <a:pt x="701" y="265"/>
                  <a:pt x="707" y="265"/>
                </a:cubicBezTo>
                <a:cubicBezTo>
                  <a:pt x="712" y="265"/>
                  <a:pt x="677" y="228"/>
                  <a:pt x="645" y="202"/>
                </a:cubicBezTo>
                <a:cubicBezTo>
                  <a:pt x="614" y="175"/>
                  <a:pt x="531" y="140"/>
                  <a:pt x="521" y="108"/>
                </a:cubicBezTo>
                <a:cubicBezTo>
                  <a:pt x="511" y="77"/>
                  <a:pt x="552" y="30"/>
                  <a:pt x="584" y="15"/>
                </a:cubicBezTo>
                <a:cubicBezTo>
                  <a:pt x="615" y="0"/>
                  <a:pt x="660" y="0"/>
                  <a:pt x="707" y="15"/>
                </a:cubicBezTo>
                <a:cubicBezTo>
                  <a:pt x="753" y="30"/>
                  <a:pt x="805" y="56"/>
                  <a:pt x="862" y="108"/>
                </a:cubicBezTo>
                <a:cubicBezTo>
                  <a:pt x="919" y="160"/>
                  <a:pt x="990" y="265"/>
                  <a:pt x="1047" y="326"/>
                </a:cubicBezTo>
                <a:cubicBezTo>
                  <a:pt x="1105" y="388"/>
                  <a:pt x="1166" y="446"/>
                  <a:pt x="1202" y="481"/>
                </a:cubicBezTo>
                <a:cubicBezTo>
                  <a:pt x="1237" y="517"/>
                  <a:pt x="1238" y="533"/>
                  <a:pt x="1264" y="544"/>
                </a:cubicBezTo>
                <a:cubicBezTo>
                  <a:pt x="1290" y="555"/>
                  <a:pt x="1322" y="544"/>
                  <a:pt x="1357" y="544"/>
                </a:cubicBezTo>
                <a:cubicBezTo>
                  <a:pt x="1393" y="544"/>
                  <a:pt x="1459" y="548"/>
                  <a:pt x="1511" y="574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 w="2857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Ellipszis 18"/>
          <p:cNvSpPr/>
          <p:nvPr/>
        </p:nvSpPr>
        <p:spPr bwMode="auto">
          <a:xfrm>
            <a:off x="1259632" y="2852936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0" name="Ív 19"/>
          <p:cNvSpPr/>
          <p:nvPr/>
        </p:nvSpPr>
        <p:spPr bwMode="auto">
          <a:xfrm>
            <a:off x="-1332656" y="116632"/>
            <a:ext cx="5688632" cy="5765109"/>
          </a:xfrm>
          <a:prstGeom prst="arc">
            <a:avLst>
              <a:gd name="adj1" fmla="val 19121565"/>
              <a:gd name="adj2" fmla="val 130033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22" name="Egyenes összekötő 21"/>
          <p:cNvCxnSpPr/>
          <p:nvPr/>
        </p:nvCxnSpPr>
        <p:spPr bwMode="auto">
          <a:xfrm flipV="1">
            <a:off x="1403648" y="1844824"/>
            <a:ext cx="2736304" cy="115212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388" y="1484313"/>
            <a:ext cx="8785225" cy="648543"/>
          </a:xfrm>
        </p:spPr>
        <p:txBody>
          <a:bodyPr/>
          <a:lstStyle/>
          <a:p>
            <a:r>
              <a:rPr lang="hu-HU" dirty="0" smtClean="0"/>
              <a:t>gömbkövetés (</a:t>
            </a:r>
            <a:r>
              <a:rPr lang="hu-HU" dirty="0" err="1" smtClean="0"/>
              <a:t>sphere</a:t>
            </a:r>
            <a:r>
              <a:rPr lang="hu-HU" dirty="0" smtClean="0"/>
              <a:t> </a:t>
            </a:r>
            <a:r>
              <a:rPr lang="hu-HU" dirty="0" err="1" smtClean="0"/>
              <a:t>tracing</a:t>
            </a:r>
            <a:r>
              <a:rPr lang="hu-HU" dirty="0" smtClean="0"/>
              <a:t>)</a:t>
            </a:r>
            <a:endParaRPr lang="en-US" dirty="0"/>
          </a:p>
        </p:txBody>
      </p:sp>
      <p:cxnSp>
        <p:nvCxnSpPr>
          <p:cNvPr id="24" name="Egyenes összekötő 23"/>
          <p:cNvCxnSpPr/>
          <p:nvPr/>
        </p:nvCxnSpPr>
        <p:spPr bwMode="auto">
          <a:xfrm flipV="1">
            <a:off x="4355976" y="2564904"/>
            <a:ext cx="288032" cy="43204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Ellipszis 25"/>
          <p:cNvSpPr/>
          <p:nvPr/>
        </p:nvSpPr>
        <p:spPr bwMode="auto">
          <a:xfrm>
            <a:off x="3779912" y="2420888"/>
            <a:ext cx="1152128" cy="1152128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</p:txBody>
      </p:sp>
      <p:cxnSp>
        <p:nvCxnSpPr>
          <p:cNvPr id="27" name="Egyenes összekötő 26"/>
          <p:cNvCxnSpPr>
            <a:stCxn id="26" idx="6"/>
          </p:cNvCxnSpPr>
          <p:nvPr/>
        </p:nvCxnSpPr>
        <p:spPr bwMode="auto">
          <a:xfrm flipV="1">
            <a:off x="4932040" y="2564904"/>
            <a:ext cx="0" cy="43204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Ellipszis 29"/>
          <p:cNvSpPr/>
          <p:nvPr/>
        </p:nvSpPr>
        <p:spPr bwMode="auto">
          <a:xfrm>
            <a:off x="4499992" y="2564904"/>
            <a:ext cx="864096" cy="86409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</p:txBody>
      </p:sp>
      <p:cxnSp>
        <p:nvCxnSpPr>
          <p:cNvPr id="31" name="Egyenes összekötő 30"/>
          <p:cNvCxnSpPr>
            <a:stCxn id="30" idx="6"/>
          </p:cNvCxnSpPr>
          <p:nvPr/>
        </p:nvCxnSpPr>
        <p:spPr bwMode="auto">
          <a:xfrm flipH="1" flipV="1">
            <a:off x="5220072" y="2492896"/>
            <a:ext cx="144016" cy="50405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Ellipszis 33"/>
          <p:cNvSpPr/>
          <p:nvPr/>
        </p:nvSpPr>
        <p:spPr bwMode="auto">
          <a:xfrm>
            <a:off x="4860032" y="2492896"/>
            <a:ext cx="1008112" cy="1008112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</p:txBody>
      </p:sp>
      <p:cxnSp>
        <p:nvCxnSpPr>
          <p:cNvPr id="35" name="Egyenes összekötő 34"/>
          <p:cNvCxnSpPr>
            <a:stCxn id="34" idx="6"/>
          </p:cNvCxnSpPr>
          <p:nvPr/>
        </p:nvCxnSpPr>
        <p:spPr bwMode="auto">
          <a:xfrm flipH="1" flipV="1">
            <a:off x="5436096" y="2420888"/>
            <a:ext cx="432048" cy="57606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Ellipszis 37"/>
          <p:cNvSpPr/>
          <p:nvPr/>
        </p:nvSpPr>
        <p:spPr bwMode="auto">
          <a:xfrm>
            <a:off x="5076056" y="2276872"/>
            <a:ext cx="1440160" cy="144016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</p:txBody>
      </p:sp>
      <p:cxnSp>
        <p:nvCxnSpPr>
          <p:cNvPr id="39" name="Egyenes összekötő 38"/>
          <p:cNvCxnSpPr>
            <a:stCxn id="38" idx="6"/>
          </p:cNvCxnSpPr>
          <p:nvPr/>
        </p:nvCxnSpPr>
        <p:spPr bwMode="auto">
          <a:xfrm>
            <a:off x="6516216" y="2996952"/>
            <a:ext cx="288032" cy="7200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Ellipszis 41"/>
          <p:cNvSpPr/>
          <p:nvPr/>
        </p:nvSpPr>
        <p:spPr bwMode="auto">
          <a:xfrm>
            <a:off x="6300192" y="2780928"/>
            <a:ext cx="432048" cy="432048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98629"/>
            <a:ext cx="3960440" cy="385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3752" y="2468731"/>
            <a:ext cx="3796680" cy="369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74746E-6 L 0.33073 -2.74746E-6 " pathEditMode="fixed" rAng="0" ptsTypes="AA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73 2.96296E-6 L 0.39375 2.96296E-6 " pathEditMode="fixed" rAng="0" ptsTypes="AA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94 2.96296E-6 L 0.43316 2.96296E-6 " pathEditMode="fixed" rAng="0" ptsTypes="AA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316 2.96296E-6 L 0.4882 2.96296E-6 " pathEditMode="fixed" rAng="0" ptsTypes="AA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63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2 2.96296E-6 L 0.5592 2.96296E-6 " pathEditMode="fixed" rAng="0" ptsTypes="AA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63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92 2.96296E-6 L 0.58281 2.96296E-6 " pathEditMode="fixed" rAng="0" ptsTypes="AA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20" grpId="0" animBg="1"/>
      <p:bldP spid="26" grpId="0" animBg="1"/>
      <p:bldP spid="30" grpId="0" animBg="1"/>
      <p:bldP spid="34" grpId="0" animBg="1"/>
      <p:bldP spid="38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Metaball</a:t>
            </a:r>
            <a:r>
              <a:rPr lang="hu-HU" dirty="0" smtClean="0"/>
              <a:t> megjelen</a:t>
            </a:r>
            <a:r>
              <a:rPr lang="hu-HU" dirty="0" smtClean="0"/>
              <a:t>ítés a </a:t>
            </a:r>
            <a:r>
              <a:rPr lang="hu-HU" dirty="0" err="1" smtClean="0"/>
              <a:t>GPU-n</a:t>
            </a:r>
            <a:endParaRPr lang="hu-HU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ea typeface="Verdana" pitchFamily="34" charset="0"/>
                <a:cs typeface="Verdana" pitchFamily="34" charset="0"/>
              </a:rPr>
              <a:t>Metaball</a:t>
            </a:r>
            <a:endParaRPr lang="hu-HU" dirty="0" smtClean="0">
              <a:ea typeface="Verdana" pitchFamily="34" charset="0"/>
              <a:cs typeface="Verdana" pitchFamily="34" charset="0"/>
            </a:endParaRPr>
          </a:p>
          <a:p>
            <a:pPr lvl="1"/>
            <a:r>
              <a:rPr lang="hu-HU" dirty="0" err="1" smtClean="0">
                <a:ea typeface="Verdana" pitchFamily="34" charset="0"/>
                <a:cs typeface="Verdana" pitchFamily="34" charset="0"/>
              </a:rPr>
              <a:t>l</a:t>
            </a:r>
            <a:r>
              <a:rPr lang="hu-HU" dirty="0" err="1" smtClean="0">
                <a:ea typeface="Verdana" pitchFamily="34" charset="0"/>
                <a:cs typeface="Verdana" pitchFamily="34" charset="0"/>
              </a:rPr>
              <a:t>agrange-i</a:t>
            </a:r>
            <a:r>
              <a:rPr lang="hu-H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hu-HU" dirty="0" err="1" smtClean="0">
                <a:ea typeface="Verdana" pitchFamily="34" charset="0"/>
                <a:cs typeface="Verdana" pitchFamily="34" charset="0"/>
              </a:rPr>
              <a:t>térfogatreprezentáció</a:t>
            </a:r>
            <a:endParaRPr lang="hu-HU" dirty="0" smtClean="0">
              <a:ea typeface="Verdana" pitchFamily="34" charset="0"/>
              <a:cs typeface="Verdana" pitchFamily="34" charset="0"/>
            </a:endParaRPr>
          </a:p>
          <a:p>
            <a:pPr lvl="1"/>
            <a:r>
              <a:rPr lang="hu-HU" dirty="0" smtClean="0">
                <a:ea typeface="Verdana" pitchFamily="34" charset="0"/>
                <a:cs typeface="Verdana" pitchFamily="34" charset="0"/>
              </a:rPr>
              <a:t>részecskék</a:t>
            </a:r>
          </a:p>
          <a:p>
            <a:pPr lvl="1"/>
            <a:r>
              <a:rPr lang="hu-HU" dirty="0" smtClean="0">
                <a:ea typeface="Verdana" pitchFamily="34" charset="0"/>
                <a:cs typeface="Verdana" pitchFamily="34" charset="0"/>
              </a:rPr>
              <a:t>radiális bázisfüggvények</a:t>
            </a:r>
          </a:p>
          <a:p>
            <a:pPr lvl="1"/>
            <a:r>
              <a:rPr lang="hu-HU" dirty="0" smtClean="0">
                <a:ea typeface="Verdana" pitchFamily="34" charset="0"/>
                <a:cs typeface="Verdana" pitchFamily="34" charset="0"/>
              </a:rPr>
              <a:t>folyadékfelület → </a:t>
            </a:r>
            <a:r>
              <a:rPr lang="hu-HU" dirty="0" err="1" smtClean="0">
                <a:ea typeface="Verdana" pitchFamily="34" charset="0"/>
                <a:cs typeface="Verdana" pitchFamily="34" charset="0"/>
              </a:rPr>
              <a:t>izofelület</a:t>
            </a:r>
            <a:r>
              <a:rPr lang="hu-HU" dirty="0" smtClean="0">
                <a:ea typeface="Verdana" pitchFamily="34" charset="0"/>
                <a:cs typeface="Verdana" pitchFamily="34" charset="0"/>
              </a:rPr>
              <a:t> → implicit felület</a:t>
            </a:r>
            <a:endParaRPr lang="hu-HU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" name="meta2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4005064"/>
            <a:ext cx="7620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Metaballok</a:t>
            </a:r>
            <a:r>
              <a:rPr lang="hu-HU" dirty="0" smtClean="0"/>
              <a:t> </a:t>
            </a:r>
            <a:r>
              <a:rPr lang="hu-HU" dirty="0" smtClean="0"/>
              <a:t>3D-ben</a:t>
            </a:r>
            <a:endParaRPr lang="hu-HU" dirty="0"/>
          </a:p>
        </p:txBody>
      </p:sp>
      <p:pic>
        <p:nvPicPr>
          <p:cNvPr id="16" name="Metaballs 2012-02-16 16-03-24-38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772816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Metaball</a:t>
            </a:r>
            <a:r>
              <a:rPr lang="hu-HU" dirty="0" smtClean="0"/>
              <a:t> </a:t>
            </a:r>
            <a:r>
              <a:rPr lang="hu-HU" dirty="0" smtClean="0"/>
              <a:t>sűrűségfüggvény</a:t>
            </a:r>
            <a:endParaRPr lang="en-US" dirty="0"/>
          </a:p>
        </p:txBody>
      </p:sp>
      <p:cxnSp>
        <p:nvCxnSpPr>
          <p:cNvPr id="7" name="Egyenes összekötő nyíllal 6"/>
          <p:cNvCxnSpPr/>
          <p:nvPr/>
        </p:nvCxnSpPr>
        <p:spPr bwMode="auto">
          <a:xfrm flipV="1">
            <a:off x="4752020" y="2348880"/>
            <a:ext cx="0" cy="34203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" name="Egyenes összekötő nyíllal 9"/>
          <p:cNvCxnSpPr/>
          <p:nvPr/>
        </p:nvCxnSpPr>
        <p:spPr bwMode="auto">
          <a:xfrm>
            <a:off x="1583668" y="5769260"/>
            <a:ext cx="738094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3" name="Szabadkézi sokszög 12"/>
          <p:cNvSpPr/>
          <p:nvPr/>
        </p:nvSpPr>
        <p:spPr bwMode="auto">
          <a:xfrm>
            <a:off x="1907704" y="3202327"/>
            <a:ext cx="5689600" cy="2566932"/>
          </a:xfrm>
          <a:custGeom>
            <a:avLst/>
            <a:gdLst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2693 h 2558853"/>
              <a:gd name="connsiteX1" fmla="*/ 2921000 w 5689600"/>
              <a:gd name="connsiteY1" fmla="*/ 2693 h 2558853"/>
              <a:gd name="connsiteX2" fmla="*/ 5689600 w 5689600"/>
              <a:gd name="connsiteY2" fmla="*/ 2558853 h 2558853"/>
              <a:gd name="connsiteX0" fmla="*/ 0 w 5689600"/>
              <a:gd name="connsiteY0" fmla="*/ 2545386 h 2561546"/>
              <a:gd name="connsiteX1" fmla="*/ 2916324 w 5689600"/>
              <a:gd name="connsiteY1" fmla="*/ 2693 h 2561546"/>
              <a:gd name="connsiteX2" fmla="*/ 5689600 w 5689600"/>
              <a:gd name="connsiteY2" fmla="*/ 2561546 h 2561546"/>
              <a:gd name="connsiteX0" fmla="*/ 0 w 5689600"/>
              <a:gd name="connsiteY0" fmla="*/ 2548079 h 2564239"/>
              <a:gd name="connsiteX1" fmla="*/ 3096344 w 5689600"/>
              <a:gd name="connsiteY1" fmla="*/ 2693 h 2564239"/>
              <a:gd name="connsiteX2" fmla="*/ 5689600 w 5689600"/>
              <a:gd name="connsiteY2" fmla="*/ 2564239 h 2564239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9600" h="2566932">
                <a:moveTo>
                  <a:pt x="0" y="2550772"/>
                </a:moveTo>
                <a:cubicBezTo>
                  <a:pt x="1268434" y="2540474"/>
                  <a:pt x="1896049" y="0"/>
                  <a:pt x="2844316" y="2693"/>
                </a:cubicBezTo>
                <a:cubicBezTo>
                  <a:pt x="3792583" y="5386"/>
                  <a:pt x="4245277" y="2558418"/>
                  <a:pt x="5689600" y="2566932"/>
                </a:cubicBezTo>
              </a:path>
            </a:pathLst>
          </a:cu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8633210" y="5301208"/>
            <a:ext cx="31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4731181" y="2380238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Symbol" pitchFamily="18" charset="2"/>
              </a:rPr>
              <a:t>r</a:t>
            </a:r>
            <a:endParaRPr lang="en-US" sz="2400" dirty="0">
              <a:latin typeface="Symbol" pitchFamily="18" charset="2"/>
            </a:endParaRPr>
          </a:p>
        </p:txBody>
      </p:sp>
      <p:cxnSp>
        <p:nvCxnSpPr>
          <p:cNvPr id="19" name="Egyenes összekötő nyíllal 18"/>
          <p:cNvCxnSpPr/>
          <p:nvPr/>
        </p:nvCxnSpPr>
        <p:spPr bwMode="auto">
          <a:xfrm>
            <a:off x="4752020" y="5913276"/>
            <a:ext cx="284528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Szövegdoboz 20"/>
          <p:cNvSpPr txBox="1"/>
          <p:nvPr/>
        </p:nvSpPr>
        <p:spPr>
          <a:xfrm>
            <a:off x="4860032" y="5949280"/>
            <a:ext cx="231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effe</a:t>
            </a:r>
            <a:r>
              <a:rPr lang="hu-H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ktív</a:t>
            </a:r>
            <a:r>
              <a:rPr lang="hu-H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sugár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Egyenes összekötő 10"/>
          <p:cNvCxnSpPr/>
          <p:nvPr/>
        </p:nvCxnSpPr>
        <p:spPr bwMode="auto">
          <a:xfrm flipH="1">
            <a:off x="1115616" y="4077072"/>
            <a:ext cx="770485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Szövegdoboz 11"/>
          <p:cNvSpPr txBox="1"/>
          <p:nvPr/>
        </p:nvSpPr>
        <p:spPr>
          <a:xfrm>
            <a:off x="863726" y="3573016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szint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Egyenes összekötő nyíllal 13"/>
          <p:cNvCxnSpPr/>
          <p:nvPr/>
        </p:nvCxnSpPr>
        <p:spPr bwMode="auto">
          <a:xfrm>
            <a:off x="3723060" y="4086364"/>
            <a:ext cx="203707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5" name="Szövegdoboz 14"/>
          <p:cNvSpPr txBox="1"/>
          <p:nvPr/>
        </p:nvSpPr>
        <p:spPr>
          <a:xfrm>
            <a:off x="3635896" y="4077072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mag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Összes sűrűség</a:t>
            </a:r>
            <a:endParaRPr lang="en-US" dirty="0"/>
          </a:p>
        </p:txBody>
      </p:sp>
      <p:cxnSp>
        <p:nvCxnSpPr>
          <p:cNvPr id="7" name="Egyenes összekötő nyíllal 6"/>
          <p:cNvCxnSpPr/>
          <p:nvPr/>
        </p:nvCxnSpPr>
        <p:spPr bwMode="auto">
          <a:xfrm flipV="1">
            <a:off x="1583668" y="2348880"/>
            <a:ext cx="0" cy="34203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" name="Egyenes összekötő nyíllal 9"/>
          <p:cNvCxnSpPr/>
          <p:nvPr/>
        </p:nvCxnSpPr>
        <p:spPr bwMode="auto">
          <a:xfrm>
            <a:off x="1583668" y="5769260"/>
            <a:ext cx="738094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3" name="Szabadkézi sokszög 12"/>
          <p:cNvSpPr/>
          <p:nvPr/>
        </p:nvSpPr>
        <p:spPr bwMode="auto">
          <a:xfrm>
            <a:off x="1907704" y="4843371"/>
            <a:ext cx="2052228" cy="925888"/>
          </a:xfrm>
          <a:custGeom>
            <a:avLst/>
            <a:gdLst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2693 h 2558853"/>
              <a:gd name="connsiteX1" fmla="*/ 2921000 w 5689600"/>
              <a:gd name="connsiteY1" fmla="*/ 2693 h 2558853"/>
              <a:gd name="connsiteX2" fmla="*/ 5689600 w 5689600"/>
              <a:gd name="connsiteY2" fmla="*/ 2558853 h 2558853"/>
              <a:gd name="connsiteX0" fmla="*/ 0 w 5689600"/>
              <a:gd name="connsiteY0" fmla="*/ 2545386 h 2561546"/>
              <a:gd name="connsiteX1" fmla="*/ 2916324 w 5689600"/>
              <a:gd name="connsiteY1" fmla="*/ 2693 h 2561546"/>
              <a:gd name="connsiteX2" fmla="*/ 5689600 w 5689600"/>
              <a:gd name="connsiteY2" fmla="*/ 2561546 h 2561546"/>
              <a:gd name="connsiteX0" fmla="*/ 0 w 5689600"/>
              <a:gd name="connsiteY0" fmla="*/ 2548079 h 2564239"/>
              <a:gd name="connsiteX1" fmla="*/ 3096344 w 5689600"/>
              <a:gd name="connsiteY1" fmla="*/ 2693 h 2564239"/>
              <a:gd name="connsiteX2" fmla="*/ 5689600 w 5689600"/>
              <a:gd name="connsiteY2" fmla="*/ 2564239 h 2564239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9600" h="2566932">
                <a:moveTo>
                  <a:pt x="0" y="2550772"/>
                </a:moveTo>
                <a:cubicBezTo>
                  <a:pt x="1268434" y="2540474"/>
                  <a:pt x="1896049" y="0"/>
                  <a:pt x="2844316" y="2693"/>
                </a:cubicBezTo>
                <a:cubicBezTo>
                  <a:pt x="3792583" y="5386"/>
                  <a:pt x="4245277" y="2558418"/>
                  <a:pt x="5689600" y="2566932"/>
                </a:cubicBezTo>
              </a:path>
            </a:pathLst>
          </a:cu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8633210" y="5301208"/>
            <a:ext cx="295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r</a:t>
            </a:r>
            <a:endParaRPr lang="en-US" sz="24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1583668" y="2312876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Symbol" pitchFamily="18" charset="2"/>
              </a:rPr>
              <a:t>r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11" name="Szabadkézi sokszög 10"/>
          <p:cNvSpPr/>
          <p:nvPr/>
        </p:nvSpPr>
        <p:spPr bwMode="auto">
          <a:xfrm>
            <a:off x="3239852" y="4836985"/>
            <a:ext cx="2052228" cy="925888"/>
          </a:xfrm>
          <a:custGeom>
            <a:avLst/>
            <a:gdLst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2693 h 2558853"/>
              <a:gd name="connsiteX1" fmla="*/ 2921000 w 5689600"/>
              <a:gd name="connsiteY1" fmla="*/ 2693 h 2558853"/>
              <a:gd name="connsiteX2" fmla="*/ 5689600 w 5689600"/>
              <a:gd name="connsiteY2" fmla="*/ 2558853 h 2558853"/>
              <a:gd name="connsiteX0" fmla="*/ 0 w 5689600"/>
              <a:gd name="connsiteY0" fmla="*/ 2545386 h 2561546"/>
              <a:gd name="connsiteX1" fmla="*/ 2916324 w 5689600"/>
              <a:gd name="connsiteY1" fmla="*/ 2693 h 2561546"/>
              <a:gd name="connsiteX2" fmla="*/ 5689600 w 5689600"/>
              <a:gd name="connsiteY2" fmla="*/ 2561546 h 2561546"/>
              <a:gd name="connsiteX0" fmla="*/ 0 w 5689600"/>
              <a:gd name="connsiteY0" fmla="*/ 2548079 h 2564239"/>
              <a:gd name="connsiteX1" fmla="*/ 3096344 w 5689600"/>
              <a:gd name="connsiteY1" fmla="*/ 2693 h 2564239"/>
              <a:gd name="connsiteX2" fmla="*/ 5689600 w 5689600"/>
              <a:gd name="connsiteY2" fmla="*/ 2564239 h 2564239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9600" h="2566932">
                <a:moveTo>
                  <a:pt x="0" y="2550772"/>
                </a:moveTo>
                <a:cubicBezTo>
                  <a:pt x="1268434" y="2540474"/>
                  <a:pt x="1896049" y="0"/>
                  <a:pt x="2844316" y="2693"/>
                </a:cubicBezTo>
                <a:cubicBezTo>
                  <a:pt x="3792583" y="5386"/>
                  <a:pt x="4245277" y="2558418"/>
                  <a:pt x="5689600" y="2566932"/>
                </a:cubicBezTo>
              </a:path>
            </a:pathLst>
          </a:cu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Szabadkézi sokszög 11"/>
          <p:cNvSpPr/>
          <p:nvPr/>
        </p:nvSpPr>
        <p:spPr bwMode="auto">
          <a:xfrm>
            <a:off x="5545076" y="4843372"/>
            <a:ext cx="2052228" cy="925888"/>
          </a:xfrm>
          <a:custGeom>
            <a:avLst/>
            <a:gdLst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2693 h 2558853"/>
              <a:gd name="connsiteX1" fmla="*/ 2921000 w 5689600"/>
              <a:gd name="connsiteY1" fmla="*/ 2693 h 2558853"/>
              <a:gd name="connsiteX2" fmla="*/ 5689600 w 5689600"/>
              <a:gd name="connsiteY2" fmla="*/ 2558853 h 2558853"/>
              <a:gd name="connsiteX0" fmla="*/ 0 w 5689600"/>
              <a:gd name="connsiteY0" fmla="*/ 2545386 h 2561546"/>
              <a:gd name="connsiteX1" fmla="*/ 2916324 w 5689600"/>
              <a:gd name="connsiteY1" fmla="*/ 2693 h 2561546"/>
              <a:gd name="connsiteX2" fmla="*/ 5689600 w 5689600"/>
              <a:gd name="connsiteY2" fmla="*/ 2561546 h 2561546"/>
              <a:gd name="connsiteX0" fmla="*/ 0 w 5689600"/>
              <a:gd name="connsiteY0" fmla="*/ 2548079 h 2564239"/>
              <a:gd name="connsiteX1" fmla="*/ 3096344 w 5689600"/>
              <a:gd name="connsiteY1" fmla="*/ 2693 h 2564239"/>
              <a:gd name="connsiteX2" fmla="*/ 5689600 w 5689600"/>
              <a:gd name="connsiteY2" fmla="*/ 2564239 h 2564239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9600" h="2566932">
                <a:moveTo>
                  <a:pt x="0" y="2550772"/>
                </a:moveTo>
                <a:cubicBezTo>
                  <a:pt x="1268434" y="2540474"/>
                  <a:pt x="1896049" y="0"/>
                  <a:pt x="2844316" y="2693"/>
                </a:cubicBezTo>
                <a:cubicBezTo>
                  <a:pt x="3792583" y="5386"/>
                  <a:pt x="4245277" y="2558418"/>
                  <a:pt x="5689600" y="2566932"/>
                </a:cubicBezTo>
              </a:path>
            </a:pathLst>
          </a:cu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Szabadkézi sokszög 13"/>
          <p:cNvSpPr/>
          <p:nvPr/>
        </p:nvSpPr>
        <p:spPr bwMode="auto">
          <a:xfrm>
            <a:off x="6048164" y="4836985"/>
            <a:ext cx="2052228" cy="925888"/>
          </a:xfrm>
          <a:custGeom>
            <a:avLst/>
            <a:gdLst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2693 h 2558853"/>
              <a:gd name="connsiteX1" fmla="*/ 2921000 w 5689600"/>
              <a:gd name="connsiteY1" fmla="*/ 2693 h 2558853"/>
              <a:gd name="connsiteX2" fmla="*/ 5689600 w 5689600"/>
              <a:gd name="connsiteY2" fmla="*/ 2558853 h 2558853"/>
              <a:gd name="connsiteX0" fmla="*/ 0 w 5689600"/>
              <a:gd name="connsiteY0" fmla="*/ 2545386 h 2561546"/>
              <a:gd name="connsiteX1" fmla="*/ 2916324 w 5689600"/>
              <a:gd name="connsiteY1" fmla="*/ 2693 h 2561546"/>
              <a:gd name="connsiteX2" fmla="*/ 5689600 w 5689600"/>
              <a:gd name="connsiteY2" fmla="*/ 2561546 h 2561546"/>
              <a:gd name="connsiteX0" fmla="*/ 0 w 5689600"/>
              <a:gd name="connsiteY0" fmla="*/ 2548079 h 2564239"/>
              <a:gd name="connsiteX1" fmla="*/ 3096344 w 5689600"/>
              <a:gd name="connsiteY1" fmla="*/ 2693 h 2564239"/>
              <a:gd name="connsiteX2" fmla="*/ 5689600 w 5689600"/>
              <a:gd name="connsiteY2" fmla="*/ 2564239 h 2564239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9600" h="2566932">
                <a:moveTo>
                  <a:pt x="0" y="2550772"/>
                </a:moveTo>
                <a:cubicBezTo>
                  <a:pt x="1268434" y="2540474"/>
                  <a:pt x="1896049" y="0"/>
                  <a:pt x="2844316" y="2693"/>
                </a:cubicBezTo>
                <a:cubicBezTo>
                  <a:pt x="3792583" y="5386"/>
                  <a:pt x="4245277" y="2558418"/>
                  <a:pt x="5689600" y="2566932"/>
                </a:cubicBezTo>
              </a:path>
            </a:pathLst>
          </a:cu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Szabadkézi sokszög 14"/>
          <p:cNvSpPr/>
          <p:nvPr/>
        </p:nvSpPr>
        <p:spPr bwMode="auto">
          <a:xfrm>
            <a:off x="6571190" y="4836985"/>
            <a:ext cx="2052228" cy="925888"/>
          </a:xfrm>
          <a:custGeom>
            <a:avLst/>
            <a:gdLst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2693 h 2558853"/>
              <a:gd name="connsiteX1" fmla="*/ 2921000 w 5689600"/>
              <a:gd name="connsiteY1" fmla="*/ 2693 h 2558853"/>
              <a:gd name="connsiteX2" fmla="*/ 5689600 w 5689600"/>
              <a:gd name="connsiteY2" fmla="*/ 2558853 h 2558853"/>
              <a:gd name="connsiteX0" fmla="*/ 0 w 5689600"/>
              <a:gd name="connsiteY0" fmla="*/ 2545386 h 2561546"/>
              <a:gd name="connsiteX1" fmla="*/ 2916324 w 5689600"/>
              <a:gd name="connsiteY1" fmla="*/ 2693 h 2561546"/>
              <a:gd name="connsiteX2" fmla="*/ 5689600 w 5689600"/>
              <a:gd name="connsiteY2" fmla="*/ 2561546 h 2561546"/>
              <a:gd name="connsiteX0" fmla="*/ 0 w 5689600"/>
              <a:gd name="connsiteY0" fmla="*/ 2548079 h 2564239"/>
              <a:gd name="connsiteX1" fmla="*/ 3096344 w 5689600"/>
              <a:gd name="connsiteY1" fmla="*/ 2693 h 2564239"/>
              <a:gd name="connsiteX2" fmla="*/ 5689600 w 5689600"/>
              <a:gd name="connsiteY2" fmla="*/ 2564239 h 2564239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9600" h="2566932">
                <a:moveTo>
                  <a:pt x="0" y="2550772"/>
                </a:moveTo>
                <a:cubicBezTo>
                  <a:pt x="1268434" y="2540474"/>
                  <a:pt x="1896049" y="0"/>
                  <a:pt x="2844316" y="2693"/>
                </a:cubicBezTo>
                <a:cubicBezTo>
                  <a:pt x="3792583" y="5386"/>
                  <a:pt x="4245277" y="2558418"/>
                  <a:pt x="5689600" y="2566932"/>
                </a:cubicBezTo>
              </a:path>
            </a:pathLst>
          </a:cu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0" name="Egyenes összekötő 19"/>
          <p:cNvCxnSpPr/>
          <p:nvPr/>
        </p:nvCxnSpPr>
        <p:spPr bwMode="auto">
          <a:xfrm>
            <a:off x="3239852" y="2096852"/>
            <a:ext cx="0" cy="44284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Egyenes összekötő 21"/>
          <p:cNvCxnSpPr/>
          <p:nvPr/>
        </p:nvCxnSpPr>
        <p:spPr bwMode="auto">
          <a:xfrm>
            <a:off x="3959932" y="2096852"/>
            <a:ext cx="0" cy="44284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Egyenes összekötő 22"/>
          <p:cNvCxnSpPr/>
          <p:nvPr/>
        </p:nvCxnSpPr>
        <p:spPr bwMode="auto">
          <a:xfrm>
            <a:off x="6048164" y="2096852"/>
            <a:ext cx="0" cy="44284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Egyenes összekötő 23"/>
          <p:cNvCxnSpPr/>
          <p:nvPr/>
        </p:nvCxnSpPr>
        <p:spPr bwMode="auto">
          <a:xfrm>
            <a:off x="6552220" y="2096852"/>
            <a:ext cx="0" cy="44284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Egyenes összekötő 24"/>
          <p:cNvCxnSpPr/>
          <p:nvPr/>
        </p:nvCxnSpPr>
        <p:spPr bwMode="auto">
          <a:xfrm>
            <a:off x="7560332" y="2060848"/>
            <a:ext cx="0" cy="44284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Egyenes összekötő 25"/>
          <p:cNvCxnSpPr/>
          <p:nvPr/>
        </p:nvCxnSpPr>
        <p:spPr bwMode="auto">
          <a:xfrm>
            <a:off x="8100392" y="2024844"/>
            <a:ext cx="0" cy="44284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Szabadkézi sokszög 27"/>
          <p:cNvSpPr/>
          <p:nvPr/>
        </p:nvSpPr>
        <p:spPr bwMode="auto">
          <a:xfrm>
            <a:off x="1912620" y="3815042"/>
            <a:ext cx="6880860" cy="1960918"/>
          </a:xfrm>
          <a:custGeom>
            <a:avLst/>
            <a:gdLst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084705"/>
              <a:gd name="connsiteX1" fmla="*/ 1021080 w 6880860"/>
              <a:gd name="connsiteY1" fmla="*/ 1131570 h 2084705"/>
              <a:gd name="connsiteX2" fmla="*/ 1333500 w 6880860"/>
              <a:gd name="connsiteY2" fmla="*/ 1390650 h 2084705"/>
              <a:gd name="connsiteX3" fmla="*/ 2042160 w 6880860"/>
              <a:gd name="connsiteY3" fmla="*/ 1344930 h 2084705"/>
              <a:gd name="connsiteX4" fmla="*/ 2339340 w 6880860"/>
              <a:gd name="connsiteY4" fmla="*/ 1108710 h 2084705"/>
              <a:gd name="connsiteX5" fmla="*/ 3360420 w 6880860"/>
              <a:gd name="connsiteY5" fmla="*/ 2045970 h 2084705"/>
              <a:gd name="connsiteX6" fmla="*/ 3657600 w 6880860"/>
              <a:gd name="connsiteY6" fmla="*/ 2038350 h 2084705"/>
              <a:gd name="connsiteX7" fmla="*/ 4137660 w 6880860"/>
              <a:gd name="connsiteY7" fmla="*/ 1657350 h 2084705"/>
              <a:gd name="connsiteX8" fmla="*/ 4640580 w 6880860"/>
              <a:gd name="connsiteY8" fmla="*/ 666750 h 2084705"/>
              <a:gd name="connsiteX9" fmla="*/ 4907280 w 6880860"/>
              <a:gd name="connsiteY9" fmla="*/ 102870 h 2084705"/>
              <a:gd name="connsiteX10" fmla="*/ 5196840 w 6880860"/>
              <a:gd name="connsiteY10" fmla="*/ 125730 h 2084705"/>
              <a:gd name="connsiteX11" fmla="*/ 5471160 w 6880860"/>
              <a:gd name="connsiteY11" fmla="*/ 102870 h 2084705"/>
              <a:gd name="connsiteX12" fmla="*/ 5646420 w 6880860"/>
              <a:gd name="connsiteY12" fmla="*/ 742950 h 2084705"/>
              <a:gd name="connsiteX13" fmla="*/ 6187440 w 6880860"/>
              <a:gd name="connsiteY13" fmla="*/ 1680210 h 2084705"/>
              <a:gd name="connsiteX14" fmla="*/ 6713220 w 6880860"/>
              <a:gd name="connsiteY14" fmla="*/ 2053590 h 2084705"/>
              <a:gd name="connsiteX15" fmla="*/ 6880860 w 6880860"/>
              <a:gd name="connsiteY15" fmla="*/ 2053590 h 2084705"/>
              <a:gd name="connsiteX0" fmla="*/ 0 w 6880860"/>
              <a:gd name="connsiteY0" fmla="*/ 2045970 h 2053590"/>
              <a:gd name="connsiteX1" fmla="*/ 1021080 w 6880860"/>
              <a:gd name="connsiteY1" fmla="*/ 1131570 h 2053590"/>
              <a:gd name="connsiteX2" fmla="*/ 1333500 w 6880860"/>
              <a:gd name="connsiteY2" fmla="*/ 1390650 h 2053590"/>
              <a:gd name="connsiteX3" fmla="*/ 2042160 w 6880860"/>
              <a:gd name="connsiteY3" fmla="*/ 1344930 h 2053590"/>
              <a:gd name="connsiteX4" fmla="*/ 2339340 w 6880860"/>
              <a:gd name="connsiteY4" fmla="*/ 1108710 h 2053590"/>
              <a:gd name="connsiteX5" fmla="*/ 3360420 w 6880860"/>
              <a:gd name="connsiteY5" fmla="*/ 2045970 h 2053590"/>
              <a:gd name="connsiteX6" fmla="*/ 3657600 w 6880860"/>
              <a:gd name="connsiteY6" fmla="*/ 2038350 h 2053590"/>
              <a:gd name="connsiteX7" fmla="*/ 4137660 w 6880860"/>
              <a:gd name="connsiteY7" fmla="*/ 1657350 h 2053590"/>
              <a:gd name="connsiteX8" fmla="*/ 4640580 w 6880860"/>
              <a:gd name="connsiteY8" fmla="*/ 666750 h 2053590"/>
              <a:gd name="connsiteX9" fmla="*/ 4907280 w 6880860"/>
              <a:gd name="connsiteY9" fmla="*/ 102870 h 2053590"/>
              <a:gd name="connsiteX10" fmla="*/ 5196840 w 6880860"/>
              <a:gd name="connsiteY10" fmla="*/ 125730 h 2053590"/>
              <a:gd name="connsiteX11" fmla="*/ 5471160 w 6880860"/>
              <a:gd name="connsiteY11" fmla="*/ 102870 h 2053590"/>
              <a:gd name="connsiteX12" fmla="*/ 5646420 w 6880860"/>
              <a:gd name="connsiteY12" fmla="*/ 742950 h 2053590"/>
              <a:gd name="connsiteX13" fmla="*/ 6187440 w 6880860"/>
              <a:gd name="connsiteY13" fmla="*/ 1680210 h 2053590"/>
              <a:gd name="connsiteX14" fmla="*/ 6713220 w 6880860"/>
              <a:gd name="connsiteY14" fmla="*/ 2053590 h 2053590"/>
              <a:gd name="connsiteX15" fmla="*/ 6880860 w 6880860"/>
              <a:gd name="connsiteY15" fmla="*/ 2053590 h 2053590"/>
              <a:gd name="connsiteX0" fmla="*/ 0 w 6880860"/>
              <a:gd name="connsiteY0" fmla="*/ 2045970 h 2053590"/>
              <a:gd name="connsiteX1" fmla="*/ 1021080 w 6880860"/>
              <a:gd name="connsiteY1" fmla="*/ 1131570 h 2053590"/>
              <a:gd name="connsiteX2" fmla="*/ 1333500 w 6880860"/>
              <a:gd name="connsiteY2" fmla="*/ 1390650 h 2053590"/>
              <a:gd name="connsiteX3" fmla="*/ 2042160 w 6880860"/>
              <a:gd name="connsiteY3" fmla="*/ 1344930 h 2053590"/>
              <a:gd name="connsiteX4" fmla="*/ 2339340 w 6880860"/>
              <a:gd name="connsiteY4" fmla="*/ 1108710 h 2053590"/>
              <a:gd name="connsiteX5" fmla="*/ 3360420 w 6880860"/>
              <a:gd name="connsiteY5" fmla="*/ 2045970 h 2053590"/>
              <a:gd name="connsiteX6" fmla="*/ 3657600 w 6880860"/>
              <a:gd name="connsiteY6" fmla="*/ 2038350 h 2053590"/>
              <a:gd name="connsiteX7" fmla="*/ 4137660 w 6880860"/>
              <a:gd name="connsiteY7" fmla="*/ 1657350 h 2053590"/>
              <a:gd name="connsiteX8" fmla="*/ 4640580 w 6880860"/>
              <a:gd name="connsiteY8" fmla="*/ 666750 h 2053590"/>
              <a:gd name="connsiteX9" fmla="*/ 4907280 w 6880860"/>
              <a:gd name="connsiteY9" fmla="*/ 102870 h 2053590"/>
              <a:gd name="connsiteX10" fmla="*/ 5196840 w 6880860"/>
              <a:gd name="connsiteY10" fmla="*/ 125730 h 2053590"/>
              <a:gd name="connsiteX11" fmla="*/ 5471160 w 6880860"/>
              <a:gd name="connsiteY11" fmla="*/ 102870 h 2053590"/>
              <a:gd name="connsiteX12" fmla="*/ 5646420 w 6880860"/>
              <a:gd name="connsiteY12" fmla="*/ 742950 h 2053590"/>
              <a:gd name="connsiteX13" fmla="*/ 6187440 w 6880860"/>
              <a:gd name="connsiteY13" fmla="*/ 1680210 h 2053590"/>
              <a:gd name="connsiteX14" fmla="*/ 6713220 w 6880860"/>
              <a:gd name="connsiteY14" fmla="*/ 2053590 h 2053590"/>
              <a:gd name="connsiteX15" fmla="*/ 6880860 w 6880860"/>
              <a:gd name="connsiteY15" fmla="*/ 2053590 h 2053590"/>
              <a:gd name="connsiteX0" fmla="*/ 0 w 6880860"/>
              <a:gd name="connsiteY0" fmla="*/ 2045970 h 2053590"/>
              <a:gd name="connsiteX1" fmla="*/ 1021080 w 6880860"/>
              <a:gd name="connsiteY1" fmla="*/ 1131570 h 2053590"/>
              <a:gd name="connsiteX2" fmla="*/ 1333500 w 6880860"/>
              <a:gd name="connsiteY2" fmla="*/ 1390650 h 2053590"/>
              <a:gd name="connsiteX3" fmla="*/ 2042160 w 6880860"/>
              <a:gd name="connsiteY3" fmla="*/ 1344930 h 2053590"/>
              <a:gd name="connsiteX4" fmla="*/ 2339340 w 6880860"/>
              <a:gd name="connsiteY4" fmla="*/ 1108710 h 2053590"/>
              <a:gd name="connsiteX5" fmla="*/ 3360420 w 6880860"/>
              <a:gd name="connsiteY5" fmla="*/ 2045970 h 2053590"/>
              <a:gd name="connsiteX6" fmla="*/ 3657600 w 6880860"/>
              <a:gd name="connsiteY6" fmla="*/ 2038350 h 2053590"/>
              <a:gd name="connsiteX7" fmla="*/ 4137660 w 6880860"/>
              <a:gd name="connsiteY7" fmla="*/ 1657350 h 2053590"/>
              <a:gd name="connsiteX8" fmla="*/ 4640580 w 6880860"/>
              <a:gd name="connsiteY8" fmla="*/ 666750 h 2053590"/>
              <a:gd name="connsiteX9" fmla="*/ 4927632 w 6880860"/>
              <a:gd name="connsiteY9" fmla="*/ 174683 h 2053590"/>
              <a:gd name="connsiteX10" fmla="*/ 5196840 w 6880860"/>
              <a:gd name="connsiteY10" fmla="*/ 125730 h 2053590"/>
              <a:gd name="connsiteX11" fmla="*/ 5471160 w 6880860"/>
              <a:gd name="connsiteY11" fmla="*/ 102870 h 2053590"/>
              <a:gd name="connsiteX12" fmla="*/ 5646420 w 6880860"/>
              <a:gd name="connsiteY12" fmla="*/ 742950 h 2053590"/>
              <a:gd name="connsiteX13" fmla="*/ 6187440 w 6880860"/>
              <a:gd name="connsiteY13" fmla="*/ 1680210 h 2053590"/>
              <a:gd name="connsiteX14" fmla="*/ 6713220 w 6880860"/>
              <a:gd name="connsiteY14" fmla="*/ 2053590 h 2053590"/>
              <a:gd name="connsiteX15" fmla="*/ 6880860 w 6880860"/>
              <a:gd name="connsiteY15" fmla="*/ 2053590 h 2053590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440 w 6880860"/>
              <a:gd name="connsiteY13" fmla="*/ 1595697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31688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53298 h 1960918"/>
              <a:gd name="connsiteX1" fmla="*/ 1021080 w 6880860"/>
              <a:gd name="connsiteY1" fmla="*/ 1038898 h 1960918"/>
              <a:gd name="connsiteX2" fmla="*/ 1333500 w 6880860"/>
              <a:gd name="connsiteY2" fmla="*/ 1297978 h 1960918"/>
              <a:gd name="connsiteX3" fmla="*/ 2042160 w 6880860"/>
              <a:gd name="connsiteY3" fmla="*/ 1252258 h 1960918"/>
              <a:gd name="connsiteX4" fmla="*/ 2339340 w 6880860"/>
              <a:gd name="connsiteY4" fmla="*/ 1016038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43656 w 6880860"/>
              <a:gd name="connsiteY10" fmla="*/ 82011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1021080 w 6880860"/>
              <a:gd name="connsiteY1" fmla="*/ 1038898 h 1960918"/>
              <a:gd name="connsiteX2" fmla="*/ 1333500 w 6880860"/>
              <a:gd name="connsiteY2" fmla="*/ 1297978 h 1960918"/>
              <a:gd name="connsiteX3" fmla="*/ 2042160 w 6880860"/>
              <a:gd name="connsiteY3" fmla="*/ 1252258 h 1960918"/>
              <a:gd name="connsiteX4" fmla="*/ 2339340 w 6880860"/>
              <a:gd name="connsiteY4" fmla="*/ 1016038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1021080 w 6880860"/>
              <a:gd name="connsiteY1" fmla="*/ 1038898 h 1960918"/>
              <a:gd name="connsiteX2" fmla="*/ 1333500 w 6880860"/>
              <a:gd name="connsiteY2" fmla="*/ 1297978 h 1960918"/>
              <a:gd name="connsiteX3" fmla="*/ 2042160 w 6880860"/>
              <a:gd name="connsiteY3" fmla="*/ 1252258 h 1960918"/>
              <a:gd name="connsiteX4" fmla="*/ 2339340 w 6880860"/>
              <a:gd name="connsiteY4" fmla="*/ 1016038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1021080 w 6880860"/>
              <a:gd name="connsiteY1" fmla="*/ 1038898 h 1960918"/>
              <a:gd name="connsiteX2" fmla="*/ 1333500 w 6880860"/>
              <a:gd name="connsiteY2" fmla="*/ 1297978 h 1960918"/>
              <a:gd name="connsiteX3" fmla="*/ 2042160 w 6880860"/>
              <a:gd name="connsiteY3" fmla="*/ 1252258 h 1960918"/>
              <a:gd name="connsiteX4" fmla="*/ 2339340 w 6880860"/>
              <a:gd name="connsiteY4" fmla="*/ 1016038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1021080 w 6880860"/>
              <a:gd name="connsiteY1" fmla="*/ 1038898 h 1960918"/>
              <a:gd name="connsiteX2" fmla="*/ 1333500 w 6880860"/>
              <a:gd name="connsiteY2" fmla="*/ 1297978 h 1960918"/>
              <a:gd name="connsiteX3" fmla="*/ 2042160 w 6880860"/>
              <a:gd name="connsiteY3" fmla="*/ 1252258 h 1960918"/>
              <a:gd name="connsiteX4" fmla="*/ 2339340 w 6880860"/>
              <a:gd name="connsiteY4" fmla="*/ 1016038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1021080 w 6880860"/>
              <a:gd name="connsiteY1" fmla="*/ 1038898 h 1960918"/>
              <a:gd name="connsiteX2" fmla="*/ 1333500 w 6880860"/>
              <a:gd name="connsiteY2" fmla="*/ 1297978 h 1960918"/>
              <a:gd name="connsiteX3" fmla="*/ 2042160 w 6880860"/>
              <a:gd name="connsiteY3" fmla="*/ 1252258 h 1960918"/>
              <a:gd name="connsiteX4" fmla="*/ 2339340 w 6880860"/>
              <a:gd name="connsiteY4" fmla="*/ 1016038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80860" h="1960918">
                <a:moveTo>
                  <a:pt x="0" y="1953298"/>
                </a:moveTo>
                <a:cubicBezTo>
                  <a:pt x="497651" y="1870520"/>
                  <a:pt x="628878" y="1055366"/>
                  <a:pt x="1021080" y="1038898"/>
                </a:cubicBezTo>
                <a:cubicBezTo>
                  <a:pt x="1190423" y="1048573"/>
                  <a:pt x="1225552" y="1164144"/>
                  <a:pt x="1333500" y="1297978"/>
                </a:cubicBezTo>
                <a:cubicBezTo>
                  <a:pt x="1484233" y="1519871"/>
                  <a:pt x="1849554" y="1478723"/>
                  <a:pt x="2042160" y="1252258"/>
                </a:cubicBezTo>
                <a:cubicBezTo>
                  <a:pt x="2173027" y="1135567"/>
                  <a:pt x="2181841" y="1024122"/>
                  <a:pt x="2339340" y="1016038"/>
                </a:cubicBezTo>
                <a:cubicBezTo>
                  <a:pt x="2699445" y="1013294"/>
                  <a:pt x="2852939" y="1929104"/>
                  <a:pt x="3360420" y="1953298"/>
                </a:cubicBezTo>
                <a:cubicBezTo>
                  <a:pt x="3515179" y="1947336"/>
                  <a:pt x="3416439" y="1953933"/>
                  <a:pt x="3657600" y="1945678"/>
                </a:cubicBezTo>
                <a:cubicBezTo>
                  <a:pt x="3828130" y="1939646"/>
                  <a:pt x="4039229" y="1695450"/>
                  <a:pt x="4137660" y="1564678"/>
                </a:cubicBezTo>
                <a:cubicBezTo>
                  <a:pt x="4359806" y="1293811"/>
                  <a:pt x="4508918" y="821189"/>
                  <a:pt x="4640580" y="574078"/>
                </a:cubicBezTo>
                <a:cubicBezTo>
                  <a:pt x="4772242" y="326967"/>
                  <a:pt x="4837785" y="164022"/>
                  <a:pt x="4927632" y="82011"/>
                </a:cubicBezTo>
                <a:cubicBezTo>
                  <a:pt x="5017479" y="0"/>
                  <a:pt x="5095651" y="76009"/>
                  <a:pt x="5179660" y="82010"/>
                </a:cubicBezTo>
                <a:cubicBezTo>
                  <a:pt x="5263669" y="88011"/>
                  <a:pt x="5353895" y="23304"/>
                  <a:pt x="5431688" y="118015"/>
                </a:cubicBezTo>
                <a:cubicBezTo>
                  <a:pt x="5509481" y="212726"/>
                  <a:pt x="5520406" y="404251"/>
                  <a:pt x="5646420" y="650278"/>
                </a:cubicBezTo>
                <a:cubicBezTo>
                  <a:pt x="5772434" y="896305"/>
                  <a:pt x="6083026" y="1437990"/>
                  <a:pt x="6187772" y="1594179"/>
                </a:cubicBezTo>
                <a:cubicBezTo>
                  <a:pt x="6287776" y="1725174"/>
                  <a:pt x="6504360" y="1927015"/>
                  <a:pt x="6713220" y="1960918"/>
                </a:cubicBezTo>
                <a:cubicBezTo>
                  <a:pt x="6774498" y="1957108"/>
                  <a:pt x="6767195" y="1957109"/>
                  <a:pt x="6880860" y="1960918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9" name="Egyenes összekötő 28"/>
          <p:cNvCxnSpPr/>
          <p:nvPr/>
        </p:nvCxnSpPr>
        <p:spPr bwMode="auto">
          <a:xfrm flipH="1">
            <a:off x="1259632" y="5085184"/>
            <a:ext cx="770485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Szövegdoboz 32"/>
          <p:cNvSpPr txBox="1"/>
          <p:nvPr/>
        </p:nvSpPr>
        <p:spPr>
          <a:xfrm>
            <a:off x="683568" y="4653136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szint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4" name="Objektum 33"/>
          <p:cNvGraphicFramePr>
            <a:graphicFrameLocks noChangeAspect="1"/>
          </p:cNvGraphicFramePr>
          <p:nvPr/>
        </p:nvGraphicFramePr>
        <p:xfrm>
          <a:off x="3160713" y="2425700"/>
          <a:ext cx="3519487" cy="750888"/>
        </p:xfrm>
        <a:graphic>
          <a:graphicData uri="http://schemas.openxmlformats.org/presentationml/2006/ole">
            <p:oleObj spid="_x0000_s29698" name="Equation" r:id="rId3" imgW="130788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/>
          <p:cNvGrpSpPr/>
          <p:nvPr/>
        </p:nvGrpSpPr>
        <p:grpSpPr>
          <a:xfrm>
            <a:off x="3563888" y="4149080"/>
            <a:ext cx="1512293" cy="612068"/>
            <a:chOff x="1583668" y="2348880"/>
            <a:chExt cx="7380945" cy="3420380"/>
          </a:xfrm>
        </p:grpSpPr>
        <p:cxnSp>
          <p:nvCxnSpPr>
            <p:cNvPr id="11" name="Egyenes összekötő nyíllal 10"/>
            <p:cNvCxnSpPr/>
            <p:nvPr/>
          </p:nvCxnSpPr>
          <p:spPr bwMode="auto">
            <a:xfrm flipV="1">
              <a:off x="4752020" y="2348880"/>
              <a:ext cx="0" cy="342038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2" name="Egyenes összekötő nyíllal 11"/>
            <p:cNvCxnSpPr/>
            <p:nvPr/>
          </p:nvCxnSpPr>
          <p:spPr bwMode="auto">
            <a:xfrm>
              <a:off x="1583668" y="5769260"/>
              <a:ext cx="7380945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3" name="Szabadkézi sokszög 12"/>
            <p:cNvSpPr/>
            <p:nvPr/>
          </p:nvSpPr>
          <p:spPr bwMode="auto">
            <a:xfrm>
              <a:off x="1907704" y="3202327"/>
              <a:ext cx="5689600" cy="2566932"/>
            </a:xfrm>
            <a:custGeom>
              <a:avLst/>
              <a:gdLst>
                <a:gd name="connsiteX0" fmla="*/ 0 w 5689600"/>
                <a:gd name="connsiteY0" fmla="*/ 2544233 h 2569633"/>
                <a:gd name="connsiteX1" fmla="*/ 2921000 w 5689600"/>
                <a:gd name="connsiteY1" fmla="*/ 4233 h 2569633"/>
                <a:gd name="connsiteX2" fmla="*/ 5689600 w 5689600"/>
                <a:gd name="connsiteY2" fmla="*/ 2569633 h 2569633"/>
                <a:gd name="connsiteX0" fmla="*/ 0 w 5689600"/>
                <a:gd name="connsiteY0" fmla="*/ 2544233 h 2569633"/>
                <a:gd name="connsiteX1" fmla="*/ 2921000 w 5689600"/>
                <a:gd name="connsiteY1" fmla="*/ 4233 h 2569633"/>
                <a:gd name="connsiteX2" fmla="*/ 5689600 w 5689600"/>
                <a:gd name="connsiteY2" fmla="*/ 2569633 h 2569633"/>
                <a:gd name="connsiteX0" fmla="*/ 0 w 5689600"/>
                <a:gd name="connsiteY0" fmla="*/ 2544233 h 2569633"/>
                <a:gd name="connsiteX1" fmla="*/ 2921000 w 5689600"/>
                <a:gd name="connsiteY1" fmla="*/ 4233 h 2569633"/>
                <a:gd name="connsiteX2" fmla="*/ 5689600 w 5689600"/>
                <a:gd name="connsiteY2" fmla="*/ 2569633 h 2569633"/>
                <a:gd name="connsiteX0" fmla="*/ 0 w 5689600"/>
                <a:gd name="connsiteY0" fmla="*/ 2544233 h 2569633"/>
                <a:gd name="connsiteX1" fmla="*/ 2921000 w 5689600"/>
                <a:gd name="connsiteY1" fmla="*/ 4233 h 2569633"/>
                <a:gd name="connsiteX2" fmla="*/ 5689600 w 5689600"/>
                <a:gd name="connsiteY2" fmla="*/ 2569633 h 2569633"/>
                <a:gd name="connsiteX0" fmla="*/ 0 w 5689600"/>
                <a:gd name="connsiteY0" fmla="*/ 2542693 h 2558853"/>
                <a:gd name="connsiteX1" fmla="*/ 2921000 w 5689600"/>
                <a:gd name="connsiteY1" fmla="*/ 2693 h 2558853"/>
                <a:gd name="connsiteX2" fmla="*/ 5689600 w 5689600"/>
                <a:gd name="connsiteY2" fmla="*/ 2558853 h 2558853"/>
                <a:gd name="connsiteX0" fmla="*/ 0 w 5689600"/>
                <a:gd name="connsiteY0" fmla="*/ 2545386 h 2561546"/>
                <a:gd name="connsiteX1" fmla="*/ 2916324 w 5689600"/>
                <a:gd name="connsiteY1" fmla="*/ 2693 h 2561546"/>
                <a:gd name="connsiteX2" fmla="*/ 5689600 w 5689600"/>
                <a:gd name="connsiteY2" fmla="*/ 2561546 h 2561546"/>
                <a:gd name="connsiteX0" fmla="*/ 0 w 5689600"/>
                <a:gd name="connsiteY0" fmla="*/ 2548079 h 2564239"/>
                <a:gd name="connsiteX1" fmla="*/ 3096344 w 5689600"/>
                <a:gd name="connsiteY1" fmla="*/ 2693 h 2564239"/>
                <a:gd name="connsiteX2" fmla="*/ 5689600 w 5689600"/>
                <a:gd name="connsiteY2" fmla="*/ 2564239 h 2564239"/>
                <a:gd name="connsiteX0" fmla="*/ 0 w 5689600"/>
                <a:gd name="connsiteY0" fmla="*/ 2550772 h 2566932"/>
                <a:gd name="connsiteX1" fmla="*/ 2844316 w 5689600"/>
                <a:gd name="connsiteY1" fmla="*/ 2693 h 2566932"/>
                <a:gd name="connsiteX2" fmla="*/ 5689600 w 5689600"/>
                <a:gd name="connsiteY2" fmla="*/ 2566932 h 2566932"/>
                <a:gd name="connsiteX0" fmla="*/ 0 w 5689600"/>
                <a:gd name="connsiteY0" fmla="*/ 2550772 h 2566932"/>
                <a:gd name="connsiteX1" fmla="*/ 2844316 w 5689600"/>
                <a:gd name="connsiteY1" fmla="*/ 2693 h 2566932"/>
                <a:gd name="connsiteX2" fmla="*/ 5689600 w 5689600"/>
                <a:gd name="connsiteY2" fmla="*/ 2566932 h 2566932"/>
                <a:gd name="connsiteX0" fmla="*/ 0 w 5689600"/>
                <a:gd name="connsiteY0" fmla="*/ 2550772 h 2566932"/>
                <a:gd name="connsiteX1" fmla="*/ 2844316 w 5689600"/>
                <a:gd name="connsiteY1" fmla="*/ 2693 h 2566932"/>
                <a:gd name="connsiteX2" fmla="*/ 5689600 w 5689600"/>
                <a:gd name="connsiteY2" fmla="*/ 2566932 h 2566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89600" h="2566932">
                  <a:moveTo>
                    <a:pt x="0" y="2550772"/>
                  </a:moveTo>
                  <a:cubicBezTo>
                    <a:pt x="1268434" y="2540474"/>
                    <a:pt x="1896049" y="0"/>
                    <a:pt x="2844316" y="2693"/>
                  </a:cubicBezTo>
                  <a:cubicBezTo>
                    <a:pt x="3792583" y="5386"/>
                    <a:pt x="4245277" y="2558418"/>
                    <a:pt x="5689600" y="2566932"/>
                  </a:cubicBezTo>
                </a:path>
              </a:pathLst>
            </a:custGeom>
            <a:noFill/>
            <a:ln w="2857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Népszerű sűrűségfüggvények</a:t>
            </a:r>
            <a:endParaRPr lang="en-US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4294967295"/>
          </p:nvPr>
        </p:nvSpPr>
        <p:spPr>
          <a:xfrm>
            <a:off x="0" y="1916113"/>
            <a:ext cx="3919538" cy="4826000"/>
          </a:xfrm>
        </p:spPr>
        <p:txBody>
          <a:bodyPr/>
          <a:lstStyle/>
          <a:p>
            <a:r>
              <a:rPr lang="hu-HU" dirty="0" err="1" smtClean="0"/>
              <a:t>Blinn</a:t>
            </a:r>
            <a:endParaRPr lang="hu-HU" dirty="0" smtClean="0"/>
          </a:p>
          <a:p>
            <a:pPr>
              <a:buNone/>
            </a:pPr>
            <a:endParaRPr lang="hu-HU" dirty="0" smtClean="0"/>
          </a:p>
          <a:p>
            <a:r>
              <a:rPr lang="hu-HU" dirty="0" err="1" smtClean="0"/>
              <a:t>Perlin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Wyvill</a:t>
            </a:r>
            <a:endParaRPr lang="en-US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4294967295"/>
          </p:nvPr>
        </p:nvSpPr>
        <p:spPr>
          <a:xfrm>
            <a:off x="5222875" y="1916113"/>
            <a:ext cx="3921125" cy="4826000"/>
          </a:xfrm>
        </p:spPr>
        <p:txBody>
          <a:bodyPr/>
          <a:lstStyle/>
          <a:p>
            <a:r>
              <a:rPr lang="hu-HU" dirty="0" smtClean="0"/>
              <a:t>végtelen effektív sugár</a:t>
            </a:r>
            <a:endParaRPr lang="hu-HU" dirty="0" smtClean="0"/>
          </a:p>
          <a:p>
            <a:pPr lvl="1"/>
            <a:r>
              <a:rPr lang="hu-HU" dirty="0" smtClean="0"/>
              <a:t>véges tartományra vágás nem jó</a:t>
            </a:r>
            <a:endParaRPr lang="hu-HU" dirty="0" smtClean="0"/>
          </a:p>
          <a:p>
            <a:r>
              <a:rPr lang="hu-HU" dirty="0" smtClean="0"/>
              <a:t>nulla derivált nullában és egyben</a:t>
            </a:r>
            <a:endParaRPr lang="hu-HU" dirty="0" smtClean="0"/>
          </a:p>
          <a:p>
            <a:endParaRPr lang="en-US" dirty="0" smtClean="0"/>
          </a:p>
          <a:p>
            <a:endParaRPr lang="hu-HU" dirty="0" smtClean="0"/>
          </a:p>
          <a:p>
            <a:r>
              <a:rPr lang="hu-HU" dirty="0" smtClean="0"/>
              <a:t>r</a:t>
            </a:r>
            <a:r>
              <a:rPr lang="hu-HU" baseline="30000" dirty="0" smtClean="0"/>
              <a:t>2</a:t>
            </a:r>
            <a:r>
              <a:rPr lang="hu-HU" dirty="0" smtClean="0"/>
              <a:t> </a:t>
            </a:r>
            <a:r>
              <a:rPr lang="hu-HU" dirty="0" smtClean="0"/>
              <a:t>függvénye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015716" y="2060848"/>
          <a:ext cx="1847850" cy="1057275"/>
        </p:xfrm>
        <a:graphic>
          <a:graphicData uri="http://schemas.openxmlformats.org/presentationml/2006/ole">
            <p:oleObj spid="_x0000_s30722" name="Equation" r:id="rId3" imgW="685800" imgH="39348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51520" y="3356992"/>
          <a:ext cx="4757738" cy="682625"/>
        </p:xfrm>
        <a:graphic>
          <a:graphicData uri="http://schemas.openxmlformats.org/presentationml/2006/ole">
            <p:oleObj spid="_x0000_s30723" name="Equation" r:id="rId4" imgW="1765080" imgH="25380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00025" y="4890207"/>
          <a:ext cx="5030788" cy="1058863"/>
        </p:xfrm>
        <a:graphic>
          <a:graphicData uri="http://schemas.openxmlformats.org/presentationml/2006/ole">
            <p:oleObj spid="_x0000_s30724" name="Equation" r:id="rId5" imgW="1866600" imgH="393480" progId="Equation.3">
              <p:embed/>
            </p:oleObj>
          </a:graphicData>
        </a:graphic>
      </p:graphicFrame>
      <p:sp>
        <p:nvSpPr>
          <p:cNvPr id="9" name="Téglalap 8"/>
          <p:cNvSpPr/>
          <p:nvPr/>
        </p:nvSpPr>
        <p:spPr bwMode="auto">
          <a:xfrm rot="20882819">
            <a:off x="782422" y="2999017"/>
            <a:ext cx="7928543" cy="2480003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lgDashDot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9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tencil" pitchFamily="82" charset="0"/>
              </a:rPr>
              <a:t>pol</a:t>
            </a:r>
            <a:r>
              <a:rPr lang="hu-HU" sz="9600" dirty="0" smtClean="0">
                <a:solidFill>
                  <a:srgbClr val="FF0000"/>
                </a:solidFill>
                <a:latin typeface="Stencil" pitchFamily="82" charset="0"/>
              </a:rPr>
              <a:t>i</a:t>
            </a:r>
            <a:r>
              <a:rPr kumimoji="0" lang="hu-HU" sz="9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tencil" pitchFamily="82" charset="0"/>
              </a:rPr>
              <a:t>nom</a:t>
            </a:r>
            <a:endParaRPr kumimoji="0" lang="en-US" sz="9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tencil" pitchFamily="82" charset="0"/>
            </a:endParaRP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3933552" y="1952836"/>
            <a:ext cx="1862584" cy="1008112"/>
            <a:chOff x="4716016" y="3933056"/>
            <a:chExt cx="1862584" cy="1008112"/>
          </a:xfrm>
        </p:grpSpPr>
        <p:cxnSp>
          <p:nvCxnSpPr>
            <p:cNvPr id="15" name="Egyenes összekötő nyíllal 14"/>
            <p:cNvCxnSpPr/>
            <p:nvPr/>
          </p:nvCxnSpPr>
          <p:spPr bwMode="auto">
            <a:xfrm flipV="1">
              <a:off x="5633988" y="4329100"/>
              <a:ext cx="0" cy="61206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6" name="Egyenes összekötő nyíllal 15"/>
            <p:cNvCxnSpPr/>
            <p:nvPr/>
          </p:nvCxnSpPr>
          <p:spPr bwMode="auto">
            <a:xfrm>
              <a:off x="5004048" y="4905164"/>
              <a:ext cx="1512293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7" name="Szabadkézi sokszög 16"/>
            <p:cNvSpPr/>
            <p:nvPr/>
          </p:nvSpPr>
          <p:spPr bwMode="auto">
            <a:xfrm>
              <a:off x="5702300" y="3937000"/>
              <a:ext cx="876300" cy="901700"/>
            </a:xfrm>
            <a:custGeom>
              <a:avLst/>
              <a:gdLst>
                <a:gd name="connsiteX0" fmla="*/ 0 w 876300"/>
                <a:gd name="connsiteY0" fmla="*/ 0 h 901700"/>
                <a:gd name="connsiteX1" fmla="*/ 165100 w 876300"/>
                <a:gd name="connsiteY1" fmla="*/ 736600 h 901700"/>
                <a:gd name="connsiteX2" fmla="*/ 876300 w 876300"/>
                <a:gd name="connsiteY2" fmla="*/ 901700 h 901700"/>
                <a:gd name="connsiteX3" fmla="*/ 876300 w 876300"/>
                <a:gd name="connsiteY3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00" h="901700">
                  <a:moveTo>
                    <a:pt x="0" y="0"/>
                  </a:moveTo>
                  <a:cubicBezTo>
                    <a:pt x="9525" y="293158"/>
                    <a:pt x="19050" y="586317"/>
                    <a:pt x="165100" y="736600"/>
                  </a:cubicBezTo>
                  <a:cubicBezTo>
                    <a:pt x="311150" y="886883"/>
                    <a:pt x="876300" y="901700"/>
                    <a:pt x="876300" y="901700"/>
                  </a:cubicBezTo>
                  <a:lnTo>
                    <a:pt x="876300" y="901700"/>
                  </a:lnTo>
                </a:path>
              </a:pathLst>
            </a:custGeom>
            <a:noFill/>
            <a:ln w="2857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latin typeface="Tahoma" pitchFamily="34" charset="0"/>
              </a:endParaRPr>
            </a:p>
          </p:txBody>
        </p:sp>
        <p:sp>
          <p:nvSpPr>
            <p:cNvPr id="18" name="Szabadkézi sokszög 17"/>
            <p:cNvSpPr/>
            <p:nvPr/>
          </p:nvSpPr>
          <p:spPr bwMode="auto">
            <a:xfrm flipH="1">
              <a:off x="4716016" y="3933056"/>
              <a:ext cx="864096" cy="901700"/>
            </a:xfrm>
            <a:custGeom>
              <a:avLst/>
              <a:gdLst>
                <a:gd name="connsiteX0" fmla="*/ 0 w 876300"/>
                <a:gd name="connsiteY0" fmla="*/ 0 h 901700"/>
                <a:gd name="connsiteX1" fmla="*/ 165100 w 876300"/>
                <a:gd name="connsiteY1" fmla="*/ 736600 h 901700"/>
                <a:gd name="connsiteX2" fmla="*/ 876300 w 876300"/>
                <a:gd name="connsiteY2" fmla="*/ 901700 h 901700"/>
                <a:gd name="connsiteX3" fmla="*/ 876300 w 876300"/>
                <a:gd name="connsiteY3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00" h="901700">
                  <a:moveTo>
                    <a:pt x="0" y="0"/>
                  </a:moveTo>
                  <a:cubicBezTo>
                    <a:pt x="9525" y="293158"/>
                    <a:pt x="19050" y="586317"/>
                    <a:pt x="165100" y="736600"/>
                  </a:cubicBezTo>
                  <a:cubicBezTo>
                    <a:pt x="311150" y="886883"/>
                    <a:pt x="876300" y="901700"/>
                    <a:pt x="876300" y="901700"/>
                  </a:cubicBezTo>
                  <a:lnTo>
                    <a:pt x="876300" y="901700"/>
                  </a:lnTo>
                </a:path>
              </a:pathLst>
            </a:custGeom>
            <a:noFill/>
            <a:ln w="2857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összeg is szakaszonként </a:t>
            </a:r>
            <a:r>
              <a:rPr lang="hu-HU" dirty="0" err="1" smtClean="0"/>
              <a:t>polinomiális</a:t>
            </a:r>
            <a:endParaRPr lang="en-US" dirty="0"/>
          </a:p>
        </p:txBody>
      </p:sp>
      <p:cxnSp>
        <p:nvCxnSpPr>
          <p:cNvPr id="7" name="Egyenes összekötő nyíllal 6"/>
          <p:cNvCxnSpPr/>
          <p:nvPr/>
        </p:nvCxnSpPr>
        <p:spPr bwMode="auto">
          <a:xfrm flipV="1">
            <a:off x="1583668" y="2348880"/>
            <a:ext cx="0" cy="34203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" name="Egyenes összekötő nyíllal 9"/>
          <p:cNvCxnSpPr/>
          <p:nvPr/>
        </p:nvCxnSpPr>
        <p:spPr bwMode="auto">
          <a:xfrm>
            <a:off x="1583668" y="5769260"/>
            <a:ext cx="738094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3" name="Szabadkézi sokszög 12"/>
          <p:cNvSpPr/>
          <p:nvPr/>
        </p:nvSpPr>
        <p:spPr bwMode="auto">
          <a:xfrm>
            <a:off x="1907704" y="4843371"/>
            <a:ext cx="2052228" cy="925888"/>
          </a:xfrm>
          <a:custGeom>
            <a:avLst/>
            <a:gdLst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2693 h 2558853"/>
              <a:gd name="connsiteX1" fmla="*/ 2921000 w 5689600"/>
              <a:gd name="connsiteY1" fmla="*/ 2693 h 2558853"/>
              <a:gd name="connsiteX2" fmla="*/ 5689600 w 5689600"/>
              <a:gd name="connsiteY2" fmla="*/ 2558853 h 2558853"/>
              <a:gd name="connsiteX0" fmla="*/ 0 w 5689600"/>
              <a:gd name="connsiteY0" fmla="*/ 2545386 h 2561546"/>
              <a:gd name="connsiteX1" fmla="*/ 2916324 w 5689600"/>
              <a:gd name="connsiteY1" fmla="*/ 2693 h 2561546"/>
              <a:gd name="connsiteX2" fmla="*/ 5689600 w 5689600"/>
              <a:gd name="connsiteY2" fmla="*/ 2561546 h 2561546"/>
              <a:gd name="connsiteX0" fmla="*/ 0 w 5689600"/>
              <a:gd name="connsiteY0" fmla="*/ 2548079 h 2564239"/>
              <a:gd name="connsiteX1" fmla="*/ 3096344 w 5689600"/>
              <a:gd name="connsiteY1" fmla="*/ 2693 h 2564239"/>
              <a:gd name="connsiteX2" fmla="*/ 5689600 w 5689600"/>
              <a:gd name="connsiteY2" fmla="*/ 2564239 h 2564239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9600" h="2566932">
                <a:moveTo>
                  <a:pt x="0" y="2550772"/>
                </a:moveTo>
                <a:cubicBezTo>
                  <a:pt x="1268434" y="2540474"/>
                  <a:pt x="1896049" y="0"/>
                  <a:pt x="2844316" y="2693"/>
                </a:cubicBezTo>
                <a:cubicBezTo>
                  <a:pt x="3792583" y="5386"/>
                  <a:pt x="4245277" y="2558418"/>
                  <a:pt x="5689600" y="2566932"/>
                </a:cubicBezTo>
              </a:path>
            </a:pathLst>
          </a:cu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8633210" y="5301208"/>
            <a:ext cx="295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r</a:t>
            </a:r>
            <a:endParaRPr lang="en-US" sz="24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1583668" y="2312876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Symbol" pitchFamily="18" charset="2"/>
              </a:rPr>
              <a:t>r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11" name="Szabadkézi sokszög 10"/>
          <p:cNvSpPr/>
          <p:nvPr/>
        </p:nvSpPr>
        <p:spPr bwMode="auto">
          <a:xfrm>
            <a:off x="3239852" y="4836985"/>
            <a:ext cx="2052228" cy="925888"/>
          </a:xfrm>
          <a:custGeom>
            <a:avLst/>
            <a:gdLst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2693 h 2558853"/>
              <a:gd name="connsiteX1" fmla="*/ 2921000 w 5689600"/>
              <a:gd name="connsiteY1" fmla="*/ 2693 h 2558853"/>
              <a:gd name="connsiteX2" fmla="*/ 5689600 w 5689600"/>
              <a:gd name="connsiteY2" fmla="*/ 2558853 h 2558853"/>
              <a:gd name="connsiteX0" fmla="*/ 0 w 5689600"/>
              <a:gd name="connsiteY0" fmla="*/ 2545386 h 2561546"/>
              <a:gd name="connsiteX1" fmla="*/ 2916324 w 5689600"/>
              <a:gd name="connsiteY1" fmla="*/ 2693 h 2561546"/>
              <a:gd name="connsiteX2" fmla="*/ 5689600 w 5689600"/>
              <a:gd name="connsiteY2" fmla="*/ 2561546 h 2561546"/>
              <a:gd name="connsiteX0" fmla="*/ 0 w 5689600"/>
              <a:gd name="connsiteY0" fmla="*/ 2548079 h 2564239"/>
              <a:gd name="connsiteX1" fmla="*/ 3096344 w 5689600"/>
              <a:gd name="connsiteY1" fmla="*/ 2693 h 2564239"/>
              <a:gd name="connsiteX2" fmla="*/ 5689600 w 5689600"/>
              <a:gd name="connsiteY2" fmla="*/ 2564239 h 2564239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9600" h="2566932">
                <a:moveTo>
                  <a:pt x="0" y="2550772"/>
                </a:moveTo>
                <a:cubicBezTo>
                  <a:pt x="1268434" y="2540474"/>
                  <a:pt x="1896049" y="0"/>
                  <a:pt x="2844316" y="2693"/>
                </a:cubicBezTo>
                <a:cubicBezTo>
                  <a:pt x="3792583" y="5386"/>
                  <a:pt x="4245277" y="2558418"/>
                  <a:pt x="5689600" y="2566932"/>
                </a:cubicBezTo>
              </a:path>
            </a:pathLst>
          </a:cu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Szabadkézi sokszög 11"/>
          <p:cNvSpPr/>
          <p:nvPr/>
        </p:nvSpPr>
        <p:spPr bwMode="auto">
          <a:xfrm>
            <a:off x="5545076" y="4843372"/>
            <a:ext cx="2052228" cy="925888"/>
          </a:xfrm>
          <a:custGeom>
            <a:avLst/>
            <a:gdLst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2693 h 2558853"/>
              <a:gd name="connsiteX1" fmla="*/ 2921000 w 5689600"/>
              <a:gd name="connsiteY1" fmla="*/ 2693 h 2558853"/>
              <a:gd name="connsiteX2" fmla="*/ 5689600 w 5689600"/>
              <a:gd name="connsiteY2" fmla="*/ 2558853 h 2558853"/>
              <a:gd name="connsiteX0" fmla="*/ 0 w 5689600"/>
              <a:gd name="connsiteY0" fmla="*/ 2545386 h 2561546"/>
              <a:gd name="connsiteX1" fmla="*/ 2916324 w 5689600"/>
              <a:gd name="connsiteY1" fmla="*/ 2693 h 2561546"/>
              <a:gd name="connsiteX2" fmla="*/ 5689600 w 5689600"/>
              <a:gd name="connsiteY2" fmla="*/ 2561546 h 2561546"/>
              <a:gd name="connsiteX0" fmla="*/ 0 w 5689600"/>
              <a:gd name="connsiteY0" fmla="*/ 2548079 h 2564239"/>
              <a:gd name="connsiteX1" fmla="*/ 3096344 w 5689600"/>
              <a:gd name="connsiteY1" fmla="*/ 2693 h 2564239"/>
              <a:gd name="connsiteX2" fmla="*/ 5689600 w 5689600"/>
              <a:gd name="connsiteY2" fmla="*/ 2564239 h 2564239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9600" h="2566932">
                <a:moveTo>
                  <a:pt x="0" y="2550772"/>
                </a:moveTo>
                <a:cubicBezTo>
                  <a:pt x="1268434" y="2540474"/>
                  <a:pt x="1896049" y="0"/>
                  <a:pt x="2844316" y="2693"/>
                </a:cubicBezTo>
                <a:cubicBezTo>
                  <a:pt x="3792583" y="5386"/>
                  <a:pt x="4245277" y="2558418"/>
                  <a:pt x="5689600" y="2566932"/>
                </a:cubicBezTo>
              </a:path>
            </a:pathLst>
          </a:cu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Szabadkézi sokszög 13"/>
          <p:cNvSpPr/>
          <p:nvPr/>
        </p:nvSpPr>
        <p:spPr bwMode="auto">
          <a:xfrm>
            <a:off x="6048164" y="4836985"/>
            <a:ext cx="2052228" cy="925888"/>
          </a:xfrm>
          <a:custGeom>
            <a:avLst/>
            <a:gdLst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2693 h 2558853"/>
              <a:gd name="connsiteX1" fmla="*/ 2921000 w 5689600"/>
              <a:gd name="connsiteY1" fmla="*/ 2693 h 2558853"/>
              <a:gd name="connsiteX2" fmla="*/ 5689600 w 5689600"/>
              <a:gd name="connsiteY2" fmla="*/ 2558853 h 2558853"/>
              <a:gd name="connsiteX0" fmla="*/ 0 w 5689600"/>
              <a:gd name="connsiteY0" fmla="*/ 2545386 h 2561546"/>
              <a:gd name="connsiteX1" fmla="*/ 2916324 w 5689600"/>
              <a:gd name="connsiteY1" fmla="*/ 2693 h 2561546"/>
              <a:gd name="connsiteX2" fmla="*/ 5689600 w 5689600"/>
              <a:gd name="connsiteY2" fmla="*/ 2561546 h 2561546"/>
              <a:gd name="connsiteX0" fmla="*/ 0 w 5689600"/>
              <a:gd name="connsiteY0" fmla="*/ 2548079 h 2564239"/>
              <a:gd name="connsiteX1" fmla="*/ 3096344 w 5689600"/>
              <a:gd name="connsiteY1" fmla="*/ 2693 h 2564239"/>
              <a:gd name="connsiteX2" fmla="*/ 5689600 w 5689600"/>
              <a:gd name="connsiteY2" fmla="*/ 2564239 h 2564239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9600" h="2566932">
                <a:moveTo>
                  <a:pt x="0" y="2550772"/>
                </a:moveTo>
                <a:cubicBezTo>
                  <a:pt x="1268434" y="2540474"/>
                  <a:pt x="1896049" y="0"/>
                  <a:pt x="2844316" y="2693"/>
                </a:cubicBezTo>
                <a:cubicBezTo>
                  <a:pt x="3792583" y="5386"/>
                  <a:pt x="4245277" y="2558418"/>
                  <a:pt x="5689600" y="2566932"/>
                </a:cubicBezTo>
              </a:path>
            </a:pathLst>
          </a:cu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Szabadkézi sokszög 14"/>
          <p:cNvSpPr/>
          <p:nvPr/>
        </p:nvSpPr>
        <p:spPr bwMode="auto">
          <a:xfrm>
            <a:off x="6571190" y="4836985"/>
            <a:ext cx="2052228" cy="925888"/>
          </a:xfrm>
          <a:custGeom>
            <a:avLst/>
            <a:gdLst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4233 h 2569633"/>
              <a:gd name="connsiteX1" fmla="*/ 2921000 w 5689600"/>
              <a:gd name="connsiteY1" fmla="*/ 4233 h 2569633"/>
              <a:gd name="connsiteX2" fmla="*/ 5689600 w 5689600"/>
              <a:gd name="connsiteY2" fmla="*/ 2569633 h 2569633"/>
              <a:gd name="connsiteX0" fmla="*/ 0 w 5689600"/>
              <a:gd name="connsiteY0" fmla="*/ 2542693 h 2558853"/>
              <a:gd name="connsiteX1" fmla="*/ 2921000 w 5689600"/>
              <a:gd name="connsiteY1" fmla="*/ 2693 h 2558853"/>
              <a:gd name="connsiteX2" fmla="*/ 5689600 w 5689600"/>
              <a:gd name="connsiteY2" fmla="*/ 2558853 h 2558853"/>
              <a:gd name="connsiteX0" fmla="*/ 0 w 5689600"/>
              <a:gd name="connsiteY0" fmla="*/ 2545386 h 2561546"/>
              <a:gd name="connsiteX1" fmla="*/ 2916324 w 5689600"/>
              <a:gd name="connsiteY1" fmla="*/ 2693 h 2561546"/>
              <a:gd name="connsiteX2" fmla="*/ 5689600 w 5689600"/>
              <a:gd name="connsiteY2" fmla="*/ 2561546 h 2561546"/>
              <a:gd name="connsiteX0" fmla="*/ 0 w 5689600"/>
              <a:gd name="connsiteY0" fmla="*/ 2548079 h 2564239"/>
              <a:gd name="connsiteX1" fmla="*/ 3096344 w 5689600"/>
              <a:gd name="connsiteY1" fmla="*/ 2693 h 2564239"/>
              <a:gd name="connsiteX2" fmla="*/ 5689600 w 5689600"/>
              <a:gd name="connsiteY2" fmla="*/ 2564239 h 2564239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  <a:gd name="connsiteX0" fmla="*/ 0 w 5689600"/>
              <a:gd name="connsiteY0" fmla="*/ 2550772 h 2566932"/>
              <a:gd name="connsiteX1" fmla="*/ 2844316 w 5689600"/>
              <a:gd name="connsiteY1" fmla="*/ 2693 h 2566932"/>
              <a:gd name="connsiteX2" fmla="*/ 5689600 w 5689600"/>
              <a:gd name="connsiteY2" fmla="*/ 2566932 h 256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9600" h="2566932">
                <a:moveTo>
                  <a:pt x="0" y="2550772"/>
                </a:moveTo>
                <a:cubicBezTo>
                  <a:pt x="1268434" y="2540474"/>
                  <a:pt x="1896049" y="0"/>
                  <a:pt x="2844316" y="2693"/>
                </a:cubicBezTo>
                <a:cubicBezTo>
                  <a:pt x="3792583" y="5386"/>
                  <a:pt x="4245277" y="2558418"/>
                  <a:pt x="5689600" y="2566932"/>
                </a:cubicBezTo>
              </a:path>
            </a:pathLst>
          </a:cu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0" name="Egyenes összekötő 19"/>
          <p:cNvCxnSpPr/>
          <p:nvPr/>
        </p:nvCxnSpPr>
        <p:spPr bwMode="auto">
          <a:xfrm>
            <a:off x="3239852" y="2096852"/>
            <a:ext cx="0" cy="44284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Egyenes összekötő 21"/>
          <p:cNvCxnSpPr/>
          <p:nvPr/>
        </p:nvCxnSpPr>
        <p:spPr bwMode="auto">
          <a:xfrm>
            <a:off x="3959932" y="2096852"/>
            <a:ext cx="0" cy="44284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Egyenes összekötő 22"/>
          <p:cNvCxnSpPr/>
          <p:nvPr/>
        </p:nvCxnSpPr>
        <p:spPr bwMode="auto">
          <a:xfrm>
            <a:off x="6048164" y="2096852"/>
            <a:ext cx="0" cy="44284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Egyenes összekötő 23"/>
          <p:cNvCxnSpPr/>
          <p:nvPr/>
        </p:nvCxnSpPr>
        <p:spPr bwMode="auto">
          <a:xfrm>
            <a:off x="6552220" y="2096852"/>
            <a:ext cx="0" cy="44284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Egyenes összekötő 24"/>
          <p:cNvCxnSpPr/>
          <p:nvPr/>
        </p:nvCxnSpPr>
        <p:spPr bwMode="auto">
          <a:xfrm>
            <a:off x="7560332" y="2060848"/>
            <a:ext cx="0" cy="44284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Egyenes összekötő 25"/>
          <p:cNvCxnSpPr/>
          <p:nvPr/>
        </p:nvCxnSpPr>
        <p:spPr bwMode="auto">
          <a:xfrm>
            <a:off x="8100392" y="2024844"/>
            <a:ext cx="0" cy="44284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Szabadkézi sokszög 27"/>
          <p:cNvSpPr/>
          <p:nvPr/>
        </p:nvSpPr>
        <p:spPr bwMode="auto">
          <a:xfrm>
            <a:off x="1912620" y="3815042"/>
            <a:ext cx="6880860" cy="1960918"/>
          </a:xfrm>
          <a:custGeom>
            <a:avLst/>
            <a:gdLst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200910"/>
              <a:gd name="connsiteX1" fmla="*/ 1021080 w 6880860"/>
              <a:gd name="connsiteY1" fmla="*/ 1131570 h 2200910"/>
              <a:gd name="connsiteX2" fmla="*/ 1333500 w 6880860"/>
              <a:gd name="connsiteY2" fmla="*/ 1390650 h 2200910"/>
              <a:gd name="connsiteX3" fmla="*/ 2042160 w 6880860"/>
              <a:gd name="connsiteY3" fmla="*/ 1344930 h 2200910"/>
              <a:gd name="connsiteX4" fmla="*/ 2339340 w 6880860"/>
              <a:gd name="connsiteY4" fmla="*/ 1108710 h 2200910"/>
              <a:gd name="connsiteX5" fmla="*/ 3360420 w 6880860"/>
              <a:gd name="connsiteY5" fmla="*/ 2045970 h 2200910"/>
              <a:gd name="connsiteX6" fmla="*/ 3657600 w 6880860"/>
              <a:gd name="connsiteY6" fmla="*/ 2038350 h 2200910"/>
              <a:gd name="connsiteX7" fmla="*/ 4137660 w 6880860"/>
              <a:gd name="connsiteY7" fmla="*/ 1657350 h 2200910"/>
              <a:gd name="connsiteX8" fmla="*/ 4640580 w 6880860"/>
              <a:gd name="connsiteY8" fmla="*/ 666750 h 2200910"/>
              <a:gd name="connsiteX9" fmla="*/ 4907280 w 6880860"/>
              <a:gd name="connsiteY9" fmla="*/ 102870 h 2200910"/>
              <a:gd name="connsiteX10" fmla="*/ 5196840 w 6880860"/>
              <a:gd name="connsiteY10" fmla="*/ 125730 h 2200910"/>
              <a:gd name="connsiteX11" fmla="*/ 5471160 w 6880860"/>
              <a:gd name="connsiteY11" fmla="*/ 102870 h 2200910"/>
              <a:gd name="connsiteX12" fmla="*/ 5646420 w 6880860"/>
              <a:gd name="connsiteY12" fmla="*/ 742950 h 2200910"/>
              <a:gd name="connsiteX13" fmla="*/ 6187440 w 6880860"/>
              <a:gd name="connsiteY13" fmla="*/ 1680210 h 2200910"/>
              <a:gd name="connsiteX14" fmla="*/ 6713220 w 6880860"/>
              <a:gd name="connsiteY14" fmla="*/ 2053590 h 2200910"/>
              <a:gd name="connsiteX15" fmla="*/ 6880860 w 6880860"/>
              <a:gd name="connsiteY15" fmla="*/ 2053590 h 220091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115820"/>
              <a:gd name="connsiteX1" fmla="*/ 1021080 w 6880860"/>
              <a:gd name="connsiteY1" fmla="*/ 1131570 h 2115820"/>
              <a:gd name="connsiteX2" fmla="*/ 1333500 w 6880860"/>
              <a:gd name="connsiteY2" fmla="*/ 1390650 h 2115820"/>
              <a:gd name="connsiteX3" fmla="*/ 2042160 w 6880860"/>
              <a:gd name="connsiteY3" fmla="*/ 1344930 h 2115820"/>
              <a:gd name="connsiteX4" fmla="*/ 2339340 w 6880860"/>
              <a:gd name="connsiteY4" fmla="*/ 1108710 h 2115820"/>
              <a:gd name="connsiteX5" fmla="*/ 3360420 w 6880860"/>
              <a:gd name="connsiteY5" fmla="*/ 2045970 h 2115820"/>
              <a:gd name="connsiteX6" fmla="*/ 3657600 w 6880860"/>
              <a:gd name="connsiteY6" fmla="*/ 2038350 h 2115820"/>
              <a:gd name="connsiteX7" fmla="*/ 4137660 w 6880860"/>
              <a:gd name="connsiteY7" fmla="*/ 1657350 h 2115820"/>
              <a:gd name="connsiteX8" fmla="*/ 4640580 w 6880860"/>
              <a:gd name="connsiteY8" fmla="*/ 666750 h 2115820"/>
              <a:gd name="connsiteX9" fmla="*/ 4907280 w 6880860"/>
              <a:gd name="connsiteY9" fmla="*/ 102870 h 2115820"/>
              <a:gd name="connsiteX10" fmla="*/ 5196840 w 6880860"/>
              <a:gd name="connsiteY10" fmla="*/ 125730 h 2115820"/>
              <a:gd name="connsiteX11" fmla="*/ 5471160 w 6880860"/>
              <a:gd name="connsiteY11" fmla="*/ 102870 h 2115820"/>
              <a:gd name="connsiteX12" fmla="*/ 5646420 w 6880860"/>
              <a:gd name="connsiteY12" fmla="*/ 742950 h 2115820"/>
              <a:gd name="connsiteX13" fmla="*/ 6187440 w 6880860"/>
              <a:gd name="connsiteY13" fmla="*/ 1680210 h 2115820"/>
              <a:gd name="connsiteX14" fmla="*/ 6713220 w 6880860"/>
              <a:gd name="connsiteY14" fmla="*/ 2053590 h 2115820"/>
              <a:gd name="connsiteX15" fmla="*/ 6880860 w 6880860"/>
              <a:gd name="connsiteY15" fmla="*/ 2053590 h 2115820"/>
              <a:gd name="connsiteX0" fmla="*/ 0 w 6880860"/>
              <a:gd name="connsiteY0" fmla="*/ 2045970 h 2084705"/>
              <a:gd name="connsiteX1" fmla="*/ 1021080 w 6880860"/>
              <a:gd name="connsiteY1" fmla="*/ 1131570 h 2084705"/>
              <a:gd name="connsiteX2" fmla="*/ 1333500 w 6880860"/>
              <a:gd name="connsiteY2" fmla="*/ 1390650 h 2084705"/>
              <a:gd name="connsiteX3" fmla="*/ 2042160 w 6880860"/>
              <a:gd name="connsiteY3" fmla="*/ 1344930 h 2084705"/>
              <a:gd name="connsiteX4" fmla="*/ 2339340 w 6880860"/>
              <a:gd name="connsiteY4" fmla="*/ 1108710 h 2084705"/>
              <a:gd name="connsiteX5" fmla="*/ 3360420 w 6880860"/>
              <a:gd name="connsiteY5" fmla="*/ 2045970 h 2084705"/>
              <a:gd name="connsiteX6" fmla="*/ 3657600 w 6880860"/>
              <a:gd name="connsiteY6" fmla="*/ 2038350 h 2084705"/>
              <a:gd name="connsiteX7" fmla="*/ 4137660 w 6880860"/>
              <a:gd name="connsiteY7" fmla="*/ 1657350 h 2084705"/>
              <a:gd name="connsiteX8" fmla="*/ 4640580 w 6880860"/>
              <a:gd name="connsiteY8" fmla="*/ 666750 h 2084705"/>
              <a:gd name="connsiteX9" fmla="*/ 4907280 w 6880860"/>
              <a:gd name="connsiteY9" fmla="*/ 102870 h 2084705"/>
              <a:gd name="connsiteX10" fmla="*/ 5196840 w 6880860"/>
              <a:gd name="connsiteY10" fmla="*/ 125730 h 2084705"/>
              <a:gd name="connsiteX11" fmla="*/ 5471160 w 6880860"/>
              <a:gd name="connsiteY11" fmla="*/ 102870 h 2084705"/>
              <a:gd name="connsiteX12" fmla="*/ 5646420 w 6880860"/>
              <a:gd name="connsiteY12" fmla="*/ 742950 h 2084705"/>
              <a:gd name="connsiteX13" fmla="*/ 6187440 w 6880860"/>
              <a:gd name="connsiteY13" fmla="*/ 1680210 h 2084705"/>
              <a:gd name="connsiteX14" fmla="*/ 6713220 w 6880860"/>
              <a:gd name="connsiteY14" fmla="*/ 2053590 h 2084705"/>
              <a:gd name="connsiteX15" fmla="*/ 6880860 w 6880860"/>
              <a:gd name="connsiteY15" fmla="*/ 2053590 h 2084705"/>
              <a:gd name="connsiteX0" fmla="*/ 0 w 6880860"/>
              <a:gd name="connsiteY0" fmla="*/ 2045970 h 2053590"/>
              <a:gd name="connsiteX1" fmla="*/ 1021080 w 6880860"/>
              <a:gd name="connsiteY1" fmla="*/ 1131570 h 2053590"/>
              <a:gd name="connsiteX2" fmla="*/ 1333500 w 6880860"/>
              <a:gd name="connsiteY2" fmla="*/ 1390650 h 2053590"/>
              <a:gd name="connsiteX3" fmla="*/ 2042160 w 6880860"/>
              <a:gd name="connsiteY3" fmla="*/ 1344930 h 2053590"/>
              <a:gd name="connsiteX4" fmla="*/ 2339340 w 6880860"/>
              <a:gd name="connsiteY4" fmla="*/ 1108710 h 2053590"/>
              <a:gd name="connsiteX5" fmla="*/ 3360420 w 6880860"/>
              <a:gd name="connsiteY5" fmla="*/ 2045970 h 2053590"/>
              <a:gd name="connsiteX6" fmla="*/ 3657600 w 6880860"/>
              <a:gd name="connsiteY6" fmla="*/ 2038350 h 2053590"/>
              <a:gd name="connsiteX7" fmla="*/ 4137660 w 6880860"/>
              <a:gd name="connsiteY7" fmla="*/ 1657350 h 2053590"/>
              <a:gd name="connsiteX8" fmla="*/ 4640580 w 6880860"/>
              <a:gd name="connsiteY8" fmla="*/ 666750 h 2053590"/>
              <a:gd name="connsiteX9" fmla="*/ 4907280 w 6880860"/>
              <a:gd name="connsiteY9" fmla="*/ 102870 h 2053590"/>
              <a:gd name="connsiteX10" fmla="*/ 5196840 w 6880860"/>
              <a:gd name="connsiteY10" fmla="*/ 125730 h 2053590"/>
              <a:gd name="connsiteX11" fmla="*/ 5471160 w 6880860"/>
              <a:gd name="connsiteY11" fmla="*/ 102870 h 2053590"/>
              <a:gd name="connsiteX12" fmla="*/ 5646420 w 6880860"/>
              <a:gd name="connsiteY12" fmla="*/ 742950 h 2053590"/>
              <a:gd name="connsiteX13" fmla="*/ 6187440 w 6880860"/>
              <a:gd name="connsiteY13" fmla="*/ 1680210 h 2053590"/>
              <a:gd name="connsiteX14" fmla="*/ 6713220 w 6880860"/>
              <a:gd name="connsiteY14" fmla="*/ 2053590 h 2053590"/>
              <a:gd name="connsiteX15" fmla="*/ 6880860 w 6880860"/>
              <a:gd name="connsiteY15" fmla="*/ 2053590 h 2053590"/>
              <a:gd name="connsiteX0" fmla="*/ 0 w 6880860"/>
              <a:gd name="connsiteY0" fmla="*/ 2045970 h 2053590"/>
              <a:gd name="connsiteX1" fmla="*/ 1021080 w 6880860"/>
              <a:gd name="connsiteY1" fmla="*/ 1131570 h 2053590"/>
              <a:gd name="connsiteX2" fmla="*/ 1333500 w 6880860"/>
              <a:gd name="connsiteY2" fmla="*/ 1390650 h 2053590"/>
              <a:gd name="connsiteX3" fmla="*/ 2042160 w 6880860"/>
              <a:gd name="connsiteY3" fmla="*/ 1344930 h 2053590"/>
              <a:gd name="connsiteX4" fmla="*/ 2339340 w 6880860"/>
              <a:gd name="connsiteY4" fmla="*/ 1108710 h 2053590"/>
              <a:gd name="connsiteX5" fmla="*/ 3360420 w 6880860"/>
              <a:gd name="connsiteY5" fmla="*/ 2045970 h 2053590"/>
              <a:gd name="connsiteX6" fmla="*/ 3657600 w 6880860"/>
              <a:gd name="connsiteY6" fmla="*/ 2038350 h 2053590"/>
              <a:gd name="connsiteX7" fmla="*/ 4137660 w 6880860"/>
              <a:gd name="connsiteY7" fmla="*/ 1657350 h 2053590"/>
              <a:gd name="connsiteX8" fmla="*/ 4640580 w 6880860"/>
              <a:gd name="connsiteY8" fmla="*/ 666750 h 2053590"/>
              <a:gd name="connsiteX9" fmla="*/ 4907280 w 6880860"/>
              <a:gd name="connsiteY9" fmla="*/ 102870 h 2053590"/>
              <a:gd name="connsiteX10" fmla="*/ 5196840 w 6880860"/>
              <a:gd name="connsiteY10" fmla="*/ 125730 h 2053590"/>
              <a:gd name="connsiteX11" fmla="*/ 5471160 w 6880860"/>
              <a:gd name="connsiteY11" fmla="*/ 102870 h 2053590"/>
              <a:gd name="connsiteX12" fmla="*/ 5646420 w 6880860"/>
              <a:gd name="connsiteY12" fmla="*/ 742950 h 2053590"/>
              <a:gd name="connsiteX13" fmla="*/ 6187440 w 6880860"/>
              <a:gd name="connsiteY13" fmla="*/ 1680210 h 2053590"/>
              <a:gd name="connsiteX14" fmla="*/ 6713220 w 6880860"/>
              <a:gd name="connsiteY14" fmla="*/ 2053590 h 2053590"/>
              <a:gd name="connsiteX15" fmla="*/ 6880860 w 6880860"/>
              <a:gd name="connsiteY15" fmla="*/ 2053590 h 2053590"/>
              <a:gd name="connsiteX0" fmla="*/ 0 w 6880860"/>
              <a:gd name="connsiteY0" fmla="*/ 2045970 h 2053590"/>
              <a:gd name="connsiteX1" fmla="*/ 1021080 w 6880860"/>
              <a:gd name="connsiteY1" fmla="*/ 1131570 h 2053590"/>
              <a:gd name="connsiteX2" fmla="*/ 1333500 w 6880860"/>
              <a:gd name="connsiteY2" fmla="*/ 1390650 h 2053590"/>
              <a:gd name="connsiteX3" fmla="*/ 2042160 w 6880860"/>
              <a:gd name="connsiteY3" fmla="*/ 1344930 h 2053590"/>
              <a:gd name="connsiteX4" fmla="*/ 2339340 w 6880860"/>
              <a:gd name="connsiteY4" fmla="*/ 1108710 h 2053590"/>
              <a:gd name="connsiteX5" fmla="*/ 3360420 w 6880860"/>
              <a:gd name="connsiteY5" fmla="*/ 2045970 h 2053590"/>
              <a:gd name="connsiteX6" fmla="*/ 3657600 w 6880860"/>
              <a:gd name="connsiteY6" fmla="*/ 2038350 h 2053590"/>
              <a:gd name="connsiteX7" fmla="*/ 4137660 w 6880860"/>
              <a:gd name="connsiteY7" fmla="*/ 1657350 h 2053590"/>
              <a:gd name="connsiteX8" fmla="*/ 4640580 w 6880860"/>
              <a:gd name="connsiteY8" fmla="*/ 666750 h 2053590"/>
              <a:gd name="connsiteX9" fmla="*/ 4927632 w 6880860"/>
              <a:gd name="connsiteY9" fmla="*/ 174683 h 2053590"/>
              <a:gd name="connsiteX10" fmla="*/ 5196840 w 6880860"/>
              <a:gd name="connsiteY10" fmla="*/ 125730 h 2053590"/>
              <a:gd name="connsiteX11" fmla="*/ 5471160 w 6880860"/>
              <a:gd name="connsiteY11" fmla="*/ 102870 h 2053590"/>
              <a:gd name="connsiteX12" fmla="*/ 5646420 w 6880860"/>
              <a:gd name="connsiteY12" fmla="*/ 742950 h 2053590"/>
              <a:gd name="connsiteX13" fmla="*/ 6187440 w 6880860"/>
              <a:gd name="connsiteY13" fmla="*/ 1680210 h 2053590"/>
              <a:gd name="connsiteX14" fmla="*/ 6713220 w 6880860"/>
              <a:gd name="connsiteY14" fmla="*/ 2053590 h 2053590"/>
              <a:gd name="connsiteX15" fmla="*/ 6880860 w 6880860"/>
              <a:gd name="connsiteY15" fmla="*/ 2053590 h 2053590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440 w 6880860"/>
              <a:gd name="connsiteY13" fmla="*/ 1595697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67692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61457 h 1969077"/>
              <a:gd name="connsiteX1" fmla="*/ 1021080 w 6880860"/>
              <a:gd name="connsiteY1" fmla="*/ 1047057 h 1969077"/>
              <a:gd name="connsiteX2" fmla="*/ 1333500 w 6880860"/>
              <a:gd name="connsiteY2" fmla="*/ 1306137 h 1969077"/>
              <a:gd name="connsiteX3" fmla="*/ 2042160 w 6880860"/>
              <a:gd name="connsiteY3" fmla="*/ 1260417 h 1969077"/>
              <a:gd name="connsiteX4" fmla="*/ 2339340 w 6880860"/>
              <a:gd name="connsiteY4" fmla="*/ 1024197 h 1969077"/>
              <a:gd name="connsiteX5" fmla="*/ 3360420 w 6880860"/>
              <a:gd name="connsiteY5" fmla="*/ 1961457 h 1969077"/>
              <a:gd name="connsiteX6" fmla="*/ 3657600 w 6880860"/>
              <a:gd name="connsiteY6" fmla="*/ 1953837 h 1969077"/>
              <a:gd name="connsiteX7" fmla="*/ 4137660 w 6880860"/>
              <a:gd name="connsiteY7" fmla="*/ 1572837 h 1969077"/>
              <a:gd name="connsiteX8" fmla="*/ 4640580 w 6880860"/>
              <a:gd name="connsiteY8" fmla="*/ 582237 h 1969077"/>
              <a:gd name="connsiteX9" fmla="*/ 4927632 w 6880860"/>
              <a:gd name="connsiteY9" fmla="*/ 90170 h 1969077"/>
              <a:gd name="connsiteX10" fmla="*/ 5196840 w 6880860"/>
              <a:gd name="connsiteY10" fmla="*/ 41217 h 1969077"/>
              <a:gd name="connsiteX11" fmla="*/ 5431688 w 6880860"/>
              <a:gd name="connsiteY11" fmla="*/ 126174 h 1969077"/>
              <a:gd name="connsiteX12" fmla="*/ 5646420 w 6880860"/>
              <a:gd name="connsiteY12" fmla="*/ 658437 h 1969077"/>
              <a:gd name="connsiteX13" fmla="*/ 6187772 w 6880860"/>
              <a:gd name="connsiteY13" fmla="*/ 1602338 h 1969077"/>
              <a:gd name="connsiteX14" fmla="*/ 6713220 w 6880860"/>
              <a:gd name="connsiteY14" fmla="*/ 1969077 h 1969077"/>
              <a:gd name="connsiteX15" fmla="*/ 6880860 w 6880860"/>
              <a:gd name="connsiteY15" fmla="*/ 1969077 h 1969077"/>
              <a:gd name="connsiteX0" fmla="*/ 0 w 6880860"/>
              <a:gd name="connsiteY0" fmla="*/ 1953298 h 1960918"/>
              <a:gd name="connsiteX1" fmla="*/ 1021080 w 6880860"/>
              <a:gd name="connsiteY1" fmla="*/ 1038898 h 1960918"/>
              <a:gd name="connsiteX2" fmla="*/ 1333500 w 6880860"/>
              <a:gd name="connsiteY2" fmla="*/ 1297978 h 1960918"/>
              <a:gd name="connsiteX3" fmla="*/ 2042160 w 6880860"/>
              <a:gd name="connsiteY3" fmla="*/ 1252258 h 1960918"/>
              <a:gd name="connsiteX4" fmla="*/ 2339340 w 6880860"/>
              <a:gd name="connsiteY4" fmla="*/ 1016038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43656 w 6880860"/>
              <a:gd name="connsiteY10" fmla="*/ 82011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1021080 w 6880860"/>
              <a:gd name="connsiteY1" fmla="*/ 1038898 h 1960918"/>
              <a:gd name="connsiteX2" fmla="*/ 1333500 w 6880860"/>
              <a:gd name="connsiteY2" fmla="*/ 1297978 h 1960918"/>
              <a:gd name="connsiteX3" fmla="*/ 2042160 w 6880860"/>
              <a:gd name="connsiteY3" fmla="*/ 1252258 h 1960918"/>
              <a:gd name="connsiteX4" fmla="*/ 2339340 w 6880860"/>
              <a:gd name="connsiteY4" fmla="*/ 1016038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1021080 w 6880860"/>
              <a:gd name="connsiteY1" fmla="*/ 1038898 h 1960918"/>
              <a:gd name="connsiteX2" fmla="*/ 1333500 w 6880860"/>
              <a:gd name="connsiteY2" fmla="*/ 1297978 h 1960918"/>
              <a:gd name="connsiteX3" fmla="*/ 2042160 w 6880860"/>
              <a:gd name="connsiteY3" fmla="*/ 1252258 h 1960918"/>
              <a:gd name="connsiteX4" fmla="*/ 2339340 w 6880860"/>
              <a:gd name="connsiteY4" fmla="*/ 1016038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1021080 w 6880860"/>
              <a:gd name="connsiteY1" fmla="*/ 1038898 h 1960918"/>
              <a:gd name="connsiteX2" fmla="*/ 1333500 w 6880860"/>
              <a:gd name="connsiteY2" fmla="*/ 1297978 h 1960918"/>
              <a:gd name="connsiteX3" fmla="*/ 2042160 w 6880860"/>
              <a:gd name="connsiteY3" fmla="*/ 1252258 h 1960918"/>
              <a:gd name="connsiteX4" fmla="*/ 2339340 w 6880860"/>
              <a:gd name="connsiteY4" fmla="*/ 1016038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1021080 w 6880860"/>
              <a:gd name="connsiteY1" fmla="*/ 1038898 h 1960918"/>
              <a:gd name="connsiteX2" fmla="*/ 1333500 w 6880860"/>
              <a:gd name="connsiteY2" fmla="*/ 1297978 h 1960918"/>
              <a:gd name="connsiteX3" fmla="*/ 2042160 w 6880860"/>
              <a:gd name="connsiteY3" fmla="*/ 1252258 h 1960918"/>
              <a:gd name="connsiteX4" fmla="*/ 2339340 w 6880860"/>
              <a:gd name="connsiteY4" fmla="*/ 1016038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  <a:gd name="connsiteX0" fmla="*/ 0 w 6880860"/>
              <a:gd name="connsiteY0" fmla="*/ 1953298 h 1960918"/>
              <a:gd name="connsiteX1" fmla="*/ 1021080 w 6880860"/>
              <a:gd name="connsiteY1" fmla="*/ 1038898 h 1960918"/>
              <a:gd name="connsiteX2" fmla="*/ 1333500 w 6880860"/>
              <a:gd name="connsiteY2" fmla="*/ 1297978 h 1960918"/>
              <a:gd name="connsiteX3" fmla="*/ 2042160 w 6880860"/>
              <a:gd name="connsiteY3" fmla="*/ 1252258 h 1960918"/>
              <a:gd name="connsiteX4" fmla="*/ 2339340 w 6880860"/>
              <a:gd name="connsiteY4" fmla="*/ 1016038 h 1960918"/>
              <a:gd name="connsiteX5" fmla="*/ 3360420 w 6880860"/>
              <a:gd name="connsiteY5" fmla="*/ 1953298 h 1960918"/>
              <a:gd name="connsiteX6" fmla="*/ 3657600 w 6880860"/>
              <a:gd name="connsiteY6" fmla="*/ 1945678 h 1960918"/>
              <a:gd name="connsiteX7" fmla="*/ 4137660 w 6880860"/>
              <a:gd name="connsiteY7" fmla="*/ 1564678 h 1960918"/>
              <a:gd name="connsiteX8" fmla="*/ 4640580 w 6880860"/>
              <a:gd name="connsiteY8" fmla="*/ 574078 h 1960918"/>
              <a:gd name="connsiteX9" fmla="*/ 4927632 w 6880860"/>
              <a:gd name="connsiteY9" fmla="*/ 82011 h 1960918"/>
              <a:gd name="connsiteX10" fmla="*/ 5179660 w 6880860"/>
              <a:gd name="connsiteY10" fmla="*/ 82010 h 1960918"/>
              <a:gd name="connsiteX11" fmla="*/ 5431688 w 6880860"/>
              <a:gd name="connsiteY11" fmla="*/ 118015 h 1960918"/>
              <a:gd name="connsiteX12" fmla="*/ 5646420 w 6880860"/>
              <a:gd name="connsiteY12" fmla="*/ 650278 h 1960918"/>
              <a:gd name="connsiteX13" fmla="*/ 6187772 w 6880860"/>
              <a:gd name="connsiteY13" fmla="*/ 1594179 h 1960918"/>
              <a:gd name="connsiteX14" fmla="*/ 6713220 w 6880860"/>
              <a:gd name="connsiteY14" fmla="*/ 1960918 h 1960918"/>
              <a:gd name="connsiteX15" fmla="*/ 6880860 w 6880860"/>
              <a:gd name="connsiteY15" fmla="*/ 1960918 h 19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80860" h="1960918">
                <a:moveTo>
                  <a:pt x="0" y="1953298"/>
                </a:moveTo>
                <a:cubicBezTo>
                  <a:pt x="497651" y="1870520"/>
                  <a:pt x="628878" y="1055366"/>
                  <a:pt x="1021080" y="1038898"/>
                </a:cubicBezTo>
                <a:cubicBezTo>
                  <a:pt x="1190423" y="1048573"/>
                  <a:pt x="1225552" y="1164144"/>
                  <a:pt x="1333500" y="1297978"/>
                </a:cubicBezTo>
                <a:cubicBezTo>
                  <a:pt x="1484233" y="1519871"/>
                  <a:pt x="1849554" y="1478723"/>
                  <a:pt x="2042160" y="1252258"/>
                </a:cubicBezTo>
                <a:cubicBezTo>
                  <a:pt x="2173027" y="1135567"/>
                  <a:pt x="2181841" y="1024122"/>
                  <a:pt x="2339340" y="1016038"/>
                </a:cubicBezTo>
                <a:cubicBezTo>
                  <a:pt x="2699445" y="1013294"/>
                  <a:pt x="2852939" y="1929104"/>
                  <a:pt x="3360420" y="1953298"/>
                </a:cubicBezTo>
                <a:cubicBezTo>
                  <a:pt x="3515179" y="1947336"/>
                  <a:pt x="3416439" y="1953933"/>
                  <a:pt x="3657600" y="1945678"/>
                </a:cubicBezTo>
                <a:cubicBezTo>
                  <a:pt x="3828130" y="1939646"/>
                  <a:pt x="4039229" y="1695450"/>
                  <a:pt x="4137660" y="1564678"/>
                </a:cubicBezTo>
                <a:cubicBezTo>
                  <a:pt x="4359806" y="1293811"/>
                  <a:pt x="4508918" y="821189"/>
                  <a:pt x="4640580" y="574078"/>
                </a:cubicBezTo>
                <a:cubicBezTo>
                  <a:pt x="4772242" y="326967"/>
                  <a:pt x="4837785" y="164022"/>
                  <a:pt x="4927632" y="82011"/>
                </a:cubicBezTo>
                <a:cubicBezTo>
                  <a:pt x="5017479" y="0"/>
                  <a:pt x="5095651" y="76009"/>
                  <a:pt x="5179660" y="82010"/>
                </a:cubicBezTo>
                <a:cubicBezTo>
                  <a:pt x="5263669" y="88011"/>
                  <a:pt x="5353895" y="23304"/>
                  <a:pt x="5431688" y="118015"/>
                </a:cubicBezTo>
                <a:cubicBezTo>
                  <a:pt x="5509481" y="212726"/>
                  <a:pt x="5520406" y="404251"/>
                  <a:pt x="5646420" y="650278"/>
                </a:cubicBezTo>
                <a:cubicBezTo>
                  <a:pt x="5772434" y="896305"/>
                  <a:pt x="6083026" y="1437990"/>
                  <a:pt x="6187772" y="1594179"/>
                </a:cubicBezTo>
                <a:cubicBezTo>
                  <a:pt x="6287776" y="1725174"/>
                  <a:pt x="6504360" y="1927015"/>
                  <a:pt x="6713220" y="1960918"/>
                </a:cubicBezTo>
                <a:cubicBezTo>
                  <a:pt x="6774498" y="1957108"/>
                  <a:pt x="6767195" y="1957109"/>
                  <a:pt x="6880860" y="1960918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9" name="Egyenes összekötő 28"/>
          <p:cNvCxnSpPr/>
          <p:nvPr/>
        </p:nvCxnSpPr>
        <p:spPr bwMode="auto">
          <a:xfrm flipH="1">
            <a:off x="1259632" y="5085184"/>
            <a:ext cx="770485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Szövegdoboz 32"/>
          <p:cNvSpPr txBox="1"/>
          <p:nvPr/>
        </p:nvSpPr>
        <p:spPr>
          <a:xfrm>
            <a:off x="755576" y="4653136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szint</a:t>
            </a:r>
            <a:endParaRPr lang="en-US" dirty="0"/>
          </a:p>
        </p:txBody>
      </p:sp>
      <p:graphicFrame>
        <p:nvGraphicFramePr>
          <p:cNvPr id="34" name="Objektum 33"/>
          <p:cNvGraphicFramePr>
            <a:graphicFrameLocks noChangeAspect="1"/>
          </p:cNvGraphicFramePr>
          <p:nvPr/>
        </p:nvGraphicFramePr>
        <p:xfrm>
          <a:off x="3160713" y="2425700"/>
          <a:ext cx="3519487" cy="750888"/>
        </p:xfrm>
        <a:graphic>
          <a:graphicData uri="http://schemas.openxmlformats.org/presentationml/2006/ole">
            <p:oleObj spid="_x0000_s31746" name="Equation" r:id="rId3" imgW="130788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2012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Myriad Pro Bold Cond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>
        <a:noFill/>
      </a:spPr>
      <a:bodyPr wrap="none" rtlCol="0">
        <a:normAutofit/>
      </a:bodyPr>
      <a:lstStyle>
        <a:defPPr>
          <a:buFont typeface="Arial" pitchFamily="34" charset="0"/>
          <a:buChar char="•"/>
          <a:defRPr sz="2000" dirty="0" smtClean="0"/>
        </a:defPPr>
      </a:lstStyle>
    </a:tx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crs4-vic-template</Template>
  <TotalTime>12978</TotalTime>
  <Words>376</Words>
  <Application>Microsoft Office PowerPoint</Application>
  <PresentationFormat>Diavetítés a képernyőre (4:3 oldalarány)</PresentationFormat>
  <Paragraphs>137</Paragraphs>
  <Slides>20</Slides>
  <Notes>1</Notes>
  <HiddenSlides>0</HiddenSlides>
  <MMClips>3</MMClips>
  <ScaleCrop>false</ScaleCrop>
  <HeadingPairs>
    <vt:vector size="8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31" baseType="lpstr">
      <vt:lpstr>Arial</vt:lpstr>
      <vt:lpstr>Verdana</vt:lpstr>
      <vt:lpstr>MS PGothic</vt:lpstr>
      <vt:lpstr>Times</vt:lpstr>
      <vt:lpstr>Times New Roman</vt:lpstr>
      <vt:lpstr>Tahoma</vt:lpstr>
      <vt:lpstr>Symbol</vt:lpstr>
      <vt:lpstr>Stencil</vt:lpstr>
      <vt:lpstr>Myriad Pro Bold Cond</vt:lpstr>
      <vt:lpstr>eg2012</vt:lpstr>
      <vt:lpstr>Equation</vt:lpstr>
      <vt:lpstr>Részecske-alapú implicit felületek megjelenítése</vt:lpstr>
      <vt:lpstr>Implicit felületek megjelenítése</vt:lpstr>
      <vt:lpstr>Távolságmezők</vt:lpstr>
      <vt:lpstr>Metaball megjelenítés a GPU-n</vt:lpstr>
      <vt:lpstr>Metaballok 3D-ben</vt:lpstr>
      <vt:lpstr>Metaball sűrűségfüggvény</vt:lpstr>
      <vt:lpstr>Összes sűrűség</vt:lpstr>
      <vt:lpstr>Népszerű sűrűségfüggvények</vt:lpstr>
      <vt:lpstr>Az összeg is szakaszonként polinomiális</vt:lpstr>
      <vt:lpstr>Metaball megjelenítési technikák</vt:lpstr>
      <vt:lpstr>Ray marching</vt:lpstr>
      <vt:lpstr>Ray marching</vt:lpstr>
      <vt:lpstr>Fragmenslisták: A-buffer</vt:lpstr>
      <vt:lpstr>Fragmenslisták: S-buffer</vt:lpstr>
      <vt:lpstr>Fragmens listát használó módszerek</vt:lpstr>
      <vt:lpstr>Új módszer</vt:lpstr>
      <vt:lpstr>Az algoritmus folyamata</vt:lpstr>
      <vt:lpstr>Harmadfokú közelítés</vt:lpstr>
      <vt:lpstr>Ray casting</vt:lpstr>
      <vt:lpstr>Eredmények</vt:lpstr>
    </vt:vector>
  </TitlesOfParts>
  <Company>crs4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EG2012 Template</dc:title>
  <dc:subject>Powerpoint template for Eurographics 2012 conference</dc:subject>
  <dc:creator>crs4</dc:creator>
  <cp:lastModifiedBy>Laci</cp:lastModifiedBy>
  <cp:revision>176</cp:revision>
  <dcterms:created xsi:type="dcterms:W3CDTF">2012-01-21T11:36:29Z</dcterms:created>
  <dcterms:modified xsi:type="dcterms:W3CDTF">2013-06-20T09:03:05Z</dcterms:modified>
</cp:coreProperties>
</file>