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21"/>
  </p:notesMasterIdLst>
  <p:sldIdLst>
    <p:sldId id="256" r:id="rId3"/>
    <p:sldId id="398" r:id="rId4"/>
    <p:sldId id="400" r:id="rId5"/>
    <p:sldId id="401" r:id="rId6"/>
    <p:sldId id="347" r:id="rId7"/>
    <p:sldId id="348" r:id="rId8"/>
    <p:sldId id="379" r:id="rId9"/>
    <p:sldId id="381" r:id="rId10"/>
    <p:sldId id="369" r:id="rId11"/>
    <p:sldId id="399" r:id="rId12"/>
    <p:sldId id="388" r:id="rId13"/>
    <p:sldId id="374" r:id="rId14"/>
    <p:sldId id="376" r:id="rId15"/>
    <p:sldId id="377" r:id="rId16"/>
    <p:sldId id="393" r:id="rId17"/>
    <p:sldId id="394" r:id="rId18"/>
    <p:sldId id="395" r:id="rId19"/>
    <p:sldId id="359" r:id="rId20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007B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9" autoAdjust="0"/>
    <p:restoredTop sz="94676" autoAdjust="0"/>
  </p:normalViewPr>
  <p:slideViewPr>
    <p:cSldViewPr>
      <p:cViewPr varScale="1">
        <p:scale>
          <a:sx n="97" d="100"/>
          <a:sy n="97" d="100"/>
        </p:scale>
        <p:origin x="-896" y="-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9433308-D2FE-4C9E-8398-189CF8544291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B3CAC76-6D8E-4F1C-8568-85E1CBD634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978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EB5A1-9F8C-4374-B005-B4D7CCB80F09}" type="slidenum">
              <a:rPr lang="hu-HU" smtClean="0">
                <a:latin typeface="Arial" pitchFamily="34" charset="0"/>
              </a:rPr>
              <a:pPr/>
              <a:t>2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1" y="4861442"/>
            <a:ext cx="5679440" cy="4710410"/>
          </a:xfrm>
          <a:noFill/>
          <a:ln/>
        </p:spPr>
        <p:txBody>
          <a:bodyPr wrap="none" anchor="ctr"/>
          <a:lstStyle/>
          <a:p>
            <a:pPr eaLnBrk="1" hangingPunct="1">
              <a:buFontTx/>
              <a:buChar char="-"/>
            </a:pPr>
            <a:r>
              <a:rPr lang="hu-HU" smtClean="0">
                <a:latin typeface="Arial" pitchFamily="34" charset="0"/>
              </a:rPr>
              <a:t>Szekrény jelenleg 150TB/500GB de csak 200 core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32" y="4861441"/>
            <a:ext cx="5679066" cy="46051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Search (T), Graphvis, ITLog</a:t>
            </a:r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620D6-6EC8-4290-9BC0-57B091AF38FD}" type="slidenum">
              <a:rPr lang="hu-HU" smtClean="0"/>
              <a:pPr/>
              <a:t>9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received</a:t>
            </a:r>
            <a:r>
              <a:rPr lang="hu-HU" dirty="0" smtClean="0"/>
              <a:t> </a:t>
            </a:r>
            <a:r>
              <a:rPr lang="hu-HU" dirty="0" err="1" smtClean="0"/>
              <a:t>funds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purchasing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and </a:t>
            </a:r>
            <a:r>
              <a:rPr lang="hu-HU" dirty="0" err="1" smtClean="0"/>
              <a:t>storage</a:t>
            </a:r>
            <a:r>
              <a:rPr lang="hu-HU" dirty="0" smtClean="0"/>
              <a:t>. The project is </a:t>
            </a:r>
            <a:r>
              <a:rPr lang="hu-HU" dirty="0" err="1" smtClean="0"/>
              <a:t>led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deputy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director</a:t>
            </a:r>
            <a:r>
              <a:rPr lang="hu-HU" baseline="0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 and is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collaboration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departments</a:t>
            </a:r>
            <a:r>
              <a:rPr lang="hu-HU" baseline="0" dirty="0" smtClean="0"/>
              <a:t>, an </a:t>
            </a:r>
            <a:r>
              <a:rPr lang="hu-HU" baseline="0" dirty="0" err="1" smtClean="0"/>
              <a:t>indication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that</a:t>
            </a:r>
            <a:r>
              <a:rPr lang="hu-HU" baseline="0" dirty="0" smtClean="0"/>
              <a:t> SZTAKI (and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just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lab</a:t>
            </a:r>
            <a:r>
              <a:rPr lang="hu-HU" baseline="0" dirty="0" smtClean="0"/>
              <a:t>) </a:t>
            </a:r>
            <a:r>
              <a:rPr lang="hu-HU" baseline="0" dirty="0" err="1" smtClean="0"/>
              <a:t>considers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topic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high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priority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CAC76-6D8E-4F1C-8568-85E1CBD63411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19"/>
            <a:ext cx="7772400" cy="417720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hu-HU" smtClean="0"/>
              <a:t>14 June 2013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hu-HU" smtClean="0"/>
              <a:t>Web and Social Media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908720"/>
            <a:ext cx="3008313" cy="191854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908720"/>
            <a:ext cx="4995863" cy="54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893615"/>
            <a:ext cx="3008313" cy="350306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908720"/>
            <a:ext cx="5711824" cy="936104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6832"/>
            <a:ext cx="6054724" cy="381642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49148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491485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pPr eaLnBrk="1" latinLnBrk="0" hangingPunct="1"/>
            <a:r>
              <a:rPr lang="hu-HU" dirty="0" smtClean="0"/>
              <a:t>Sample Title</a:t>
            </a: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kumimoji="0" lang="hu-HU" dirty="0" smtClean="0"/>
              <a:t>Edit sample text</a:t>
            </a:r>
          </a:p>
          <a:p>
            <a:pPr lvl="1" eaLnBrk="1" latinLnBrk="0" hangingPunct="1"/>
            <a:r>
              <a:rPr kumimoji="0" lang="hu-HU" dirty="0" smtClean="0"/>
              <a:t>Second level text</a:t>
            </a:r>
          </a:p>
          <a:p>
            <a:pPr lvl="2" eaLnBrk="1" latinLnBrk="0" hangingPunct="1"/>
            <a:r>
              <a:rPr kumimoji="0" lang="hu-HU" dirty="0" smtClean="0"/>
              <a:t>Third level text</a:t>
            </a:r>
          </a:p>
          <a:p>
            <a:pPr lvl="3" eaLnBrk="1" latinLnBrk="0" hangingPunct="1"/>
            <a:r>
              <a:rPr kumimoji="0" lang="hu-HU" dirty="0" smtClean="0"/>
              <a:t>Fourth level text</a:t>
            </a:r>
          </a:p>
          <a:p>
            <a:pPr lvl="4" eaLnBrk="1" latinLnBrk="0" hangingPunct="1"/>
            <a:r>
              <a:rPr kumimoji="0" lang="hu-HU" dirty="0" smtClean="0"/>
              <a:t>Fifth level text</a:t>
            </a:r>
            <a:endParaRPr kumimoji="0"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26.04.2013.</a:t>
            </a:r>
            <a:endParaRPr kumimoji="0" lang="hu-H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hu-HU" sz="1000" smtClean="0"/>
              <a:pPr algn="r"/>
              <a:t>‹#›</a:t>
            </a:fld>
            <a:endParaRPr kumimoji="0" lang="hu-H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5"/>
          <p:cNvSpPr/>
          <p:nvPr/>
        </p:nvSpPr>
        <p:spPr>
          <a:xfrm>
            <a:off x="0" y="5589588"/>
            <a:ext cx="9144000" cy="1268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6" name="Kép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0000">
            <a:off x="5853113" y="3001963"/>
            <a:ext cx="3929062" cy="392906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6925"/>
            <a:ext cx="2881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95536" y="1255095"/>
            <a:ext cx="7560000" cy="540000"/>
          </a:xfrm>
          <a:noFill/>
        </p:spPr>
        <p:txBody>
          <a:bodyPr>
            <a:noAutofit/>
          </a:bodyPr>
          <a:lstStyle>
            <a:lvl1pPr>
              <a:defRPr sz="4800" b="0" spc="15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5400000" cy="360000"/>
          </a:xfrm>
          <a:noFill/>
        </p:spPr>
        <p:txBody>
          <a:bodyPr>
            <a:noAutofit/>
          </a:bodyPr>
          <a:lstStyle>
            <a:lvl1pPr marL="0" indent="0" algn="l" eaLnBrk="1" latinLnBrk="0" hangingPunct="1">
              <a:buNone/>
              <a:defRPr kumimoji="0" lang="hu-HU" sz="1800" b="0" baseline="0">
                <a:solidFill>
                  <a:schemeClr val="tx2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288" y="2197100"/>
            <a:ext cx="7560000" cy="54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lang="hu-HU" sz="2800" b="0" i="1" cap="none" spc="15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ftr" sz="quarter" idx="14"/>
          </p:nvPr>
        </p:nvSpPr>
        <p:spPr>
          <a:xfrm>
            <a:off x="395288" y="4879975"/>
            <a:ext cx="5400675" cy="277813"/>
          </a:xfrm>
          <a:noFill/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 lang="de-DE">
              <a:solidFill>
                <a:srgbClr val="4A4A4A"/>
              </a:solidFill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5"/>
          </p:nvPr>
        </p:nvSpPr>
        <p:spPr>
          <a:xfrm>
            <a:off x="379413" y="5240338"/>
            <a:ext cx="1600200" cy="276225"/>
          </a:xfrm>
        </p:spPr>
        <p:txBody>
          <a:bodyPr/>
          <a:lstStyle>
            <a:lvl1pPr algn="l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69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3"/>
          <p:cNvGrpSpPr>
            <a:grpSpLocks noChangeAspect="1"/>
          </p:cNvGrpSpPr>
          <p:nvPr/>
        </p:nvGrpSpPr>
        <p:grpSpPr bwMode="auto">
          <a:xfrm>
            <a:off x="36513" y="1698625"/>
            <a:ext cx="530225" cy="442913"/>
            <a:chOff x="36000" y="1664213"/>
            <a:chExt cx="590017" cy="512065"/>
          </a:xfrm>
        </p:grpSpPr>
        <p:pic>
          <p:nvPicPr>
            <p:cNvPr id="6" name="Kép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ép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11560" y="1653545"/>
            <a:ext cx="7239000" cy="533400"/>
          </a:xfrm>
          <a:noFill/>
        </p:spPr>
        <p:txBody>
          <a:bodyPr>
            <a:noAutofit/>
          </a:bodyPr>
          <a:lstStyle>
            <a:lvl1pPr algn="l" eaLnBrk="1" latinLnBrk="0" hangingPunct="1">
              <a:defRPr kumimoji="0" lang="hu-HU" sz="4800" b="0" cap="none" spc="150" baseline="0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0"/>
          </p:nvPr>
        </p:nvSpPr>
        <p:spPr>
          <a:xfrm>
            <a:off x="395288" y="6383338"/>
            <a:ext cx="6156325" cy="30480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dt" sz="half" idx="11"/>
          </p:nvPr>
        </p:nvSpPr>
        <p:spPr>
          <a:xfrm>
            <a:off x="4932363" y="6383338"/>
            <a:ext cx="1600200" cy="304800"/>
          </a:xfrm>
        </p:spPr>
        <p:txBody>
          <a:bodyPr/>
          <a:lstStyle>
            <a:lvl1pPr algn="r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 dirty="0">
              <a:solidFill>
                <a:srgbClr val="4A4A4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6383338"/>
            <a:ext cx="395288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11691C0-26EB-4745-8F17-CA1F857B869B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36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0CF98AD-E33B-478D-8F18-783267EA94E2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5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47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2238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Big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70981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cio-2013\header-background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571"/>
            <a:ext cx="9144000" cy="7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5116"/>
            <a:ext cx="8352928" cy="731899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1026" name="Picture 2" descr="D:\cio-2013\footer-lin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704941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67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33C061A-245F-424E-B14D-FA879654E21A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291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5184576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5184576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6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F49DECF-CC35-4695-A6DB-975528802E70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7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734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8446712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9DC98CF-7C43-49CE-8975-1492C49B5BDF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7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518457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572000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502927-3E26-4DB0-82F0-E4F952807C64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066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518457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F9B7DE3-393B-4E5A-89DF-2BD8091F31F9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01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572000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8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D0C1BB0-84DE-4B2D-A46B-ADE5A3D1A1F6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9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427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76575"/>
            <a:ext cx="9144000" cy="3781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994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B006-C48B-41AC-B2E5-16A652439207}" type="slidenum">
              <a:rPr lang="en-US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5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201611" y="-17461"/>
            <a:ext cx="2238374" cy="83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3250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z="20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z="19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z="18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0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4" name="Shape 66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27250" cy="598488"/>
          </a:xfrm>
        </p:spPr>
        <p:txBody>
          <a:bodyPr lIns="91425" tIns="91425" rIns="91425" bIns="91425" anchor="t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81139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fent, 1 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8446712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FD30054-73F9-45E6-85FD-DBFCA87D3ED6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 sz="1200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Web and Social Media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4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1026" name="Picture 2" descr="D:\cio-2013\footer-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704941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io-2013\footer-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160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VITY Csak cí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429420" cy="71437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3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4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Web and Social Media</a:t>
            </a:r>
            <a:endParaRPr/>
          </a:p>
        </p:txBody>
      </p:sp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919913" y="6330950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CE6EA12-952C-4698-94AC-3A0AABEBCAC5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584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hu-HU" noProof="0" smtClean="0"/>
              <a:t>Mintacím szerkesztése</a:t>
            </a:r>
            <a:endParaRPr lang="en-US" noProof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US" noProof="0"/>
          </a:p>
        </p:txBody>
      </p:sp>
      <p:sp>
        <p:nvSpPr>
          <p:cNvPr id="4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AC4AA6A9-87C0-44AC-8505-D705AC2F915B}" type="slidenum">
              <a:rPr lang="en-US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rgbClr val="4A4A4A"/>
              </a:solidFill>
            </a:endParaRPr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Web and Social Media</a:t>
            </a:r>
            <a:endParaRPr lang="en-US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113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3"/>
          <p:cNvGrpSpPr>
            <a:grpSpLocks noChangeAspect="1"/>
          </p:cNvGrpSpPr>
          <p:nvPr/>
        </p:nvGrpSpPr>
        <p:grpSpPr bwMode="auto">
          <a:xfrm>
            <a:off x="36513" y="1698625"/>
            <a:ext cx="530225" cy="442913"/>
            <a:chOff x="36000" y="1664213"/>
            <a:chExt cx="590017" cy="512065"/>
          </a:xfrm>
        </p:grpSpPr>
        <p:pic>
          <p:nvPicPr>
            <p:cNvPr id="6" name="Kép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ép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11560" y="1653545"/>
            <a:ext cx="7239000" cy="533400"/>
          </a:xfrm>
          <a:noFill/>
        </p:spPr>
        <p:txBody>
          <a:bodyPr>
            <a:noAutofit/>
          </a:bodyPr>
          <a:lstStyle>
            <a:lvl1pPr algn="l" eaLnBrk="1" latinLnBrk="0" hangingPunct="1">
              <a:defRPr kumimoji="0" lang="hu-HU" sz="4800" b="0" cap="none" spc="150" baseline="0">
                <a:solidFill>
                  <a:schemeClr val="accent2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0"/>
          </p:nvPr>
        </p:nvSpPr>
        <p:spPr>
          <a:xfrm>
            <a:off x="395288" y="6383338"/>
            <a:ext cx="6156325" cy="30480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Web and Social Media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dt" sz="half" idx="11"/>
          </p:nvPr>
        </p:nvSpPr>
        <p:spPr>
          <a:xfrm>
            <a:off x="4932363" y="6383338"/>
            <a:ext cx="1600200" cy="304800"/>
          </a:xfrm>
        </p:spPr>
        <p:txBody>
          <a:bodyPr/>
          <a:lstStyle>
            <a:lvl1pPr algn="r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 dirty="0">
              <a:solidFill>
                <a:srgbClr val="4A4A4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6383338"/>
            <a:ext cx="395288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E1AE9FD-B686-4953-A8A7-06EDD5B8B37C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44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9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464496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7BC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683568" y="3933056"/>
            <a:ext cx="7848872" cy="0"/>
          </a:xfrm>
          <a:prstGeom prst="line">
            <a:avLst/>
          </a:prstGeom>
          <a:ln w="571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30"/>
            <a:ext cx="4038600" cy="396049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2420887"/>
            <a:ext cx="4041648" cy="396077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20888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068960"/>
            <a:ext cx="4041648" cy="331236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3068864"/>
            <a:ext cx="4041648" cy="3311991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14 June 2013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Web and Social Media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1522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1429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hu-HU" smtClean="0"/>
              <a:t>14 June 2013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hu-HU" smtClean="0"/>
              <a:t>Web and Social Media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52025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7498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719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rgbClr val="007BC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73993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Sample title</a:t>
            </a:r>
            <a:endParaRPr 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323850" y="1052513"/>
            <a:ext cx="84613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Edit sample text</a:t>
            </a:r>
          </a:p>
          <a:p>
            <a:pPr lvl="1"/>
            <a:r>
              <a:rPr lang="hu-HU" smtClean="0"/>
              <a:t>Second level text</a:t>
            </a:r>
          </a:p>
          <a:p>
            <a:pPr lvl="2"/>
            <a:r>
              <a:rPr lang="hu-HU" smtClean="0"/>
              <a:t>Third level text</a:t>
            </a:r>
          </a:p>
          <a:p>
            <a:pPr lvl="3"/>
            <a:r>
              <a:rPr lang="hu-HU" smtClean="0"/>
              <a:t>Fourth level text</a:t>
            </a:r>
          </a:p>
          <a:p>
            <a:pPr lvl="4"/>
            <a:r>
              <a:rPr lang="hu-HU" smtClean="0"/>
              <a:t>Fifth level text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0" y="6381750"/>
            <a:ext cx="395288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E907DEE-F142-4F92-8F03-7ADB47D511CF}" type="slidenum">
              <a:rPr lang="hu-HU">
                <a:solidFill>
                  <a:srgbClr val="4A4A4A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4A4A4A"/>
              </a:solidFill>
              <a:ea typeface="ＭＳ Ｐゴシック" pitchFamily="34" charset="-128"/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395288" y="6384925"/>
            <a:ext cx="6156325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algn="l" eaLnBrk="1" latinLnBrk="0" hangingPunct="1">
              <a:defRPr kumimoji="0" lang="hu-HU" sz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4A4A4A"/>
                </a:solidFill>
              </a:rPr>
              <a:t>Web and Social Media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932363" y="6383338"/>
            <a:ext cx="1601787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hu-HU" sz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4A4A4A"/>
                </a:solidFill>
              </a:rPr>
              <a:t>14 June 2013</a:t>
            </a:r>
            <a:endParaRPr dirty="0">
              <a:solidFill>
                <a:srgbClr val="4A4A4A"/>
              </a:solidFill>
            </a:endParaRPr>
          </a:p>
        </p:txBody>
      </p:sp>
      <p:pic>
        <p:nvPicPr>
          <p:cNvPr id="1032" name="Kép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Kép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">
            <a:off x="7704138" y="-222250"/>
            <a:ext cx="15509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37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hu-HU" sz="2800" b="1" cap="small">
          <a:solidFill>
            <a:schemeClr val="accent1"/>
          </a:solidFill>
          <a:latin typeface="+mj-lt"/>
          <a:ea typeface="ＭＳ Ｐゴシック" charset="0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  <a:extLst/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•"/>
        <a:defRPr lang="hu-HU" sz="2000">
          <a:solidFill>
            <a:schemeClr val="tx2"/>
          </a:solidFill>
          <a:latin typeface="+mn-lt"/>
          <a:ea typeface="ＭＳ Ｐゴシック" charset="0"/>
          <a:cs typeface="ＭＳ Ｐゴシック" pitchFamily="34" charset="-128"/>
        </a:defRPr>
      </a:lvl1pPr>
      <a:lvl2pPr marL="539750" indent="-2333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Wingdings" pitchFamily="2" charset="2"/>
        <a:buChar char="§"/>
        <a:defRPr lang="hu-HU" sz="2000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827088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Courier New" pitchFamily="49" charset="0"/>
        <a:buChar char="o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114425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1439863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ms.sztaki.hu/" TargetMode="External"/><Relationship Id="rId2" Type="http://schemas.openxmlformats.org/officeDocument/2006/relationships/hyperlink" Target="mailto:benczur@sztaki.mta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osphere.eu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phlab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jpeg"/><Relationship Id="rId26" Type="http://schemas.openxmlformats.org/officeDocument/2006/relationships/image" Target="../media/image67.jpeg"/><Relationship Id="rId3" Type="http://schemas.openxmlformats.org/officeDocument/2006/relationships/hyperlink" Target="mailto:benczur@sztaki.mta.hu" TargetMode="External"/><Relationship Id="rId21" Type="http://schemas.openxmlformats.org/officeDocument/2006/relationships/image" Target="../media/image62.jpeg"/><Relationship Id="rId7" Type="http://schemas.openxmlformats.org/officeDocument/2006/relationships/image" Target="../media/image49.png"/><Relationship Id="rId12" Type="http://schemas.openxmlformats.org/officeDocument/2006/relationships/image" Target="../media/image31.png"/><Relationship Id="rId17" Type="http://schemas.openxmlformats.org/officeDocument/2006/relationships/image" Target="../media/image58.jpeg"/><Relationship Id="rId25" Type="http://schemas.openxmlformats.org/officeDocument/2006/relationships/image" Target="../media/image66.jpeg"/><Relationship Id="rId2" Type="http://schemas.openxmlformats.org/officeDocument/2006/relationships/hyperlink" Target="http://datamining.sztaki.hu/" TargetMode="External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jpeg"/><Relationship Id="rId5" Type="http://schemas.openxmlformats.org/officeDocument/2006/relationships/image" Target="../media/image47.pn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63.jpeg"/><Relationship Id="rId27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6864" cy="2376265"/>
          </a:xfrm>
        </p:spPr>
        <p:txBody>
          <a:bodyPr/>
          <a:lstStyle/>
          <a:p>
            <a:r>
              <a:rPr lang="hu-HU" sz="5400" dirty="0" smtClean="0"/>
              <a:t>Big Data – Lendület kutatócsoport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880320"/>
          </a:xfrm>
        </p:spPr>
        <p:txBody>
          <a:bodyPr>
            <a:normAutofit/>
          </a:bodyPr>
          <a:lstStyle/>
          <a:p>
            <a:r>
              <a:rPr lang="hu-HU" dirty="0" err="1" smtClean="0"/>
              <a:t>Andras</a:t>
            </a:r>
            <a:r>
              <a:rPr lang="hu-HU" dirty="0" smtClean="0"/>
              <a:t> </a:t>
            </a:r>
            <a:r>
              <a:rPr lang="hu-HU" dirty="0" err="1" smtClean="0"/>
              <a:t>Benczur</a:t>
            </a:r>
            <a:endParaRPr lang="hu-HU" dirty="0" smtClean="0"/>
          </a:p>
          <a:p>
            <a:r>
              <a:rPr lang="hu-HU" dirty="0" err="1" smtClean="0"/>
              <a:t>Insitute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Computer Science and </a:t>
            </a:r>
            <a:r>
              <a:rPr lang="hu-HU" dirty="0" err="1" smtClean="0"/>
              <a:t>Control</a:t>
            </a:r>
            <a:endParaRPr lang="hu-HU" dirty="0" smtClean="0"/>
          </a:p>
          <a:p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Academy</a:t>
            </a:r>
            <a:r>
              <a:rPr lang="hu-HU" dirty="0" smtClean="0"/>
              <a:t> of </a:t>
            </a:r>
            <a:r>
              <a:rPr lang="hu-HU" dirty="0" err="1" smtClean="0"/>
              <a:t>Sciences</a:t>
            </a:r>
            <a:endParaRPr lang="hu-HU" dirty="0" smtClean="0"/>
          </a:p>
          <a:p>
            <a:r>
              <a:rPr lang="hu-HU" sz="2000" dirty="0" err="1" smtClean="0">
                <a:hlinkClick r:id="rId2"/>
              </a:rPr>
              <a:t>benczur</a:t>
            </a:r>
            <a:r>
              <a:rPr lang="hu-HU" sz="2000" dirty="0" smtClean="0">
                <a:hlinkClick r:id="rId2"/>
              </a:rPr>
              <a:t>@</a:t>
            </a:r>
            <a:r>
              <a:rPr lang="hu-HU" sz="2000" dirty="0" err="1" smtClean="0">
                <a:hlinkClick r:id="rId2"/>
              </a:rPr>
              <a:t>sztaki.mta.hu</a:t>
            </a:r>
            <a:endParaRPr lang="hu-HU" sz="2000" dirty="0" smtClean="0"/>
          </a:p>
          <a:p>
            <a:r>
              <a:rPr lang="hu-HU" sz="2000" dirty="0" smtClean="0">
                <a:hlinkClick r:id="rId3"/>
              </a:rPr>
              <a:t>http://datamining.sztaki.hu</a:t>
            </a:r>
            <a:endParaRPr lang="hu-HU" sz="2000" dirty="0" smtClean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dirty="0" smtClean="0"/>
              <a:t>20 </a:t>
            </a:r>
            <a:r>
              <a:rPr lang="hu-HU" dirty="0" err="1" smtClean="0"/>
              <a:t>June</a:t>
            </a:r>
            <a:r>
              <a:rPr lang="hu-HU" dirty="0" smtClean="0"/>
              <a:t> </a:t>
            </a:r>
            <a:r>
              <a:rPr lang="hu-HU" dirty="0" smtClean="0"/>
              <a:t>2013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65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SZTAKI Text Mining Center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Funded by the President of the Hungarian Academy of Sciences</a:t>
            </a:r>
          </a:p>
          <a:p>
            <a:r>
              <a:rPr lang="en-US" dirty="0" smtClean="0"/>
              <a:t>Led by Prof. Laszlo </a:t>
            </a:r>
            <a:r>
              <a:rPr lang="en-US" dirty="0" err="1" smtClean="0"/>
              <a:t>Monostori</a:t>
            </a:r>
            <a:r>
              <a:rPr lang="en-US" dirty="0" smtClean="0"/>
              <a:t>, Research Laboratory on Engineering &amp; Management Intelligence </a:t>
            </a:r>
          </a:p>
          <a:p>
            <a:pPr lvl="1"/>
            <a:r>
              <a:rPr lang="en-US" dirty="0" smtClean="0"/>
              <a:t>Informatics Laboratory (</a:t>
            </a:r>
            <a:r>
              <a:rPr lang="en-US" i="1" dirty="0" err="1" smtClean="0"/>
              <a:t>András</a:t>
            </a:r>
            <a:r>
              <a:rPr lang="en-US" i="1" dirty="0" smtClean="0"/>
              <a:t> </a:t>
            </a:r>
            <a:r>
              <a:rPr lang="en-US" i="1" dirty="0" err="1" smtClean="0"/>
              <a:t>Benczúr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Laboratory of Parallel and Distributed Systems (</a:t>
            </a:r>
            <a:r>
              <a:rPr lang="en-US" i="1" dirty="0" err="1" smtClean="0"/>
              <a:t>Péter</a:t>
            </a:r>
            <a:r>
              <a:rPr lang="en-US" i="1" dirty="0" smtClean="0"/>
              <a:t> </a:t>
            </a:r>
            <a:r>
              <a:rPr lang="en-US" i="1" dirty="0" err="1" smtClean="0"/>
              <a:t>Kacsuk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Internet Technology Department (</a:t>
            </a:r>
            <a:r>
              <a:rPr lang="en-US" i="1" dirty="0" err="1" smtClean="0"/>
              <a:t>István</a:t>
            </a:r>
            <a:r>
              <a:rPr lang="en-US" i="1" dirty="0" smtClean="0"/>
              <a:t> </a:t>
            </a:r>
            <a:r>
              <a:rPr lang="en-US" i="1" dirty="0" err="1" smtClean="0"/>
              <a:t>Tétényi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Department of Distributed Systems (</a:t>
            </a:r>
            <a:r>
              <a:rPr lang="en-US" i="1" dirty="0" err="1" smtClean="0"/>
              <a:t>László</a:t>
            </a:r>
            <a:r>
              <a:rPr lang="en-US" i="1" dirty="0" smtClean="0"/>
              <a:t> </a:t>
            </a:r>
            <a:r>
              <a:rPr lang="en-US" i="1" dirty="0" err="1" smtClean="0"/>
              <a:t>Kovács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Topics:</a:t>
            </a:r>
          </a:p>
          <a:p>
            <a:pPr lvl="1"/>
            <a:r>
              <a:rPr lang="en-US" sz="1800" dirty="0" smtClean="0"/>
              <a:t>trend monitoring; novelty recognition</a:t>
            </a:r>
            <a:r>
              <a:rPr lang="hu-HU" sz="1800" dirty="0" smtClean="0"/>
              <a:t>;</a:t>
            </a:r>
            <a:r>
              <a:rPr lang="en-US" sz="1800" dirty="0" smtClean="0"/>
              <a:t> concept-flow, concept-mapping;</a:t>
            </a:r>
          </a:p>
          <a:p>
            <a:pPr lvl="1"/>
            <a:r>
              <a:rPr lang="en-US" sz="1800" dirty="0" smtClean="0"/>
              <a:t>analysis, monitoring and visualization of them</a:t>
            </a:r>
            <a:r>
              <a:rPr lang="hu-HU" sz="1800" dirty="0" smtClean="0"/>
              <a:t>e</a:t>
            </a:r>
            <a:r>
              <a:rPr lang="en-US" sz="1800" dirty="0" smtClean="0"/>
              <a:t>, professional relation, joint authorship, citations, etc.</a:t>
            </a:r>
          </a:p>
          <a:p>
            <a:pPr lvl="1"/>
            <a:r>
              <a:rPr lang="en-US" sz="1800" dirty="0" smtClean="0"/>
              <a:t>opinion extraction; semantic annotation; domain ontology development;</a:t>
            </a:r>
          </a:p>
          <a:p>
            <a:pPr lvl="1"/>
            <a:r>
              <a:rPr lang="en-US" sz="1800" dirty="0" smtClean="0"/>
              <a:t>identification </a:t>
            </a:r>
            <a:r>
              <a:rPr lang="hu-HU" sz="1800" dirty="0" smtClean="0"/>
              <a:t>and </a:t>
            </a:r>
            <a:r>
              <a:rPr lang="hu-HU" sz="1800" dirty="0" err="1" smtClean="0"/>
              <a:t>resolution</a:t>
            </a:r>
            <a:r>
              <a:rPr lang="hu-HU" sz="1800" dirty="0" smtClean="0"/>
              <a:t> </a:t>
            </a:r>
            <a:r>
              <a:rPr lang="en-US" sz="1800" dirty="0" smtClean="0"/>
              <a:t>of names of persons and organization;</a:t>
            </a:r>
          </a:p>
          <a:p>
            <a:pPr lvl="1"/>
            <a:r>
              <a:rPr lang="en-US" sz="1800" dirty="0" smtClean="0"/>
              <a:t>plagiarism detection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Intense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r>
              <a:rPr lang="hu-HU" dirty="0" smtClean="0"/>
              <a:t> </a:t>
            </a:r>
            <a:r>
              <a:rPr lang="en-US" dirty="0" smtClean="0"/>
              <a:t>Distributed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Hadoop gathered bad reputation recently</a:t>
            </a:r>
          </a:p>
          <a:p>
            <a:pPr lvl="1"/>
            <a:r>
              <a:rPr lang="en-US" sz="1800" dirty="0" smtClean="0"/>
              <a:t>Wants to be too robust, keep writing all temporal data several times to disk</a:t>
            </a:r>
          </a:p>
          <a:p>
            <a:pPr lvl="1"/>
            <a:r>
              <a:rPr lang="en-US" sz="1800" dirty="0" smtClean="0"/>
              <a:t>Fails after a given number of servers</a:t>
            </a:r>
          </a:p>
          <a:p>
            <a:pPr lvl="1"/>
            <a:r>
              <a:rPr lang="hu-HU" sz="1800" dirty="0" err="1" smtClean="0"/>
              <a:t>Not</a:t>
            </a:r>
            <a:r>
              <a:rPr lang="hu-HU" sz="1800" dirty="0" smtClean="0"/>
              <a:t> </a:t>
            </a:r>
            <a:r>
              <a:rPr lang="hu-HU" sz="1800" dirty="0" err="1" smtClean="0"/>
              <a:t>for</a:t>
            </a:r>
            <a:r>
              <a:rPr lang="hu-HU" sz="1800" dirty="0" smtClean="0"/>
              <a:t> </a:t>
            </a:r>
            <a:r>
              <a:rPr lang="hu-HU" sz="1800" dirty="0" err="1" smtClean="0"/>
              <a:t>compute</a:t>
            </a:r>
            <a:r>
              <a:rPr lang="hu-HU" sz="1800" dirty="0" smtClean="0"/>
              <a:t> </a:t>
            </a:r>
            <a:r>
              <a:rPr lang="hu-HU" sz="1800" dirty="0" err="1" smtClean="0"/>
              <a:t>intensive</a:t>
            </a:r>
            <a:r>
              <a:rPr lang="hu-HU" sz="1800" dirty="0" smtClean="0"/>
              <a:t> </a:t>
            </a:r>
            <a:r>
              <a:rPr lang="hu-HU" sz="1800" dirty="0" err="1" smtClean="0"/>
              <a:t>tasks</a:t>
            </a:r>
            <a:endParaRPr lang="en-US" sz="1800" dirty="0" smtClean="0"/>
          </a:p>
          <a:p>
            <a:r>
              <a:rPr lang="en-US" sz="2800" dirty="0" smtClean="0"/>
              <a:t>My personal choice of frameworks</a:t>
            </a:r>
          </a:p>
          <a:p>
            <a:pPr lvl="1"/>
            <a:r>
              <a:rPr lang="en-US" sz="1800" dirty="0" smtClean="0"/>
              <a:t>GraphLab (Danny </a:t>
            </a:r>
            <a:r>
              <a:rPr lang="en-US" sz="1800" dirty="0" err="1" smtClean="0"/>
              <a:t>Bickson</a:t>
            </a:r>
            <a:r>
              <a:rPr lang="en-US" sz="1800" dirty="0" smtClean="0"/>
              <a:t>, HUJI)</a:t>
            </a:r>
          </a:p>
          <a:p>
            <a:pPr lvl="2"/>
            <a:r>
              <a:rPr lang="en-US" sz="1800" dirty="0" smtClean="0"/>
              <a:t>Nearly as efficient as possible C++ codes</a:t>
            </a:r>
          </a:p>
          <a:p>
            <a:pPr lvl="2"/>
            <a:r>
              <a:rPr lang="hu-HU" sz="1800" dirty="0" err="1" smtClean="0"/>
              <a:t>Collaboration</a:t>
            </a:r>
            <a:r>
              <a:rPr lang="hu-HU" sz="1800" dirty="0" smtClean="0"/>
              <a:t> </a:t>
            </a:r>
            <a:r>
              <a:rPr lang="en-US" sz="1800" dirty="0" smtClean="0"/>
              <a:t>on </a:t>
            </a:r>
            <a:r>
              <a:rPr lang="en-US" sz="1800" dirty="0" smtClean="0"/>
              <a:t>implementing learning-to-rank methods</a:t>
            </a:r>
          </a:p>
          <a:p>
            <a:pPr lvl="1"/>
            <a:r>
              <a:rPr lang="en-US" sz="1800" dirty="0" smtClean="0"/>
              <a:t>Stratosphere (Volker </a:t>
            </a:r>
            <a:r>
              <a:rPr lang="en-US" sz="1800" dirty="0" err="1" smtClean="0"/>
              <a:t>Markl</a:t>
            </a:r>
            <a:r>
              <a:rPr lang="en-US" sz="1800" dirty="0" smtClean="0"/>
              <a:t>, Kostas </a:t>
            </a:r>
            <a:r>
              <a:rPr lang="en-US" sz="1800" dirty="0" err="1" smtClean="0"/>
              <a:t>Tzoumas</a:t>
            </a:r>
            <a:r>
              <a:rPr lang="en-US" sz="1800" dirty="0" smtClean="0"/>
              <a:t>, TU Berlin)</a:t>
            </a:r>
          </a:p>
          <a:p>
            <a:pPr lvl="2"/>
            <a:r>
              <a:rPr lang="en-US" sz="1800" dirty="0" smtClean="0"/>
              <a:t>Developments coordinated by TU Berlin with lots of partners </a:t>
            </a:r>
            <a:r>
              <a:rPr lang="en-US" sz="1800" dirty="0" err="1" smtClean="0"/>
              <a:t>incl</a:t>
            </a:r>
            <a:r>
              <a:rPr lang="hu-HU" sz="1800" dirty="0" err="1" smtClean="0"/>
              <a:t>uding</a:t>
            </a:r>
            <a:r>
              <a:rPr lang="en-US" sz="1800" dirty="0" smtClean="0"/>
              <a:t> </a:t>
            </a:r>
            <a:r>
              <a:rPr lang="hu-HU" sz="1800" dirty="0" err="1" smtClean="0"/>
              <a:t>us</a:t>
            </a:r>
            <a:endParaRPr lang="en-US" sz="1800" dirty="0" smtClean="0"/>
          </a:p>
          <a:p>
            <a:pPr lvl="2"/>
            <a:r>
              <a:rPr lang="en-US" sz="1800" dirty="0" smtClean="0"/>
              <a:t>Promises to simplify complex workflows like the spam filter</a:t>
            </a:r>
          </a:p>
          <a:p>
            <a:r>
              <a:rPr lang="en-US" sz="2800" dirty="0" smtClean="0"/>
              <a:t>Yet what many applications need would be</a:t>
            </a:r>
          </a:p>
          <a:p>
            <a:pPr lvl="1"/>
            <a:r>
              <a:rPr lang="en-US" sz="1800" dirty="0" smtClean="0"/>
              <a:t>Streaming (read data only once, no batch computations)</a:t>
            </a:r>
          </a:p>
          <a:p>
            <a:pPr lvl="1"/>
            <a:r>
              <a:rPr lang="en-US" sz="1800" dirty="0" smtClean="0"/>
              <a:t>Fully distributed: no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, Google, Netflix knowing each and every online action ever in our life – have P2P learning</a:t>
            </a:r>
            <a:endParaRPr lang="hu-HU" sz="1800" dirty="0"/>
          </a:p>
        </p:txBody>
      </p:sp>
      <p:pic>
        <p:nvPicPr>
          <p:cNvPr id="78850" name="Picture 2" descr="http://2.bp.blogspot.com/_kZmYQwDb9sk/TT4CDLhhPyI/AAAAAAAAcpI/oeFkBmszvzE/s1600/bickson.jpg"/>
          <p:cNvPicPr>
            <a:picLocks noChangeAspect="1" noChangeArrowheads="1"/>
          </p:cNvPicPr>
          <p:nvPr/>
        </p:nvPicPr>
        <p:blipFill>
          <a:blip r:embed="rId2" cstate="print"/>
          <a:srcRect l="6453" r="9657" b="10526"/>
          <a:stretch>
            <a:fillRect/>
          </a:stretch>
        </p:blipFill>
        <p:spPr bwMode="auto">
          <a:xfrm>
            <a:off x="7956376" y="2924944"/>
            <a:ext cx="936104" cy="1224136"/>
          </a:xfrm>
          <a:prstGeom prst="rect">
            <a:avLst/>
          </a:prstGeom>
          <a:noFill/>
        </p:spPr>
      </p:pic>
      <p:pic>
        <p:nvPicPr>
          <p:cNvPr id="78852" name="Picture 4" descr="http://www.pressestelle.tu-berlin.de/fileadmin/a70100710/Medieninformationen/2009/TUB-MarklProf_Volker01_10_08__34_.jpg"/>
          <p:cNvPicPr>
            <a:picLocks noChangeAspect="1" noChangeArrowheads="1"/>
          </p:cNvPicPr>
          <p:nvPr/>
        </p:nvPicPr>
        <p:blipFill>
          <a:blip r:embed="rId3" cstate="print"/>
          <a:srcRect b="10851"/>
          <a:stretch>
            <a:fillRect/>
          </a:stretch>
        </p:blipFill>
        <p:spPr bwMode="auto">
          <a:xfrm>
            <a:off x="8028384" y="4622016"/>
            <a:ext cx="881812" cy="118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d</a:t>
            </a:r>
            <a:r>
              <a:rPr lang="hu-HU" sz="4000" dirty="0" err="1" smtClean="0"/>
              <a:t>istributed</a:t>
            </a:r>
            <a:r>
              <a:rPr lang="hu-HU" sz="4000" dirty="0" smtClean="0"/>
              <a:t> </a:t>
            </a:r>
            <a:r>
              <a:rPr lang="hu-HU" sz="4000" dirty="0" err="1" smtClean="0"/>
              <a:t>systems</a:t>
            </a:r>
            <a:r>
              <a:rPr lang="en-US" sz="4000" dirty="0" smtClean="0"/>
              <a:t> comparison slide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43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“Scalable Machine Learning for Big Data” </a:t>
            </a:r>
            <a:r>
              <a:rPr lang="hu-HU" dirty="0" err="1" smtClean="0"/>
              <a:t>tutorial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ICDE 2012</a:t>
            </a:r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6" y="1340769"/>
            <a:ext cx="90877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idló Csaba Istvá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5329" y="4671417"/>
            <a:ext cx="650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/>
          <a:srcRect l="9592" r="12117"/>
          <a:stretch>
            <a:fillRect/>
          </a:stretch>
        </p:blipFill>
        <p:spPr bwMode="auto">
          <a:xfrm>
            <a:off x="2930338" y="2560016"/>
            <a:ext cx="744538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8985" y="3627803"/>
            <a:ext cx="733425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16"/>
            <a:ext cx="9144000" cy="731899"/>
          </a:xfrm>
        </p:spPr>
        <p:txBody>
          <a:bodyPr/>
          <a:lstStyle/>
          <a:p>
            <a:pPr algn="ctr"/>
            <a:r>
              <a:rPr lang="hu-HU" sz="4000" dirty="0" err="1" smtClean="0"/>
              <a:t>Mobility</a:t>
            </a:r>
            <a:r>
              <a:rPr lang="hu-HU" sz="4000" dirty="0" smtClean="0"/>
              <a:t> Data </a:t>
            </a:r>
            <a:r>
              <a:rPr lang="hu-HU" sz="4000" dirty="0" err="1" smtClean="0"/>
              <a:t>Stream</a:t>
            </a:r>
            <a:r>
              <a:rPr lang="hu-HU" sz="4000" dirty="0" smtClean="0"/>
              <a:t> </a:t>
            </a:r>
            <a:r>
              <a:rPr lang="hu-HU" sz="4000" dirty="0" err="1" smtClean="0"/>
              <a:t>processing</a:t>
            </a:r>
            <a:r>
              <a:rPr lang="hu-HU" sz="4000" dirty="0" smtClean="0"/>
              <a:t> </a:t>
            </a:r>
            <a:r>
              <a:rPr lang="hu-HU" sz="2800" dirty="0" smtClean="0"/>
              <a:t>(</a:t>
            </a:r>
            <a:r>
              <a:rPr lang="hu-HU" sz="2800" dirty="0" err="1" smtClean="0"/>
              <a:t>Orange</a:t>
            </a:r>
            <a:r>
              <a:rPr lang="hu-HU" sz="2800" dirty="0" smtClean="0"/>
              <a:t> D4D)</a:t>
            </a:r>
            <a:endParaRPr lang="hu-HU" sz="4000" dirty="0" smtClean="0"/>
          </a:p>
        </p:txBody>
      </p:sp>
      <p:pic>
        <p:nvPicPr>
          <p:cNvPr id="10" name="Tartalom helye 5" descr="visualiza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08720"/>
            <a:ext cx="7234149" cy="56165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4744" y="764704"/>
            <a:ext cx="3349256" cy="142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https://encrypted-tbn3.gstatic.com/images?q=tbn:ANd9GcT5GC45K7keHVGxrJbbUXip4al-TvpX46nxgUhI_Q3dNQbmMUz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2276873"/>
            <a:ext cx="1403648" cy="1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116"/>
            <a:ext cx="8784976" cy="7318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smtClean="0"/>
              <a:t>Stream</a:t>
            </a:r>
            <a:r>
              <a:rPr lang="en-US" sz="4000" smtClean="0"/>
              <a:t> Processing </a:t>
            </a:r>
            <a:r>
              <a:rPr lang="en-US" sz="4000" smtClean="0"/>
              <a:t>Architec</a:t>
            </a:r>
            <a:r>
              <a:rPr lang="en-US" sz="4000" smtClean="0"/>
              <a:t>ture </a:t>
            </a:r>
            <a:r>
              <a:rPr lang="en-US" sz="4000" smtClean="0"/>
              <a:t>Overview</a:t>
            </a:r>
            <a:endParaRPr lang="en-US" sz="4000"/>
          </a:p>
        </p:txBody>
      </p:sp>
      <p:pic>
        <p:nvPicPr>
          <p:cNvPr id="6" name="Tartalom helye 5" descr="archite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80728"/>
            <a:ext cx="8229600" cy="3949055"/>
          </a:xfrm>
        </p:spPr>
      </p:pic>
      <p:sp>
        <p:nvSpPr>
          <p:cNvPr id="4" name="Szövegdoboz 3"/>
          <p:cNvSpPr txBox="1"/>
          <p:nvPr/>
        </p:nvSpPr>
        <p:spPr>
          <a:xfrm>
            <a:off x="467544" y="508518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Goal</a:t>
            </a: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is to hide Storm details from </a:t>
            </a: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</a:t>
            </a:r>
            <a:endParaRPr lang="en-US" sz="200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Streaming infrastructure pluggable </a:t>
            </a: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could combine with </a:t>
            </a: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Stratosphere)</a:t>
            </a:r>
            <a:endParaRPr lang="en-US" sz="200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Persistence layer pluggable 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2" descr="http://www.ischool.drexel.edu/bigdata/bigdata2013/BigData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17232"/>
            <a:ext cx="4042521" cy="1146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Stratosphere </a:t>
            </a:r>
            <a:r>
              <a:rPr lang="en-US" sz="3200" dirty="0" smtClean="0"/>
              <a:t>(Source: Volker </a:t>
            </a:r>
            <a:r>
              <a:rPr lang="en-US" sz="3200" dirty="0" err="1" smtClean="0"/>
              <a:t>Markl</a:t>
            </a:r>
            <a:r>
              <a:rPr lang="hu-HU" sz="3200" dirty="0" smtClean="0"/>
              <a:t>, TU Berlin</a:t>
            </a:r>
            <a:r>
              <a:rPr lang="en-US" sz="3200" dirty="0" smtClean="0"/>
              <a:t>)</a:t>
            </a:r>
            <a:endParaRPr lang="hu-HU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3999" cy="53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1520" y="602128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http://www.stratosphere.eu/</a:t>
            </a:r>
            <a:r>
              <a:rPr lang="en-US" sz="2400" dirty="0" smtClean="0"/>
              <a:t> - iterative </a:t>
            </a:r>
            <a:r>
              <a:rPr lang="en-US" sz="2400" dirty="0" smtClean="0"/>
              <a:t>MapReduce</a:t>
            </a:r>
            <a:r>
              <a:rPr lang="hu-HU" sz="2400" dirty="0" smtClean="0"/>
              <a:t>; </a:t>
            </a:r>
            <a:r>
              <a:rPr lang="hu-HU" sz="2400" dirty="0" err="1" smtClean="0"/>
              <a:t>Streaming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32040" y="836712"/>
            <a:ext cx="3312368" cy="2826717"/>
            <a:chOff x="4932040" y="1219200"/>
            <a:chExt cx="3312368" cy="2826717"/>
          </a:xfrm>
        </p:grpSpPr>
        <p:grpSp>
          <p:nvGrpSpPr>
            <p:cNvPr id="4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558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559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cxnSp>
            <p:nvCxnSpPr>
              <p:cNvPr id="560" name="Straight Arrow Connector 161"/>
              <p:cNvCxnSpPr>
                <a:stCxn id="566" idx="6"/>
                <a:endCxn id="56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1" name="Straight Arrow Connector 162"/>
              <p:cNvCxnSpPr>
                <a:stCxn id="567" idx="6"/>
                <a:endCxn id="56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2" name="Straight Arrow Connector 163"/>
              <p:cNvCxnSpPr>
                <a:stCxn id="572" idx="7"/>
                <a:endCxn id="56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3" name="Straight Arrow Connector 164"/>
              <p:cNvCxnSpPr>
                <a:stCxn id="574" idx="1"/>
                <a:endCxn id="56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4" name="Straight Arrow Connector 165"/>
              <p:cNvCxnSpPr>
                <a:stCxn id="573" idx="7"/>
                <a:endCxn id="56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5" name="Straight Arrow Connector 166"/>
              <p:cNvCxnSpPr>
                <a:stCxn id="573" idx="1"/>
                <a:endCxn id="56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6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67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68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69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70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71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7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73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74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cxnSp>
            <p:nvCxnSpPr>
              <p:cNvPr id="575" name="Straight Arrow Connector 176"/>
              <p:cNvCxnSpPr>
                <a:stCxn id="569" idx="6"/>
                <a:endCxn id="570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6" name="Straight Arrow Connector 177"/>
              <p:cNvCxnSpPr>
                <a:stCxn id="570" idx="6"/>
                <a:endCxn id="571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7" name="Straight Arrow Connector 178"/>
              <p:cNvCxnSpPr>
                <a:stCxn id="570" idx="1"/>
                <a:endCxn id="572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8" name="Straight Arrow Connector 179"/>
              <p:cNvCxnSpPr>
                <a:stCxn id="571" idx="7"/>
                <a:endCxn id="574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9" name="Straight Arrow Connector 180"/>
              <p:cNvCxnSpPr>
                <a:stCxn id="571" idx="1"/>
                <a:endCxn id="573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0" name="Straight Arrow Connector 181"/>
              <p:cNvCxnSpPr>
                <a:stCxn id="570" idx="7"/>
                <a:endCxn id="573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5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586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87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89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</p:grpSp>
          <p:grpSp>
            <p:nvGrpSpPr>
              <p:cNvPr id="6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583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84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85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</p:grpSp>
        </p:grpSp>
        <p:sp>
          <p:nvSpPr>
            <p:cNvPr id="557" name="TextBox 253"/>
            <p:cNvSpPr txBox="1"/>
            <p:nvPr/>
          </p:nvSpPr>
          <p:spPr>
            <a:xfrm>
              <a:off x="4932040" y="1219200"/>
              <a:ext cx="33123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Update Functions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 Computation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GraphLab (Source: Danny </a:t>
            </a:r>
            <a:r>
              <a:rPr lang="en-US" sz="3600" dirty="0" err="1" smtClean="0"/>
              <a:t>Bickson</a:t>
            </a:r>
            <a:r>
              <a:rPr lang="hu-HU" sz="3600" dirty="0" smtClean="0"/>
              <a:t>, CMU</a:t>
            </a:r>
            <a:r>
              <a:rPr lang="en-US" sz="3600" dirty="0" smtClean="0"/>
              <a:t>)</a:t>
            </a:r>
            <a:endParaRPr lang="hu-HU" sz="3600" dirty="0"/>
          </a:p>
        </p:txBody>
      </p:sp>
      <p:grpSp>
        <p:nvGrpSpPr>
          <p:cNvPr id="7" name="Group 256"/>
          <p:cNvGrpSpPr/>
          <p:nvPr/>
        </p:nvGrpSpPr>
        <p:grpSpPr>
          <a:xfrm>
            <a:off x="1295400" y="4189512"/>
            <a:ext cx="1981200" cy="1465523"/>
            <a:chOff x="6705600" y="1066800"/>
            <a:chExt cx="1981200" cy="1465523"/>
          </a:xfrm>
        </p:grpSpPr>
        <p:sp>
          <p:nvSpPr>
            <p:cNvPr id="477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Scheduler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479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480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481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482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483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</p:grpSp>
      </p:grpSp>
      <p:grpSp>
        <p:nvGrpSpPr>
          <p:cNvPr id="9" name="Group 269"/>
          <p:cNvGrpSpPr/>
          <p:nvPr/>
        </p:nvGrpSpPr>
        <p:grpSpPr>
          <a:xfrm>
            <a:off x="4648200" y="4113312"/>
            <a:ext cx="3851499" cy="1869662"/>
            <a:chOff x="4495800" y="4267200"/>
            <a:chExt cx="3851499" cy="1869662"/>
          </a:xfrm>
        </p:grpSpPr>
        <p:sp>
          <p:nvSpPr>
            <p:cNvPr id="485" name="TextBox 16"/>
            <p:cNvSpPr txBox="1"/>
            <p:nvPr/>
          </p:nvSpPr>
          <p:spPr>
            <a:xfrm>
              <a:off x="4635624" y="4267200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Consistency Model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487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8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dash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9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ysDot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0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1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2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3" name="Curved Connector 102"/>
              <p:cNvCxnSpPr>
                <a:stCxn id="490" idx="2"/>
                <a:endCxn id="492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9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5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6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7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8" name="Curved Connector 109"/>
              <p:cNvCxnSpPr>
                <a:stCxn id="491" idx="2"/>
                <a:endCxn id="490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99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0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2" name="Curved Connector 115"/>
              <p:cNvCxnSpPr>
                <a:stCxn id="500" idx="2"/>
                <a:endCxn id="491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03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4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5" name="Curved Connector 119"/>
              <p:cNvCxnSpPr>
                <a:stCxn id="492" idx="2"/>
                <a:endCxn id="504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06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7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4"/>
          <p:cNvGrpSpPr/>
          <p:nvPr/>
        </p:nvGrpSpPr>
        <p:grpSpPr>
          <a:xfrm>
            <a:off x="609600" y="836712"/>
            <a:ext cx="3581400" cy="2835405"/>
            <a:chOff x="381000" y="1219200"/>
            <a:chExt cx="3581400" cy="2835405"/>
          </a:xfrm>
        </p:grpSpPr>
        <p:sp>
          <p:nvSpPr>
            <p:cNvPr id="509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Graph Based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 Representation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511" name="Straight Arrow Connector 209"/>
              <p:cNvCxnSpPr>
                <a:stCxn id="517" idx="6"/>
                <a:endCxn id="518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2" name="Straight Arrow Connector 210"/>
              <p:cNvCxnSpPr>
                <a:stCxn id="518" idx="6"/>
                <a:endCxn id="519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3" name="Straight Arrow Connector 211"/>
              <p:cNvCxnSpPr>
                <a:stCxn id="523" idx="7"/>
                <a:endCxn id="518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4" name="Straight Arrow Connector 212"/>
              <p:cNvCxnSpPr>
                <a:stCxn id="525" idx="1"/>
                <a:endCxn id="519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5" name="Straight Arrow Connector 213"/>
              <p:cNvCxnSpPr>
                <a:stCxn id="524" idx="7"/>
                <a:endCxn id="519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6" name="Straight Arrow Connector 214"/>
              <p:cNvCxnSpPr>
                <a:stCxn id="524" idx="1"/>
                <a:endCxn id="518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17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18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19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20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21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22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23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24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525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cxnSp>
            <p:nvCxnSpPr>
              <p:cNvPr id="526" name="Straight Arrow Connector 224"/>
              <p:cNvCxnSpPr>
                <a:stCxn id="520" idx="6"/>
                <a:endCxn id="521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7" name="Straight Arrow Connector 225"/>
              <p:cNvCxnSpPr>
                <a:stCxn id="521" idx="6"/>
                <a:endCxn id="522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8" name="Straight Arrow Connector 226"/>
              <p:cNvCxnSpPr>
                <a:stCxn id="521" idx="1"/>
                <a:endCxn id="523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9" name="Straight Arrow Connector 227"/>
              <p:cNvCxnSpPr>
                <a:stCxn id="522" idx="7"/>
                <a:endCxn id="525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0" name="Straight Arrow Connector 228"/>
              <p:cNvCxnSpPr>
                <a:stCxn id="522" idx="1"/>
                <a:endCxn id="524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1" name="Straight Arrow Connector 229"/>
              <p:cNvCxnSpPr>
                <a:stCxn id="521" idx="7"/>
                <a:endCxn id="524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13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546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7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8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9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50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51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52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53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54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</p:grpSp>
          <p:grpSp>
            <p:nvGrpSpPr>
              <p:cNvPr id="14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534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35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36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37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38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39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0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1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2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3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4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545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594" name="Szövegdoboz 593"/>
          <p:cNvSpPr txBox="1"/>
          <p:nvPr/>
        </p:nvSpPr>
        <p:spPr>
          <a:xfrm>
            <a:off x="0" y="62076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http://www.graphlab.org/</a:t>
            </a:r>
            <a:r>
              <a:rPr lang="en-US" sz="2400" dirty="0" smtClean="0"/>
              <a:t> - v2.1 </a:t>
            </a:r>
            <a:r>
              <a:rPr lang="en-US" sz="2400" dirty="0" smtClean="0"/>
              <a:t>distributed</a:t>
            </a:r>
            <a:r>
              <a:rPr lang="hu-HU" sz="2400" dirty="0" smtClean="0"/>
              <a:t>; </a:t>
            </a:r>
            <a:r>
              <a:rPr lang="hu-HU" sz="2400" dirty="0" err="1" smtClean="0"/>
              <a:t>GraphChi</a:t>
            </a:r>
            <a:r>
              <a:rPr lang="hu-HU" sz="2400" dirty="0" smtClean="0"/>
              <a:t> </a:t>
            </a:r>
            <a:r>
              <a:rPr lang="hu-HU" sz="2400" dirty="0" err="1" smtClean="0"/>
              <a:t>multicore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 descr="DSCF3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56776">
            <a:off x="1806153" y="5233106"/>
            <a:ext cx="1691680" cy="1268760"/>
          </a:xfrm>
          <a:prstGeom prst="rect">
            <a:avLst/>
          </a:prstGeom>
        </p:spPr>
      </p:pic>
      <p:pic>
        <p:nvPicPr>
          <p:cNvPr id="71690" name="Picture 10" descr="http://infospace.ischool.syr.edu/files/2013/04/textmining.png"/>
          <p:cNvPicPr>
            <a:picLocks noChangeAspect="1" noChangeArrowheads="1"/>
          </p:cNvPicPr>
          <p:nvPr/>
        </p:nvPicPr>
        <p:blipFill>
          <a:blip r:embed="rId3" cstate="print"/>
          <a:srcRect l="13432" t="9756" b="5691"/>
          <a:stretch>
            <a:fillRect/>
          </a:stretch>
        </p:blipFill>
        <p:spPr bwMode="auto">
          <a:xfrm>
            <a:off x="6588224" y="3933056"/>
            <a:ext cx="255577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435280" cy="561662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Limitations </a:t>
            </a:r>
            <a:r>
              <a:rPr lang="en-US" dirty="0" smtClean="0"/>
              <a:t>for data and compute intensive tasks</a:t>
            </a:r>
          </a:p>
          <a:p>
            <a:pPr lvl="1" eaLnBrk="1" hangingPunct="1"/>
            <a:r>
              <a:rPr lang="en-US" dirty="0" smtClean="0"/>
              <a:t>Most of the big data mining </a:t>
            </a:r>
            <a:r>
              <a:rPr lang="en-US" dirty="0" smtClean="0"/>
              <a:t>problems</a:t>
            </a:r>
            <a:r>
              <a:rPr lang="hu-HU" dirty="0" smtClean="0"/>
              <a:t> - </a:t>
            </a:r>
            <a:r>
              <a:rPr lang="en-US" dirty="0" smtClean="0"/>
              <a:t>Emerging alternatives</a:t>
            </a:r>
            <a:endParaRPr lang="hu-HU" dirty="0" smtClean="0"/>
          </a:p>
          <a:p>
            <a:r>
              <a:rPr lang="en-US" dirty="0" smtClean="0"/>
              <a:t>Own </a:t>
            </a:r>
            <a:r>
              <a:rPr lang="en-US" dirty="0" smtClean="0"/>
              <a:t>experiments</a:t>
            </a:r>
            <a:endParaRPr lang="hu-HU" dirty="0" smtClean="0"/>
          </a:p>
          <a:p>
            <a:pPr lvl="1"/>
            <a:r>
              <a:rPr lang="hu-HU" dirty="0" smtClean="0"/>
              <a:t>Web, text </a:t>
            </a:r>
            <a:r>
              <a:rPr lang="hu-HU" dirty="0" err="1" smtClean="0"/>
              <a:t>mining</a:t>
            </a:r>
            <a:r>
              <a:rPr lang="hu-HU" dirty="0" smtClean="0"/>
              <a:t>, </a:t>
            </a:r>
            <a:r>
              <a:rPr lang="hu-HU" dirty="0" err="1" smtClean="0"/>
              <a:t>mobility</a:t>
            </a:r>
            <a:r>
              <a:rPr lang="hu-HU" dirty="0" smtClean="0"/>
              <a:t> </a:t>
            </a:r>
            <a:r>
              <a:rPr lang="hu-HU" dirty="0" err="1" smtClean="0"/>
              <a:t>traces</a:t>
            </a:r>
            <a:r>
              <a:rPr lang="hu-HU" dirty="0" smtClean="0"/>
              <a:t> - </a:t>
            </a:r>
            <a:r>
              <a:rPr lang="hu-HU" dirty="0" err="1" smtClean="0"/>
              <a:t>Collaboration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leading</a:t>
            </a:r>
            <a:r>
              <a:rPr lang="hu-HU" dirty="0" smtClean="0"/>
              <a:t>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centers</a:t>
            </a:r>
            <a:endParaRPr lang="en-US" dirty="0" smtClean="0"/>
          </a:p>
          <a:p>
            <a:r>
              <a:rPr lang="hu-HU" dirty="0" smtClean="0"/>
              <a:t>SZTAKI </a:t>
            </a:r>
            <a:r>
              <a:rPr lang="hu-HU" dirty="0" err="1" smtClean="0"/>
              <a:t>cloud</a:t>
            </a:r>
            <a:r>
              <a:rPr lang="hu-HU" dirty="0" smtClean="0"/>
              <a:t> and </a:t>
            </a:r>
            <a:r>
              <a:rPr lang="hu-HU" dirty="0" smtClean="0"/>
              <a:t>Big Data 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infrastructure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Conclusions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SZTAKI </a:t>
            </a:r>
            <a:r>
              <a:rPr lang="hu-HU" dirty="0" err="1" smtClean="0"/>
              <a:t>cloud</a:t>
            </a:r>
            <a:endParaRPr lang="hu-HU" dirty="0"/>
          </a:p>
        </p:txBody>
      </p:sp>
      <p:pic>
        <p:nvPicPr>
          <p:cNvPr id="71682" name="Picture 2" descr="https://encrypted-tbn3.gstatic.com/images?q=tbn:ANd9GcT-bIDfkFCSrxZYNMwyFZx03oaGPXeWeI3qFhXnfXS9LgWMlE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517232"/>
            <a:ext cx="2520280" cy="596909"/>
          </a:xfrm>
          <a:prstGeom prst="rect">
            <a:avLst/>
          </a:prstGeom>
          <a:noFill/>
        </p:spPr>
      </p:pic>
      <p:pic>
        <p:nvPicPr>
          <p:cNvPr id="13" name="Picture 4" descr="http://northvillecloud.com/images/cloud.png"/>
          <p:cNvPicPr>
            <a:picLocks noChangeAspect="1" noChangeArrowheads="1"/>
          </p:cNvPicPr>
          <p:nvPr/>
        </p:nvPicPr>
        <p:blipFill>
          <a:blip r:embed="rId5" cstate="print"/>
          <a:srcRect l="10356" t="20712" r="8522" b="29234"/>
          <a:stretch>
            <a:fillRect/>
          </a:stretch>
        </p:blipFill>
        <p:spPr bwMode="auto">
          <a:xfrm>
            <a:off x="5796136" y="2852936"/>
            <a:ext cx="2567458" cy="1584176"/>
          </a:xfrm>
          <a:prstGeom prst="rect">
            <a:avLst/>
          </a:prstGeom>
          <a:noFill/>
        </p:spPr>
      </p:pic>
      <p:pic>
        <p:nvPicPr>
          <p:cNvPr id="14" name="Picture 4" descr="http://northvillecloud.com/images/cloud.png"/>
          <p:cNvPicPr>
            <a:picLocks noChangeAspect="1" noChangeArrowheads="1"/>
          </p:cNvPicPr>
          <p:nvPr/>
        </p:nvPicPr>
        <p:blipFill>
          <a:blip r:embed="rId5" cstate="print"/>
          <a:srcRect l="10356" t="20712" r="8522" b="29234"/>
          <a:stretch>
            <a:fillRect/>
          </a:stretch>
        </p:blipFill>
        <p:spPr bwMode="auto">
          <a:xfrm>
            <a:off x="5868144" y="5301208"/>
            <a:ext cx="2567458" cy="1584176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228184" y="3284984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SZTAKI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testing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cloud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084168" y="5805264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SZTAKI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production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cloud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Jobbra nyíl 17"/>
          <p:cNvSpPr/>
          <p:nvPr/>
        </p:nvSpPr>
        <p:spPr>
          <a:xfrm rot="1617534">
            <a:off x="4792060" y="5292983"/>
            <a:ext cx="1728192" cy="43204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ra nyíl 18"/>
          <p:cNvSpPr/>
          <p:nvPr/>
        </p:nvSpPr>
        <p:spPr>
          <a:xfrm rot="20432614">
            <a:off x="4738628" y="4064526"/>
            <a:ext cx="1728192" cy="43204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 descr="DSCF31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79512" y="4437112"/>
            <a:ext cx="1728192" cy="1296144"/>
          </a:xfrm>
          <a:prstGeom prst="rect">
            <a:avLst/>
          </a:prstGeom>
        </p:spPr>
      </p:pic>
      <p:pic>
        <p:nvPicPr>
          <p:cNvPr id="71688" name="Picture 8" descr="https://encrypted-tbn3.gstatic.com/images?q=tbn:ANd9GcQJONjcUPAcLHUFsWb6rs02sj1B1XWuZKuqOFo6oVhdDoaIv0UmG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81128"/>
            <a:ext cx="1224136" cy="83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image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300693" y="3572411"/>
            <a:ext cx="1975768" cy="148182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47664" y="3757488"/>
            <a:ext cx="151216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108x4TB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Isilon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51520" y="2996952"/>
            <a:ext cx="5256584" cy="36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1684" name="Picture 4" descr="http://northvillecloud.com/images/cloud.png"/>
          <p:cNvPicPr>
            <a:picLocks noChangeAspect="1" noChangeArrowheads="1"/>
          </p:cNvPicPr>
          <p:nvPr/>
        </p:nvPicPr>
        <p:blipFill>
          <a:blip r:embed="rId5" cstate="print"/>
          <a:srcRect l="10356" t="20712" r="8522" b="29234"/>
          <a:stretch>
            <a:fillRect/>
          </a:stretch>
        </p:blipFill>
        <p:spPr bwMode="auto">
          <a:xfrm>
            <a:off x="2843808" y="3789040"/>
            <a:ext cx="2567458" cy="1584176"/>
          </a:xfrm>
          <a:prstGeom prst="rect">
            <a:avLst/>
          </a:prstGeom>
          <a:noFill/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275856" y="4437112"/>
            <a:ext cx="158417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Big Data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Lab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virtual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servers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75856" y="1057670"/>
            <a:ext cx="3384376" cy="792089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822374"/>
            <a:ext cx="4313903" cy="44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err="1" smtClean="0">
                <a:latin typeface="+mn-lt"/>
              </a:rPr>
              <a:t>András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Benczúr</a:t>
            </a:r>
            <a:endParaRPr lang="en-US" sz="2800" kern="0" dirty="0" smtClean="0">
              <a:latin typeface="+mn-lt"/>
            </a:endParaRP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Head</a:t>
            </a:r>
            <a:r>
              <a:rPr lang="hu-HU" sz="2800" kern="0" dirty="0" smtClean="0">
                <a:latin typeface="+mn-lt"/>
              </a:rPr>
              <a:t>,</a:t>
            </a:r>
            <a:endParaRPr lang="en-US" sz="2800" kern="0" dirty="0" smtClean="0">
              <a:latin typeface="+mn-lt"/>
            </a:endParaRPr>
          </a:p>
          <a:p>
            <a:pPr marL="309563" indent="-309563" algn="ctr">
              <a:lnSpc>
                <a:spcPct val="90000"/>
              </a:lnSpc>
              <a:defRPr/>
            </a:pPr>
            <a:r>
              <a:rPr lang="hu-HU" sz="2800" kern="0" dirty="0" err="1" smtClean="0">
                <a:latin typeface="+mn-lt"/>
              </a:rPr>
              <a:t>Informati</a:t>
            </a:r>
            <a:r>
              <a:rPr lang="en-US" sz="2800" kern="0" dirty="0" err="1" smtClean="0">
                <a:latin typeface="+mn-lt"/>
              </a:rPr>
              <a:t>cs</a:t>
            </a:r>
            <a:r>
              <a:rPr lang="en-US" sz="2800" kern="0" dirty="0" smtClean="0">
                <a:latin typeface="+mn-lt"/>
              </a:rPr>
              <a:t> Laboratory</a:t>
            </a: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and</a:t>
            </a: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“Big Data” lab</a:t>
            </a:r>
          </a:p>
          <a:p>
            <a:pPr marL="309563" indent="-309563" algn="ctr">
              <a:lnSpc>
                <a:spcPct val="90000"/>
              </a:lnSpc>
              <a:defRPr/>
            </a:pPr>
            <a:endParaRPr lang="en-US" sz="2400" kern="0" dirty="0" smtClean="0">
              <a:latin typeface="+mn-lt"/>
            </a:endParaRP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400" kern="0" dirty="0" smtClean="0">
                <a:latin typeface="+mn-lt"/>
                <a:hlinkClick r:id="rId2"/>
              </a:rPr>
              <a:t>http://datamining.sztaki.hu/</a:t>
            </a:r>
            <a:r>
              <a:rPr lang="en-US" sz="2400" kern="0" dirty="0" smtClean="0">
                <a:latin typeface="+mn-lt"/>
              </a:rPr>
              <a:t> </a:t>
            </a: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 </a:t>
            </a:r>
            <a:endParaRPr lang="hu-HU" sz="2800" kern="0" dirty="0" smtClean="0"/>
          </a:p>
          <a:p>
            <a:pPr marL="309563" indent="-309563" algn="ctr">
              <a:lnSpc>
                <a:spcPct val="90000"/>
              </a:lnSpc>
              <a:defRPr/>
            </a:pPr>
            <a:endParaRPr lang="hu-HU" sz="2800" kern="0" dirty="0" smtClean="0"/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 </a:t>
            </a:r>
            <a:r>
              <a:rPr lang="hu-HU" sz="2800" kern="0" dirty="0" err="1" smtClean="0">
                <a:hlinkClick r:id="rId3"/>
              </a:rPr>
              <a:t>benczur</a:t>
            </a:r>
            <a:r>
              <a:rPr lang="en-US" sz="2800" kern="0" dirty="0" smtClean="0">
                <a:hlinkClick r:id="rId3"/>
              </a:rPr>
              <a:t>@</a:t>
            </a:r>
            <a:r>
              <a:rPr lang="en-US" sz="2800" kern="0" dirty="0" err="1" smtClean="0">
                <a:latin typeface="+mn-lt"/>
                <a:hlinkClick r:id="rId3"/>
              </a:rPr>
              <a:t>sztaki.mta.hu</a:t>
            </a:r>
            <a:endParaRPr lang="en-US" sz="2800" kern="0" dirty="0">
              <a:latin typeface="+mn-lt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52936"/>
            <a:ext cx="635000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6474" y="2852936"/>
            <a:ext cx="676275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8637" y="2852936"/>
            <a:ext cx="701675" cy="93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932535"/>
            <a:ext cx="682625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2852936"/>
            <a:ext cx="742950" cy="93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03342" y="4974330"/>
            <a:ext cx="690563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58690" y="3909578"/>
            <a:ext cx="730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4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95505" y="4974330"/>
            <a:ext cx="695325" cy="94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2" cstate="print"/>
          <a:srcRect l="9592" r="12117"/>
          <a:stretch>
            <a:fillRect/>
          </a:stretch>
        </p:blipFill>
        <p:spPr bwMode="auto">
          <a:xfrm>
            <a:off x="4427984" y="2852936"/>
            <a:ext cx="744537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3" cstate="print"/>
          <a:srcRect l="8606" r="13010"/>
          <a:stretch>
            <a:fillRect/>
          </a:stretch>
        </p:blipFill>
        <p:spPr bwMode="auto">
          <a:xfrm>
            <a:off x="8267278" y="2867705"/>
            <a:ext cx="746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84192" y="396626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30461" y="1812866"/>
            <a:ext cx="669931" cy="9660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" name="Picture 3" descr="scsi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7984" y="1772816"/>
            <a:ext cx="725854" cy="9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94081" y="1778807"/>
            <a:ext cx="674328" cy="96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lajo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02679" y="1795106"/>
            <a:ext cx="675873" cy="9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9" cstate="print"/>
          <a:srcRect l="4420" r="20422" b="7430"/>
          <a:stretch>
            <a:fillRect/>
          </a:stretch>
        </p:blipFill>
        <p:spPr bwMode="auto">
          <a:xfrm>
            <a:off x="6659969" y="1794697"/>
            <a:ext cx="714528" cy="1009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8482" name="Picture 2" descr="Demetrovics János matematikus, informatikus.JPG"/>
          <p:cNvPicPr>
            <a:picLocks noChangeAspect="1" noChangeArrowheads="1"/>
          </p:cNvPicPr>
          <p:nvPr/>
        </p:nvPicPr>
        <p:blipFill>
          <a:blip r:embed="rId20" cstate="print"/>
          <a:srcRect l="20475" r="25976" b="4241"/>
          <a:stretch>
            <a:fillRect/>
          </a:stretch>
        </p:blipFill>
        <p:spPr bwMode="auto">
          <a:xfrm>
            <a:off x="8172400" y="1825850"/>
            <a:ext cx="720080" cy="965754"/>
          </a:xfrm>
          <a:prstGeom prst="rect">
            <a:avLst/>
          </a:prstGeom>
          <a:noFill/>
        </p:spPr>
      </p:pic>
      <p:pic>
        <p:nvPicPr>
          <p:cNvPr id="121858" name="Picture 2" descr="https://dms.sztaki.hu/sites/dms.sztaki.hu/files/styles/thumbnail/public/img/2011/p_robi.jpg?itok=peQcQujg"/>
          <p:cNvPicPr>
            <a:picLocks noChangeAspect="1" noChangeArrowheads="1"/>
          </p:cNvPicPr>
          <p:nvPr/>
        </p:nvPicPr>
        <p:blipFill>
          <a:blip r:embed="rId21" cstate="print"/>
          <a:srcRect l="7560" r="9281"/>
          <a:stretch>
            <a:fillRect/>
          </a:stretch>
        </p:blipFill>
        <p:spPr bwMode="auto">
          <a:xfrm>
            <a:off x="4355976" y="4941168"/>
            <a:ext cx="792088" cy="952500"/>
          </a:xfrm>
          <a:prstGeom prst="rect">
            <a:avLst/>
          </a:prstGeom>
          <a:noFill/>
        </p:spPr>
      </p:pic>
      <p:pic>
        <p:nvPicPr>
          <p:cNvPr id="121860" name="Picture 4" descr="https://dms.sztaki.hu/sites/dms.sztaki.hu/files/styles/thumbnail/public/img/2011/jnora3.jpg?itok=Buxs3v_I"/>
          <p:cNvPicPr>
            <a:picLocks noChangeAspect="1" noChangeArrowheads="1"/>
          </p:cNvPicPr>
          <p:nvPr/>
        </p:nvPicPr>
        <p:blipFill>
          <a:blip r:embed="rId22" cstate="print"/>
          <a:srcRect l="16034"/>
          <a:stretch>
            <a:fillRect/>
          </a:stretch>
        </p:blipFill>
        <p:spPr bwMode="auto">
          <a:xfrm>
            <a:off x="6724550" y="4941168"/>
            <a:ext cx="799778" cy="952500"/>
          </a:xfrm>
          <a:prstGeom prst="rect">
            <a:avLst/>
          </a:prstGeom>
          <a:noFill/>
        </p:spPr>
      </p:pic>
      <p:pic>
        <p:nvPicPr>
          <p:cNvPr id="121862" name="Picture 6" descr="https://dms.sztaki.hu/sites/dms.sztaki.hu/files/styles/thumbnail/public/img/2012/rara.jpg?itok=1aVjYJVj"/>
          <p:cNvPicPr>
            <a:picLocks noChangeAspect="1" noChangeArrowheads="1"/>
          </p:cNvPicPr>
          <p:nvPr/>
        </p:nvPicPr>
        <p:blipFill>
          <a:blip r:embed="rId23" cstate="print"/>
          <a:srcRect r="24401"/>
          <a:stretch>
            <a:fillRect/>
          </a:stretch>
        </p:blipFill>
        <p:spPr bwMode="auto">
          <a:xfrm>
            <a:off x="6732240" y="3861048"/>
            <a:ext cx="720080" cy="952500"/>
          </a:xfrm>
          <a:prstGeom prst="rect">
            <a:avLst/>
          </a:prstGeom>
          <a:noFill/>
        </p:spPr>
      </p:pic>
      <p:pic>
        <p:nvPicPr>
          <p:cNvPr id="121864" name="Picture 8" descr="https://dms.sztaki.hu/sites/dms.sztaki.hu/files/styles/thumbnail/public/img/2011/peti-2.jpg?itok=cfoyDCTa"/>
          <p:cNvPicPr>
            <a:picLocks noChangeAspect="1" noChangeArrowheads="1"/>
          </p:cNvPicPr>
          <p:nvPr/>
        </p:nvPicPr>
        <p:blipFill>
          <a:blip r:embed="rId24" cstate="print"/>
          <a:srcRect l="15120" r="16841"/>
          <a:stretch>
            <a:fillRect/>
          </a:stretch>
        </p:blipFill>
        <p:spPr bwMode="auto">
          <a:xfrm>
            <a:off x="7524328" y="3861048"/>
            <a:ext cx="648072" cy="952500"/>
          </a:xfrm>
          <a:prstGeom prst="rect">
            <a:avLst/>
          </a:prstGeom>
          <a:noFill/>
        </p:spPr>
      </p:pic>
      <p:pic>
        <p:nvPicPr>
          <p:cNvPr id="121866" name="Picture 10" descr="https://dms.sztaki.hu/sites/dms.sztaki.hu/files/styles/thumbnail/public/img/2011/gabor_1.jpg?itok=0xFiNs7G"/>
          <p:cNvPicPr>
            <a:picLocks noChangeAspect="1" noChangeArrowheads="1"/>
          </p:cNvPicPr>
          <p:nvPr/>
        </p:nvPicPr>
        <p:blipFill>
          <a:blip r:embed="rId25" cstate="print"/>
          <a:srcRect l="5555" r="18846"/>
          <a:stretch>
            <a:fillRect/>
          </a:stretch>
        </p:blipFill>
        <p:spPr bwMode="auto">
          <a:xfrm>
            <a:off x="8244408" y="3861048"/>
            <a:ext cx="720080" cy="952500"/>
          </a:xfrm>
          <a:prstGeom prst="rect">
            <a:avLst/>
          </a:prstGeom>
          <a:noFill/>
        </p:spPr>
      </p:pic>
      <p:pic>
        <p:nvPicPr>
          <p:cNvPr id="121868" name="Picture 12" descr="https://dms.sztaki.hu/sites/dms.sztaki.hu/files/styles/thumbnail/public/img/2011/kep_adrinak_lacirol.jpg?itok=kjrC98Bh"/>
          <p:cNvPicPr>
            <a:picLocks noChangeAspect="1" noChangeArrowheads="1"/>
          </p:cNvPicPr>
          <p:nvPr/>
        </p:nvPicPr>
        <p:blipFill>
          <a:blip r:embed="rId26" cstate="print"/>
          <a:srcRect l="15120" r="9281"/>
          <a:stretch>
            <a:fillRect/>
          </a:stretch>
        </p:blipFill>
        <p:spPr bwMode="auto">
          <a:xfrm>
            <a:off x="7596336" y="4941168"/>
            <a:ext cx="720080" cy="952500"/>
          </a:xfrm>
          <a:prstGeom prst="rect">
            <a:avLst/>
          </a:prstGeom>
          <a:noFill/>
        </p:spPr>
      </p:pic>
      <p:pic>
        <p:nvPicPr>
          <p:cNvPr id="121870" name="Picture 14" descr="https://dms.sztaki.hu/sites/dms.sztaki.hu/files/styles/thumbnail/public/img/2011/szgabbor1.jpg?itok=jU4KpPs5"/>
          <p:cNvPicPr>
            <a:picLocks noChangeAspect="1" noChangeArrowheads="1"/>
          </p:cNvPicPr>
          <p:nvPr/>
        </p:nvPicPr>
        <p:blipFill>
          <a:blip r:embed="rId27" cstate="print"/>
          <a:srcRect l="20674"/>
          <a:stretch>
            <a:fillRect/>
          </a:stretch>
        </p:blipFill>
        <p:spPr bwMode="auto">
          <a:xfrm>
            <a:off x="8316416" y="4924772"/>
            <a:ext cx="755576" cy="952500"/>
          </a:xfrm>
          <a:prstGeom prst="rect">
            <a:avLst/>
          </a:prstGeom>
          <a:noFill/>
        </p:spPr>
      </p:pic>
      <p:sp>
        <p:nvSpPr>
          <p:cNvPr id="33" name="Dátum helye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 </a:t>
            </a:r>
            <a:r>
              <a:rPr lang="hu-HU" dirty="0" err="1" smtClean="0"/>
              <a:t>June</a:t>
            </a:r>
            <a:r>
              <a:rPr lang="hu-HU" dirty="0" smtClean="0"/>
              <a:t> </a:t>
            </a:r>
            <a:r>
              <a:rPr lang="hu-HU" dirty="0" smtClean="0"/>
              <a:t>2013</a:t>
            </a:r>
            <a:endParaRPr lang="hu-HU" dirty="0"/>
          </a:p>
        </p:txBody>
      </p:sp>
      <p:sp>
        <p:nvSpPr>
          <p:cNvPr id="34" name="Élőláb hely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MTA SZTAKI - Big Data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5122912" cy="5616624"/>
          </a:xfrm>
        </p:spPr>
        <p:txBody>
          <a:bodyPr/>
          <a:lstStyle/>
          <a:p>
            <a:pPr marL="360363" indent="-3048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Data intense:</a:t>
            </a:r>
          </a:p>
          <a:p>
            <a:pPr marL="360363" indent="-304800" eaLnBrk="1" hangingPunct="1">
              <a:buFont typeface="Trebuchet MS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Map-reduce (Hadoop), cloud, </a:t>
            </a:r>
            <a:r>
              <a:rPr lang="en-US" sz="2400" dirty="0" smtClean="0"/>
              <a:t>…</a:t>
            </a:r>
            <a:endParaRPr lang="hu-HU" sz="2400" dirty="0" smtClean="0"/>
          </a:p>
          <a:p>
            <a:pPr marL="360363" indent="-304800" eaLnBrk="1" hangingPunct="1">
              <a:buFont typeface="Trebuchet MS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dirty="0" smtClean="0"/>
              <a:t>Web and text </a:t>
            </a:r>
            <a:r>
              <a:rPr lang="hu-HU" dirty="0" err="1" smtClean="0"/>
              <a:t>processing</a:t>
            </a:r>
            <a:endParaRPr lang="en-US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652120" y="908050"/>
            <a:ext cx="3384376" cy="18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048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Compute intense:</a:t>
            </a:r>
          </a:p>
          <a:p>
            <a:pPr marL="360363" indent="-304800">
              <a:spcBef>
                <a:spcPct val="20000"/>
              </a:spcBef>
              <a:buFont typeface="Trebuchet MS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Shared memory</a:t>
            </a:r>
          </a:p>
          <a:p>
            <a:pPr marL="360363" indent="-304800">
              <a:spcBef>
                <a:spcPct val="20000"/>
              </a:spcBef>
              <a:buFont typeface="Trebuchet MS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Message passing</a:t>
            </a:r>
          </a:p>
          <a:p>
            <a:pPr marL="360363" indent="-304800">
              <a:spcBef>
                <a:spcPct val="20000"/>
              </a:spcBef>
              <a:buFont typeface="Trebuchet MS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Processor arrays, </a:t>
            </a:r>
            <a:r>
              <a:rPr lang="hu-HU" sz="2400" dirty="0" err="1" smtClean="0">
                <a:solidFill>
                  <a:srgbClr val="FF0000"/>
                </a:solidFill>
                <a:latin typeface="Calibri" pitchFamily="34" charset="0"/>
              </a:rPr>
              <a:t>GPUs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63888" y="3140968"/>
            <a:ext cx="230495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Data 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AND 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compute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intense??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92514" name="Picture 2" descr="E:\Documents and Settings\benczur\Dokumentumok\Onelet\Reklam\LaborFotok\IMG_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681"/>
            <a:ext cx="3024336" cy="4032679"/>
          </a:xfrm>
          <a:prstGeom prst="rect">
            <a:avLst/>
          </a:prstGeom>
          <a:noFill/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Big Data problems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35896" y="5085184"/>
            <a:ext cx="52565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Social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contacts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friendship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Recommender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systems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182563" indent="-182563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Sensors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IT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logs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Mobility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traces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3" name="Kép 12" descr="DSCF3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5" y="2924944"/>
            <a:ext cx="2880321" cy="21602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63" y="5715352"/>
            <a:ext cx="5663790" cy="91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62" y="3692554"/>
            <a:ext cx="5682397" cy="182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362" y="750702"/>
            <a:ext cx="5682622" cy="27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6074078" y="1795891"/>
            <a:ext cx="3069922" cy="196083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990"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escriptors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per image: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150,000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hangingPunct="0">
              <a:buNone/>
              <a:defRPr sz="199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Dimension of local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HOG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descriptors :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144 (96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after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PCA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074078" y="4408865"/>
            <a:ext cx="3069922" cy="12094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99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Gaussians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 512</a:t>
            </a:r>
          </a:p>
          <a:p>
            <a:pPr hangingPunct="0">
              <a:buNone/>
              <a:defRPr sz="199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Dimension of feature space: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97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,000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395537" y="5116"/>
            <a:ext cx="8352928" cy="731899"/>
          </a:xfrm>
        </p:spPr>
        <p:txBody>
          <a:bodyPr/>
          <a:lstStyle/>
          <a:p>
            <a:r>
              <a:rPr lang="hu-HU" sz="3600" dirty="0" err="1" smtClean="0"/>
              <a:t>Past</a:t>
            </a:r>
            <a:r>
              <a:rPr lang="hu-HU" sz="3600" dirty="0" smtClean="0"/>
              <a:t> </a:t>
            </a:r>
            <a:r>
              <a:rPr lang="hu-HU" sz="3600" dirty="0" err="1" smtClean="0"/>
              <a:t>results</a:t>
            </a:r>
            <a:r>
              <a:rPr lang="hu-HU" sz="3600" dirty="0" smtClean="0"/>
              <a:t>: Image </a:t>
            </a:r>
            <a:r>
              <a:rPr lang="hu-HU" sz="3600" dirty="0" err="1" smtClean="0"/>
              <a:t>Classification</a:t>
            </a:r>
            <a:r>
              <a:rPr lang="hu-HU" sz="3600" dirty="0" smtClean="0"/>
              <a:t> </a:t>
            </a:r>
            <a:r>
              <a:rPr lang="hu-HU" sz="3600" dirty="0" err="1" smtClean="0"/>
              <a:t>on</a:t>
            </a:r>
            <a:r>
              <a:rPr lang="hu-HU" sz="3600" dirty="0" smtClean="0"/>
              <a:t> GPU</a:t>
            </a:r>
            <a:endParaRPr lang="hu-H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Data </a:t>
            </a:r>
            <a:r>
              <a:rPr lang="en-US" sz="3200" smtClean="0"/>
              <a:t>and Compute intense research </a:t>
            </a:r>
            <a:r>
              <a:rPr lang="en-US" sz="3200" smtClean="0"/>
              <a:t>overview</a:t>
            </a:r>
            <a:endParaRPr lang="en-US" sz="320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 </a:t>
            </a:r>
            <a:r>
              <a:rPr lang="en-US" smtClean="0"/>
              <a:t>classification</a:t>
            </a:r>
            <a:endParaRPr lang="en-US" smtClean="0"/>
          </a:p>
          <a:p>
            <a:r>
              <a:rPr lang="en-US" smtClean="0"/>
              <a:t>Temporal </a:t>
            </a:r>
            <a:r>
              <a:rPr lang="en-US" smtClean="0"/>
              <a:t>search</a:t>
            </a:r>
            <a:r>
              <a:rPr lang="en-US" smtClean="0"/>
              <a:t>, </a:t>
            </a:r>
            <a:r>
              <a:rPr lang="en-US" smtClean="0"/>
              <a:t>trends</a:t>
            </a:r>
            <a:endParaRPr lang="en-US" smtClean="0"/>
          </a:p>
          <a:p>
            <a:r>
              <a:rPr lang="en-US" smtClean="0"/>
              <a:t>SZTAKI Text Mining </a:t>
            </a:r>
            <a:r>
              <a:rPr lang="en-US" smtClean="0"/>
              <a:t>Center</a:t>
            </a:r>
            <a:endParaRPr lang="en-US" smtClean="0"/>
          </a:p>
          <a:p>
            <a:r>
              <a:rPr lang="en-US" smtClean="0"/>
              <a:t>Frameworks</a:t>
            </a:r>
            <a:endParaRPr lang="en-US" smtClean="0"/>
          </a:p>
          <a:p>
            <a:pPr lvl="1"/>
            <a:r>
              <a:rPr lang="en-US" smtClean="0"/>
              <a:t>Stratosphere </a:t>
            </a:r>
            <a:r>
              <a:rPr lang="en-US" smtClean="0"/>
              <a:t>(</a:t>
            </a:r>
            <a:r>
              <a:rPr lang="en-US" smtClean="0"/>
              <a:t>TU </a:t>
            </a:r>
            <a:r>
              <a:rPr lang="en-US" smtClean="0"/>
              <a:t>Berlin)</a:t>
            </a:r>
            <a:endParaRPr lang="en-US" smtClean="0"/>
          </a:p>
          <a:p>
            <a:pPr lvl="1"/>
            <a:r>
              <a:rPr lang="en-US" smtClean="0"/>
              <a:t>GraphLab </a:t>
            </a:r>
            <a:r>
              <a:rPr lang="en-US" smtClean="0"/>
              <a:t>(CMU)</a:t>
            </a:r>
            <a:endParaRPr lang="en-US" smtClean="0"/>
          </a:p>
          <a:p>
            <a:r>
              <a:rPr lang="en-US" smtClean="0"/>
              <a:t>Streaming </a:t>
            </a:r>
            <a:r>
              <a:rPr lang="en-US" smtClean="0"/>
              <a:t>data</a:t>
            </a:r>
            <a:endParaRPr lang="en-US" smtClean="0"/>
          </a:p>
          <a:p>
            <a:pPr lvl="1"/>
            <a:r>
              <a:rPr lang="en-US" smtClean="0"/>
              <a:t>Mobility trace </a:t>
            </a:r>
            <a:r>
              <a:rPr lang="en-US" smtClean="0"/>
              <a:t>analytics</a:t>
            </a:r>
            <a:endParaRPr lang="en-US" smtClean="0"/>
          </a:p>
          <a:p>
            <a:r>
              <a:rPr lang="en-US" smtClean="0"/>
              <a:t>The Big Data Lab infrastructure and the SZTAKI </a:t>
            </a:r>
            <a:r>
              <a:rPr lang="en-US" smtClean="0"/>
              <a:t>Cloud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</a:t>
            </a:r>
            <a:r>
              <a:rPr lang="en-US" smtClean="0"/>
              <a:t>classification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smtClean="0"/>
              <a:t>Goals</a:t>
            </a:r>
            <a:endParaRPr lang="en-US" sz="2800" smtClean="0"/>
          </a:p>
          <a:p>
            <a:r>
              <a:rPr lang="en-US" sz="2800" smtClean="0"/>
              <a:t>Save </a:t>
            </a:r>
            <a:r>
              <a:rPr lang="en-US" sz="2800" smtClean="0"/>
              <a:t>resources</a:t>
            </a:r>
            <a:r>
              <a:rPr lang="en-US" sz="2800" smtClean="0"/>
              <a:t>, </a:t>
            </a:r>
            <a:r>
              <a:rPr lang="en-US" sz="2800" smtClean="0"/>
              <a:t>select </a:t>
            </a:r>
            <a:r>
              <a:rPr lang="en-US" sz="2800" smtClean="0"/>
              <a:t>quality</a:t>
            </a:r>
            <a:r>
              <a:rPr lang="en-US" sz="2800" smtClean="0"/>
              <a:t> </a:t>
            </a:r>
            <a:r>
              <a:rPr lang="en-US" sz="2800" smtClean="0"/>
              <a:t>and </a:t>
            </a:r>
            <a:r>
              <a:rPr lang="en-US" sz="2800" smtClean="0"/>
              <a:t>topic</a:t>
            </a:r>
            <a:r>
              <a:rPr lang="en-US" sz="2800" smtClean="0"/>
              <a:t>, filter </a:t>
            </a:r>
            <a:r>
              <a:rPr lang="en-US" sz="2800" smtClean="0"/>
              <a:t>spam</a:t>
            </a:r>
            <a:endParaRPr lang="en-US" sz="2800" smtClean="0"/>
          </a:p>
          <a:p>
            <a:r>
              <a:rPr lang="en-US" sz="2800" smtClean="0"/>
              <a:t>Legal regulation (porn, illicit content)</a:t>
            </a:r>
          </a:p>
          <a:p>
            <a:r>
              <a:rPr lang="en-US" sz="2800" smtClean="0"/>
              <a:t>Scale (ClueWeb09 </a:t>
            </a:r>
            <a:r>
              <a:rPr lang="en-US" sz="2800" smtClean="0"/>
              <a:t>25TB </a:t>
            </a:r>
            <a:r>
              <a:rPr lang="en-US" sz="2800" smtClean="0"/>
              <a:t>– </a:t>
            </a:r>
            <a:r>
              <a:rPr lang="en-US" sz="2800" smtClean="0"/>
              <a:t>0.5</a:t>
            </a:r>
            <a:r>
              <a:rPr lang="en-US" sz="2800" smtClean="0"/>
              <a:t> Billion English </a:t>
            </a:r>
            <a:r>
              <a:rPr lang="en-US" sz="2800" smtClean="0"/>
              <a:t>docs</a:t>
            </a:r>
            <a:r>
              <a:rPr lang="en-US" sz="2800" smtClean="0"/>
              <a:t>)</a:t>
            </a:r>
          </a:p>
          <a:p>
            <a:pPr>
              <a:buNone/>
            </a:pPr>
            <a:r>
              <a:rPr lang="en-US" sz="2800" smtClean="0"/>
              <a:t>Large set of </a:t>
            </a:r>
            <a:r>
              <a:rPr lang="en-US" sz="2800" smtClean="0"/>
              <a:t>features</a:t>
            </a:r>
            <a:endParaRPr lang="en-US" sz="2800" smtClean="0"/>
          </a:p>
          <a:p>
            <a:r>
              <a:rPr lang="en-US" sz="2800" smtClean="0"/>
              <a:t>Term </a:t>
            </a:r>
            <a:r>
              <a:rPr lang="en-US" sz="2800" smtClean="0"/>
              <a:t>frequency</a:t>
            </a:r>
            <a:endParaRPr lang="en-US" sz="2800" smtClean="0"/>
          </a:p>
          <a:p>
            <a:pPr lvl="1"/>
            <a:r>
              <a:rPr lang="en-US" sz="2000" smtClean="0"/>
              <a:t>tf.idf </a:t>
            </a:r>
            <a:r>
              <a:rPr lang="en-US" sz="2000" smtClean="0"/>
              <a:t>or </a:t>
            </a:r>
            <a:r>
              <a:rPr lang="en-US" sz="2000" smtClean="0"/>
              <a:t>B</a:t>
            </a:r>
            <a:r>
              <a:rPr lang="en-US" sz="2000" smtClean="0"/>
              <a:t>M25 scores for frequent </a:t>
            </a:r>
            <a:r>
              <a:rPr lang="en-US" sz="2000" smtClean="0"/>
              <a:t>terms</a:t>
            </a:r>
            <a:endParaRPr lang="en-US" sz="2000" smtClean="0"/>
          </a:p>
          <a:p>
            <a:r>
              <a:rPr lang="en-US" sz="2800" smtClean="0"/>
              <a:t>Content</a:t>
            </a:r>
            <a:endParaRPr lang="en-US" sz="2800" smtClean="0"/>
          </a:p>
          <a:p>
            <a:pPr lvl="1"/>
            <a:r>
              <a:rPr lang="en-US" sz="1800" smtClean="0"/>
              <a:t>DOM</a:t>
            </a:r>
            <a:r>
              <a:rPr lang="en-US" sz="1800" smtClean="0"/>
              <a:t>, </a:t>
            </a:r>
            <a:r>
              <a:rPr lang="en-US" sz="1800" smtClean="0"/>
              <a:t>HTML</a:t>
            </a:r>
            <a:r>
              <a:rPr lang="en-US" sz="1800" smtClean="0"/>
              <a:t>, HTTP </a:t>
            </a:r>
            <a:r>
              <a:rPr lang="en-US" sz="1800" smtClean="0"/>
              <a:t>elements</a:t>
            </a:r>
            <a:endParaRPr lang="en-US" sz="1800" smtClean="0"/>
          </a:p>
          <a:p>
            <a:pPr lvl="1"/>
            <a:r>
              <a:rPr lang="en-US" sz="1800" smtClean="0"/>
              <a:t>Appearance of popular </a:t>
            </a:r>
            <a:r>
              <a:rPr lang="en-US" sz="1800" smtClean="0"/>
              <a:t>terms</a:t>
            </a:r>
            <a:endParaRPr lang="en-US" sz="1800" smtClean="0"/>
          </a:p>
          <a:p>
            <a:pPr lvl="1"/>
            <a:r>
              <a:rPr lang="en-US" sz="1800" smtClean="0"/>
              <a:t>Term</a:t>
            </a:r>
            <a:r>
              <a:rPr lang="en-US" sz="1800" smtClean="0"/>
              <a:t>, n-gram </a:t>
            </a:r>
            <a:r>
              <a:rPr lang="en-US" sz="1800" smtClean="0"/>
              <a:t>statistics</a:t>
            </a:r>
            <a:r>
              <a:rPr lang="en-US" sz="1800" smtClean="0"/>
              <a:t>, </a:t>
            </a:r>
            <a:r>
              <a:rPr lang="en-US" sz="1800" smtClean="0"/>
              <a:t>compressibility</a:t>
            </a:r>
            <a:endParaRPr lang="en-US" sz="1800" smtClean="0"/>
          </a:p>
          <a:p>
            <a:r>
              <a:rPr lang="en-US" sz="2800" smtClean="0"/>
              <a:t>Linkage</a:t>
            </a:r>
            <a:endParaRPr lang="en-US" sz="2800" smtClean="0"/>
          </a:p>
          <a:p>
            <a:pPr lvl="1"/>
            <a:r>
              <a:rPr lang="en-US" sz="1800" smtClean="0"/>
              <a:t>PageRank </a:t>
            </a:r>
            <a:r>
              <a:rPr lang="en-US" sz="1800" smtClean="0"/>
              <a:t>(</a:t>
            </a:r>
            <a:r>
              <a:rPr lang="en-US" sz="1800" smtClean="0"/>
              <a:t>truncated </a:t>
            </a:r>
            <a:r>
              <a:rPr lang="en-US" sz="1800" smtClean="0"/>
              <a:t>variants</a:t>
            </a:r>
            <a:r>
              <a:rPr lang="en-US" sz="1800" smtClean="0"/>
              <a:t>; </a:t>
            </a:r>
            <a:r>
              <a:rPr lang="en-US" sz="1800" smtClean="0"/>
              <a:t>ratios)</a:t>
            </a:r>
            <a:endParaRPr lang="en-US" sz="1800" smtClean="0"/>
          </a:p>
          <a:p>
            <a:pPr lvl="1"/>
            <a:r>
              <a:rPr lang="en-US" sz="1800" smtClean="0"/>
              <a:t>Neighborhood </a:t>
            </a:r>
            <a:r>
              <a:rPr lang="en-US" sz="1800" smtClean="0"/>
              <a:t>(only approximate counting is </a:t>
            </a:r>
            <a:r>
              <a:rPr lang="en-US" sz="1800" smtClean="0"/>
              <a:t>possible</a:t>
            </a:r>
            <a:r>
              <a:rPr lang="en-US" sz="1800" smtClean="0"/>
              <a:t>)</a:t>
            </a:r>
            <a:endParaRPr lang="en-US" sz="1800" smtClean="0"/>
          </a:p>
          <a:p>
            <a:pPr lvl="1"/>
            <a:r>
              <a:rPr lang="en-US" sz="1800" smtClean="0"/>
              <a:t>TrustRank</a:t>
            </a:r>
            <a:endParaRPr lang="en-US" sz="1800" smtClean="0"/>
          </a:p>
          <a:p>
            <a:endParaRPr lang="en-US" sz="280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38" y="4221088"/>
            <a:ext cx="2699761" cy="2413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492896"/>
            <a:ext cx="1524000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764704"/>
            <a:ext cx="1030288" cy="150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212976"/>
            <a:ext cx="12192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r>
              <a:rPr lang="hu-HU" dirty="0" smtClean="0"/>
              <a:t> (</a:t>
            </a:r>
            <a:r>
              <a:rPr lang="hu-HU" dirty="0" err="1" smtClean="0"/>
              <a:t>MapRed</a:t>
            </a:r>
            <a:r>
              <a:rPr lang="hu-HU" dirty="0" smtClean="0"/>
              <a:t> </a:t>
            </a:r>
            <a:r>
              <a:rPr lang="hu-HU" dirty="0" err="1" smtClean="0"/>
              <a:t>jobs</a:t>
            </a:r>
            <a:r>
              <a:rPr lang="hu-HU" dirty="0" smtClean="0"/>
              <a:t> </a:t>
            </a:r>
            <a:r>
              <a:rPr lang="hu-HU" dirty="0" err="1" smtClean="0"/>
              <a:t>indicated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 descr="workfl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2031"/>
            <a:ext cx="8229600" cy="4294662"/>
          </a:xfrm>
        </p:spPr>
      </p:pic>
      <p:sp>
        <p:nvSpPr>
          <p:cNvPr id="5" name="Ellipszis 4"/>
          <p:cNvSpPr/>
          <p:nvPr/>
        </p:nvSpPr>
        <p:spPr>
          <a:xfrm>
            <a:off x="4788024" y="1484784"/>
            <a:ext cx="2160240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6228184" y="3573016"/>
            <a:ext cx="129614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220072" y="4005064"/>
            <a:ext cx="1224136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220072" y="4149080"/>
            <a:ext cx="2448272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910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494" y="1117600"/>
            <a:ext cx="5867759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7494" y="1117601"/>
            <a:ext cx="5867759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7494" y="1117600"/>
            <a:ext cx="5867759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</a:t>
            </a:r>
            <a:r>
              <a:rPr lang="en-US" dirty="0" smtClean="0"/>
              <a:t>Search</a:t>
            </a:r>
            <a:r>
              <a:rPr lang="hu-HU" dirty="0" smtClean="0"/>
              <a:t>, </a:t>
            </a:r>
            <a:r>
              <a:rPr lang="hu-HU" dirty="0" err="1" smtClean="0"/>
              <a:t>Trends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trends in blog data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512" y="836712"/>
            <a:ext cx="8889271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5445224"/>
            <a:ext cx="86409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Real time response for complex queries that select part of the data</a:t>
            </a:r>
          </a:p>
          <a:p>
            <a:pPr marL="182563" indent="-182563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Needs approximate, in-memory data structures</a:t>
            </a:r>
          </a:p>
          <a:p>
            <a:pPr marL="182563" indent="-182563"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Distributed architecture for memory access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SZTAKI </a:t>
            </a:r>
            <a:r>
              <a:rPr lang="hu-HU" dirty="0" err="1" smtClean="0"/>
              <a:t>Full</a:t>
            </a:r>
            <a:r>
              <a:rPr lang="hu-HU" dirty="0" smtClean="0"/>
              <a:t> Text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Technology</a:t>
            </a:r>
            <a:endParaRPr lang="hu-HU" dirty="0" smtClean="0"/>
          </a:p>
        </p:txBody>
      </p:sp>
      <p:pic>
        <p:nvPicPr>
          <p:cNvPr id="61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6512" y="764704"/>
            <a:ext cx="5168797" cy="5616575"/>
          </a:xfrm>
          <a:noFill/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713" y="981075"/>
            <a:ext cx="5729287" cy="554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DOA2mBm0a419CsmTCsz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vityRD_Presentation_Theme_dark">
  <a:themeElements>
    <a:clrScheme name="GravityRD_colors">
      <a:dk1>
        <a:sysClr val="windowText" lastClr="000000"/>
      </a:dk1>
      <a:lt1>
        <a:sysClr val="window" lastClr="FFFFFF"/>
      </a:lt1>
      <a:dk2>
        <a:srgbClr val="4A4A4A"/>
      </a:dk2>
      <a:lt2>
        <a:srgbClr val="8CC63F"/>
      </a:lt2>
      <a:accent1>
        <a:srgbClr val="0F75BC"/>
      </a:accent1>
      <a:accent2>
        <a:srgbClr val="0A800A"/>
      </a:accent2>
      <a:accent3>
        <a:srgbClr val="9E3378"/>
      </a:accent3>
      <a:accent4>
        <a:srgbClr val="D42132"/>
      </a:accent4>
      <a:accent5>
        <a:srgbClr val="ED7327"/>
      </a:accent5>
      <a:accent6>
        <a:srgbClr val="EDC427"/>
      </a:accent6>
      <a:hlink>
        <a:srgbClr val="25AAE1"/>
      </a:hlink>
      <a:folHlink>
        <a:srgbClr val="8CC63F"/>
      </a:folHlink>
    </a:clrScheme>
    <a:fontScheme name="Gravity_RD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20468</TotalTime>
  <Words>763</Words>
  <Application>Microsoft Office PowerPoint</Application>
  <PresentationFormat>Diavetítés a képernyőre (4:3 oldalarány)</PresentationFormat>
  <Paragraphs>137</Paragraphs>
  <Slides>18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Ügyvezető</vt:lpstr>
      <vt:lpstr>GravityRD_Presentation_Theme_dark</vt:lpstr>
      <vt:lpstr>Big Data – Lendület kutatócsoport</vt:lpstr>
      <vt:lpstr>Types of Big Data problems</vt:lpstr>
      <vt:lpstr>Past results: Image Classification on GPU</vt:lpstr>
      <vt:lpstr>Data and Compute intense research overview</vt:lpstr>
      <vt:lpstr>Web classification</vt:lpstr>
      <vt:lpstr>Workflow (MapRed jobs indicated)</vt:lpstr>
      <vt:lpstr>Temporal Search, Trends</vt:lpstr>
      <vt:lpstr>Temporal trends in blog data</vt:lpstr>
      <vt:lpstr>SZTAKI Full Text Search Technology</vt:lpstr>
      <vt:lpstr>SZTAKI Text Mining Center</vt:lpstr>
      <vt:lpstr>Compute Intense Tasks Distributed</vt:lpstr>
      <vt:lpstr>A distributed systems comparison slide</vt:lpstr>
      <vt:lpstr>Mobility Data Stream processing (Orange D4D)</vt:lpstr>
      <vt:lpstr>Stream Processing Architecture Overview</vt:lpstr>
      <vt:lpstr>Stratosphere (Source: Volker Markl, TU Berlin)</vt:lpstr>
      <vt:lpstr>GraphLab (Source: Danny Bickson, CMU)</vt:lpstr>
      <vt:lpstr>Conclusions: the SZTAKI cloud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Vén Zoltán</dc:creator>
  <cp:lastModifiedBy>benczur</cp:lastModifiedBy>
  <cp:revision>490</cp:revision>
  <dcterms:created xsi:type="dcterms:W3CDTF">2012-11-29T14:02:40Z</dcterms:created>
  <dcterms:modified xsi:type="dcterms:W3CDTF">2013-06-20T08:27:19Z</dcterms:modified>
</cp:coreProperties>
</file>