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1"/>
  </p:notesMasterIdLst>
  <p:handoutMasterIdLst>
    <p:handoutMasterId r:id="rId12"/>
  </p:handoutMasterIdLst>
  <p:sldIdLst>
    <p:sldId id="583" r:id="rId2"/>
    <p:sldId id="527" r:id="rId3"/>
    <p:sldId id="650" r:id="rId4"/>
    <p:sldId id="651" r:id="rId5"/>
    <p:sldId id="652" r:id="rId6"/>
    <p:sldId id="649" r:id="rId7"/>
    <p:sldId id="493" r:id="rId8"/>
    <p:sldId id="648" r:id="rId9"/>
    <p:sldId id="639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9900"/>
    <a:srgbClr val="FFFF99"/>
    <a:srgbClr val="FF99FF"/>
    <a:srgbClr val="CCECFF"/>
    <a:srgbClr val="99CCFF"/>
    <a:srgbClr val="FFFF66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6" autoAdjust="0"/>
    <p:restoredTop sz="86495" autoAdjust="0"/>
  </p:normalViewPr>
  <p:slideViewPr>
    <p:cSldViewPr>
      <p:cViewPr varScale="1">
        <p:scale>
          <a:sx n="63" d="100"/>
          <a:sy n="63" d="100"/>
        </p:scale>
        <p:origin x="-15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76" y="-11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20BB13-586D-40EE-A19C-549A4D50F297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A42B8C-811E-4977-A863-B439C6947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967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4B87E4-80FF-431E-AEF2-87F1C7E6E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538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Twin Architecture</a:t>
            </a:r>
          </a:p>
          <a:p>
            <a:r>
              <a:rPr lang="en-US" smtClean="0"/>
              <a:t>   Double or Triple The Density</a:t>
            </a:r>
          </a:p>
          <a:p>
            <a:r>
              <a:rPr lang="en-US" smtClean="0"/>
              <a:t>   Advanced Storage and I/O Options</a:t>
            </a:r>
          </a:p>
          <a:p>
            <a:r>
              <a:rPr lang="en-US" smtClean="0"/>
              <a:t>Resource Optimized</a:t>
            </a:r>
          </a:p>
          <a:p>
            <a:r>
              <a:rPr lang="en-US" smtClean="0"/>
              <a:t>   UIO/WIO/WIO+ Design Lead To Enhanced Expandability</a:t>
            </a:r>
          </a:p>
          <a:p>
            <a:r>
              <a:rPr lang="en-US" smtClean="0"/>
              <a:t>GPU SuperComputing </a:t>
            </a:r>
          </a:p>
          <a:p>
            <a:r>
              <a:rPr lang="en-US" smtClean="0"/>
              <a:t>   Taking Full Advantage Of Parallel Processing Power</a:t>
            </a:r>
          </a:p>
          <a:p>
            <a:r>
              <a:rPr lang="en-US" smtClean="0"/>
              <a:t>Mainstream </a:t>
            </a:r>
          </a:p>
          <a:p>
            <a:r>
              <a:rPr lang="en-US" smtClean="0"/>
              <a:t>   Cost Effective General Application</a:t>
            </a:r>
          </a:p>
          <a:p>
            <a:r>
              <a:rPr lang="en-US" smtClean="0"/>
              <a:t>Application Optimized</a:t>
            </a:r>
          </a:p>
          <a:p>
            <a:r>
              <a:rPr lang="en-US" smtClean="0"/>
              <a:t>   Focus n Expansion and Data center</a:t>
            </a:r>
          </a:p>
          <a:p>
            <a:r>
              <a:rPr lang="en-US" smtClean="0"/>
              <a:t>Workstation</a:t>
            </a:r>
          </a:p>
          <a:p>
            <a:r>
              <a:rPr lang="en-US" smtClean="0"/>
              <a:t>   Entry to Professional Workstations</a:t>
            </a:r>
          </a:p>
          <a:p>
            <a:endParaRPr lang="en-US" smtClean="0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EF6CE-CD0C-4093-97B5-A1EEC5597B28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1213A-B8D7-46FD-84D7-FED8B5454EBE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permicroLOGO-CMY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7800" y="6019800"/>
            <a:ext cx="35575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7974013" y="6629400"/>
            <a:ext cx="1169987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chemeClr val="accent2"/>
                </a:solidFill>
              </a:rPr>
              <a:t>© Supermicro 2012</a:t>
            </a: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8077200" y="0"/>
            <a:ext cx="106680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>
                <a:solidFill>
                  <a:srgbClr val="FF0000"/>
                </a:solidFill>
              </a:rPr>
              <a:t>Confidential</a:t>
            </a:r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114800"/>
            <a:ext cx="39624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82550"/>
            <a:ext cx="82296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09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17" r:id="rId2"/>
    <p:sldLayoutId id="2147483818" r:id="rId3"/>
    <p:sldLayoutId id="2147483819" r:id="rId4"/>
    <p:sldLayoutId id="2147483820" r:id="rId5"/>
    <p:sldLayoutId id="2147483827" r:id="rId6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2000">
          <a:solidFill>
            <a:schemeClr val="accent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>
          <a:solidFill>
            <a:schemeClr val="accent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u"/>
        <a:defRPr sz="1600">
          <a:solidFill>
            <a:schemeClr val="accent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1600">
          <a:solidFill>
            <a:schemeClr val="accent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1600">
          <a:solidFill>
            <a:schemeClr val="accent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1600">
          <a:solidFill>
            <a:schemeClr val="accent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1600">
          <a:solidFill>
            <a:schemeClr val="accent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16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6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6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jpeg"/><Relationship Id="rId4" Type="http://schemas.openxmlformats.org/officeDocument/2006/relationships/image" Target="../media/image44.png"/><Relationship Id="rId9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1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jpeg"/><Relationship Id="rId4" Type="http://schemas.openxmlformats.org/officeDocument/2006/relationships/image" Target="../media/image44.png"/><Relationship Id="rId9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2.jpeg"/><Relationship Id="rId7" Type="http://schemas.openxmlformats.org/officeDocument/2006/relationships/image" Target="../media/image46.jpe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5.jpeg"/><Relationship Id="rId5" Type="http://schemas.openxmlformats.org/officeDocument/2006/relationships/image" Target="../media/image44.png"/><Relationship Id="rId10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4562751"/>
            <a:ext cx="9144000" cy="2295249"/>
          </a:xfrm>
          <a:prstGeom prst="rect">
            <a:avLst/>
          </a:prstGeom>
          <a:gradFill>
            <a:gsLst>
              <a:gs pos="38000">
                <a:schemeClr val="bg1">
                  <a:alpha val="97000"/>
                </a:schemeClr>
              </a:gs>
              <a:gs pos="100000">
                <a:schemeClr val="bg1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77000" y="685800"/>
            <a:ext cx="2514600" cy="144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505200" y="685800"/>
            <a:ext cx="2743200" cy="144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6200" y="685800"/>
            <a:ext cx="3200400" cy="144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76200" y="2286000"/>
            <a:ext cx="2971800" cy="1295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6200" y="3733800"/>
            <a:ext cx="2971800" cy="1524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429000" y="5029200"/>
            <a:ext cx="2438400" cy="1676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6200" y="5334000"/>
            <a:ext cx="2971800" cy="144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891" name="Picture 45" descr="SYS-6027TR-_HLIBQRF_HLRF_Left_.t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038600" y="1066800"/>
            <a:ext cx="1752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2" name="Picture 26" descr="SC829BTQ-R920WB_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38200" y="1057275"/>
            <a:ext cx="14017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3" name="Picture 4" descr="http://reseller.supermicro.com/sites/reseller/files/imagecache/200px_wide/imagelibrary/2u-gpu-2026gt-trf-fm407_retouched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027113"/>
            <a:ext cx="168275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4" name="Picture 47" descr="C:\Users\eileenx\Desktop\7047R-TXF_1 (2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0" y="4067175"/>
            <a:ext cx="13843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5" name="Picture 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114800" y="5481638"/>
            <a:ext cx="10668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6" name="Picture 35" descr="SYS-6017R-TDF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0" y="2667000"/>
            <a:ext cx="1447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7" name="Picture 133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" y="5638800"/>
            <a:ext cx="16319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>
          <a:xfrm>
            <a:off x="6248400" y="5410200"/>
            <a:ext cx="2743200" cy="1295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899" name="Picture 2" descr="C:\Users\paulm\Pictures\chassis image\sc846b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5867400"/>
            <a:ext cx="16764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ounded Rectangle 39"/>
          <p:cNvSpPr/>
          <p:nvPr/>
        </p:nvSpPr>
        <p:spPr>
          <a:xfrm>
            <a:off x="6324600" y="2286000"/>
            <a:ext cx="2667000" cy="1295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48400" y="3733800"/>
            <a:ext cx="2743200" cy="1524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02" name="Picture 33" descr="SC504+X9SPC_sm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705600" y="2743200"/>
            <a:ext cx="1905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3" name="Picture 115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4114800"/>
            <a:ext cx="163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4" name="TextBox 37"/>
          <p:cNvSpPr txBox="1">
            <a:spLocks noChangeArrowheads="1"/>
          </p:cNvSpPr>
          <p:nvPr/>
        </p:nvSpPr>
        <p:spPr bwMode="auto">
          <a:xfrm>
            <a:off x="76200" y="6858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Resource Optimized (WIO/UIO)</a:t>
            </a:r>
          </a:p>
        </p:txBody>
      </p:sp>
      <p:sp>
        <p:nvSpPr>
          <p:cNvPr id="122905" name="Rectangle 38"/>
          <p:cNvSpPr>
            <a:spLocks noChangeArrowheads="1"/>
          </p:cNvSpPr>
          <p:nvPr/>
        </p:nvSpPr>
        <p:spPr bwMode="auto">
          <a:xfrm>
            <a:off x="3505200" y="696913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Twin Architecture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122906" name="Rectangle 43"/>
          <p:cNvSpPr>
            <a:spLocks noChangeArrowheads="1"/>
          </p:cNvSpPr>
          <p:nvPr/>
        </p:nvSpPr>
        <p:spPr bwMode="auto">
          <a:xfrm>
            <a:off x="6477000" y="6858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GPU SuperComputing</a:t>
            </a:r>
          </a:p>
        </p:txBody>
      </p:sp>
      <p:sp>
        <p:nvSpPr>
          <p:cNvPr id="122907" name="Rectangle 44"/>
          <p:cNvSpPr>
            <a:spLocks noChangeArrowheads="1"/>
          </p:cNvSpPr>
          <p:nvPr/>
        </p:nvSpPr>
        <p:spPr bwMode="auto">
          <a:xfrm>
            <a:off x="6324600" y="22860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Embedded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122908" name="Rectangle 45"/>
          <p:cNvSpPr>
            <a:spLocks noChangeArrowheads="1"/>
          </p:cNvSpPr>
          <p:nvPr/>
        </p:nvSpPr>
        <p:spPr bwMode="auto">
          <a:xfrm>
            <a:off x="6248400" y="37338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SuperBlade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122909" name="Rectangle 46"/>
          <p:cNvSpPr>
            <a:spLocks noChangeArrowheads="1"/>
          </p:cNvSpPr>
          <p:nvPr/>
        </p:nvSpPr>
        <p:spPr bwMode="auto">
          <a:xfrm>
            <a:off x="6248400" y="54102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Storage Server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122910" name="Rectangle 47"/>
          <p:cNvSpPr>
            <a:spLocks noChangeArrowheads="1"/>
          </p:cNvSpPr>
          <p:nvPr/>
        </p:nvSpPr>
        <p:spPr bwMode="auto">
          <a:xfrm>
            <a:off x="3429000" y="51165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Workstation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122911" name="Rectangle 48"/>
          <p:cNvSpPr>
            <a:spLocks noChangeArrowheads="1"/>
          </p:cNvSpPr>
          <p:nvPr/>
        </p:nvSpPr>
        <p:spPr bwMode="auto">
          <a:xfrm>
            <a:off x="76200" y="533400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E5E5F7"/>
                </a:solidFill>
                <a:latin typeface="Calibri" pitchFamily="34" charset="0"/>
              </a:rPr>
              <a:t>Mainstream Business Solutions</a:t>
            </a:r>
            <a:endParaRPr lang="en-US" sz="1600">
              <a:solidFill>
                <a:srgbClr val="E5E5F7"/>
              </a:solidFill>
            </a:endParaRPr>
          </a:p>
        </p:txBody>
      </p:sp>
      <p:sp>
        <p:nvSpPr>
          <p:cNvPr id="122912" name="Rectangle 49"/>
          <p:cNvSpPr>
            <a:spLocks noChangeArrowheads="1"/>
          </p:cNvSpPr>
          <p:nvPr/>
        </p:nvSpPr>
        <p:spPr bwMode="auto">
          <a:xfrm>
            <a:off x="77788" y="3733800"/>
            <a:ext cx="2970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E5E5F7"/>
                </a:solidFill>
                <a:latin typeface="Calibri" pitchFamily="34" charset="0"/>
              </a:rPr>
              <a:t>Application Optimized: Multi I/O</a:t>
            </a:r>
            <a:endParaRPr lang="en-US" sz="1600">
              <a:solidFill>
                <a:srgbClr val="E5E5F7"/>
              </a:solidFill>
            </a:endParaRPr>
          </a:p>
        </p:txBody>
      </p:sp>
      <p:sp>
        <p:nvSpPr>
          <p:cNvPr id="122913" name="Rectangle 50"/>
          <p:cNvSpPr>
            <a:spLocks noChangeArrowheads="1"/>
          </p:cNvSpPr>
          <p:nvPr/>
        </p:nvSpPr>
        <p:spPr bwMode="auto">
          <a:xfrm>
            <a:off x="80963" y="2286000"/>
            <a:ext cx="289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Data Center Optimized</a:t>
            </a:r>
            <a:endParaRPr lang="en-US">
              <a:solidFill>
                <a:srgbClr val="E5E5F7"/>
              </a:solidFill>
            </a:endParaRPr>
          </a:p>
        </p:txBody>
      </p:sp>
      <p:pic>
        <p:nvPicPr>
          <p:cNvPr id="122914" name="Picture 2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124200" y="2789238"/>
            <a:ext cx="30480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09800"/>
            <a:ext cx="7772400" cy="2362200"/>
          </a:xfrm>
        </p:spPr>
        <p:txBody>
          <a:bodyPr/>
          <a:lstStyle/>
          <a:p>
            <a:pPr eaLnBrk="1" hangingPunct="1"/>
            <a:r>
              <a:rPr lang="en-US" sz="4000" smtClean="0"/>
              <a:t>GPU SuperComputing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2000" smtClean="0"/>
              <a:t>High-Performance, Enterprise-Class Super Computing</a:t>
            </a:r>
            <a:br>
              <a:rPr lang="en-US" sz="2000" smtClean="0"/>
            </a:br>
            <a:r>
              <a:rPr lang="en-US" sz="2000" smtClean="0"/>
              <a:t>GPU Accelerated Computation</a:t>
            </a:r>
            <a:br>
              <a:rPr lang="en-US" sz="2000" smtClean="0"/>
            </a:br>
            <a:r>
              <a:rPr lang="en-US" sz="2000" smtClean="0"/>
              <a:t>Engineering &amp; Scientific </a:t>
            </a:r>
            <a:br>
              <a:rPr lang="en-US" sz="2000" smtClean="0"/>
            </a:br>
            <a:endParaRPr lang="en-US" b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48400" y="1752600"/>
            <a:ext cx="15636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 descr="SYS-7046GT-TRF-FC40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989013"/>
            <a:ext cx="15240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65"/>
          <p:cNvSpPr/>
          <p:nvPr/>
        </p:nvSpPr>
        <p:spPr>
          <a:xfrm>
            <a:off x="0" y="4562751"/>
            <a:ext cx="9144000" cy="2295249"/>
          </a:xfrm>
          <a:prstGeom prst="rect">
            <a:avLst/>
          </a:prstGeom>
          <a:gradFill>
            <a:gsLst>
              <a:gs pos="38000">
                <a:schemeClr val="bg1">
                  <a:alpha val="97000"/>
                </a:schemeClr>
              </a:gs>
              <a:gs pos="100000">
                <a:schemeClr val="bg1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752600" y="1447800"/>
            <a:ext cx="0" cy="4191000"/>
          </a:xfrm>
          <a:prstGeom prst="line">
            <a:avLst/>
          </a:prstGeom>
          <a:noFill/>
          <a:ln w="31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5867400" y="1447800"/>
            <a:ext cx="0" cy="4191000"/>
          </a:xfrm>
          <a:prstGeom prst="line">
            <a:avLst/>
          </a:prstGeom>
          <a:noFill/>
          <a:ln w="31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6" name="Rectangle 6"/>
          <p:cNvSpPr>
            <a:spLocks noGrp="1" noChangeArrowheads="1"/>
          </p:cNvSpPr>
          <p:nvPr>
            <p:ph type="title"/>
          </p:nvPr>
        </p:nvSpPr>
        <p:spPr>
          <a:xfrm>
            <a:off x="469900" y="0"/>
            <a:ext cx="8229600" cy="533400"/>
          </a:xfrm>
        </p:spPr>
        <p:txBody>
          <a:bodyPr/>
          <a:lstStyle/>
          <a:p>
            <a:r>
              <a:rPr lang="en-US" sz="2400" dirty="0" smtClean="0"/>
              <a:t>Technology Progression</a:t>
            </a:r>
            <a:endParaRPr lang="en-US" sz="2400" dirty="0" smtClean="0">
              <a:latin typeface="Meiryo UI"/>
              <a:ea typeface="Meiryo UI"/>
              <a:cs typeface="Meiryo UI"/>
            </a:endParaRPr>
          </a:p>
        </p:txBody>
      </p:sp>
      <p:sp>
        <p:nvSpPr>
          <p:cNvPr id="124937" name="Text Box 12"/>
          <p:cNvSpPr txBox="1">
            <a:spLocks noChangeArrowheads="1"/>
          </p:cNvSpPr>
          <p:nvPr/>
        </p:nvSpPr>
        <p:spPr bwMode="auto">
          <a:xfrm>
            <a:off x="249238" y="1524000"/>
            <a:ext cx="1198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Telsa S1070</a:t>
            </a:r>
          </a:p>
        </p:txBody>
      </p:sp>
      <p:pic>
        <p:nvPicPr>
          <p:cNvPr id="124938" name="Picture 54" descr="tesla_s1070_boardsho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800" y="2012950"/>
            <a:ext cx="11430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9" name="Picture 51" descr="SYS-6016TT-IBx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200" y="3276600"/>
            <a:ext cx="1212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40" name="Text Box 10"/>
          <p:cNvSpPr txBox="1">
            <a:spLocks noChangeArrowheads="1"/>
          </p:cNvSpPr>
          <p:nvPr/>
        </p:nvSpPr>
        <p:spPr bwMode="auto">
          <a:xfrm>
            <a:off x="304800" y="4038600"/>
            <a:ext cx="946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6016TT-TF</a:t>
            </a:r>
          </a:p>
        </p:txBody>
      </p:sp>
      <p:sp>
        <p:nvSpPr>
          <p:cNvPr id="124941" name="Text Box 31"/>
          <p:cNvSpPr txBox="1">
            <a:spLocks noChangeArrowheads="1"/>
          </p:cNvSpPr>
          <p:nvPr/>
        </p:nvSpPr>
        <p:spPr bwMode="auto">
          <a:xfrm>
            <a:off x="990600" y="3200400"/>
            <a:ext cx="6556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/>
              <a:t>PCI-E x16</a:t>
            </a:r>
          </a:p>
        </p:txBody>
      </p:sp>
      <p:sp>
        <p:nvSpPr>
          <p:cNvPr id="124942" name="Text Box 32"/>
          <p:cNvSpPr txBox="1">
            <a:spLocks noChangeArrowheads="1"/>
          </p:cNvSpPr>
          <p:nvPr/>
        </p:nvSpPr>
        <p:spPr bwMode="auto">
          <a:xfrm>
            <a:off x="152400" y="3200400"/>
            <a:ext cx="6556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/>
              <a:t>PCI-E x16</a:t>
            </a:r>
          </a:p>
        </p:txBody>
      </p:sp>
      <p:sp>
        <p:nvSpPr>
          <p:cNvPr id="124943" name="Text Box 57"/>
          <p:cNvSpPr txBox="1">
            <a:spLocks noChangeArrowheads="1"/>
          </p:cNvSpPr>
          <p:nvPr/>
        </p:nvSpPr>
        <p:spPr bwMode="auto">
          <a:xfrm>
            <a:off x="76200" y="4267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</a:rPr>
              <a:t>1U Twin™</a:t>
            </a:r>
          </a:p>
        </p:txBody>
      </p:sp>
      <p:sp>
        <p:nvSpPr>
          <p:cNvPr id="124944" name="Arc 14"/>
          <p:cNvSpPr>
            <a:spLocks/>
          </p:cNvSpPr>
          <p:nvPr/>
        </p:nvSpPr>
        <p:spPr bwMode="auto">
          <a:xfrm rot="19499308" flipH="1">
            <a:off x="-12700" y="2511425"/>
            <a:ext cx="712788" cy="6159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5" name="Arc 15"/>
          <p:cNvSpPr>
            <a:spLocks/>
          </p:cNvSpPr>
          <p:nvPr/>
        </p:nvSpPr>
        <p:spPr bwMode="auto">
          <a:xfrm rot="7556834" flipH="1">
            <a:off x="1116806" y="2493169"/>
            <a:ext cx="652463" cy="6445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pic>
        <p:nvPicPr>
          <p:cNvPr id="50192" name="Picture 42" descr="818G_angled_m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981200" y="1890713"/>
            <a:ext cx="14478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76400" y="3810000"/>
            <a:ext cx="2133600" cy="1752600"/>
            <a:chOff x="1282" y="2544"/>
            <a:chExt cx="1406" cy="1150"/>
          </a:xfrm>
        </p:grpSpPr>
        <p:pic>
          <p:nvPicPr>
            <p:cNvPr id="124989" name="Picture 8" descr="SC747-4gpus-b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536" y="2544"/>
              <a:ext cx="99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4990" name="Group 17"/>
            <p:cNvGrpSpPr>
              <a:grpSpLocks/>
            </p:cNvGrpSpPr>
            <p:nvPr/>
          </p:nvGrpSpPr>
          <p:grpSpPr bwMode="auto">
            <a:xfrm>
              <a:off x="1282" y="2797"/>
              <a:ext cx="575" cy="522"/>
              <a:chOff x="3533" y="2496"/>
              <a:chExt cx="1249" cy="1262"/>
            </a:xfrm>
          </p:grpSpPr>
          <p:pic>
            <p:nvPicPr>
              <p:cNvPr id="124992" name="Picture 15" descr="Untitled-5"/>
              <p:cNvPicPr>
                <a:picLocks noChangeAspect="1" noChangeArrowheads="1"/>
              </p:cNvPicPr>
              <p:nvPr/>
            </p:nvPicPr>
            <p:blipFill>
              <a:blip r:embed="rId9" cstate="screen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3888" y="2496"/>
                <a:ext cx="894" cy="1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4993" name="Oval 16"/>
              <p:cNvSpPr>
                <a:spLocks noChangeArrowheads="1"/>
              </p:cNvSpPr>
              <p:nvPr/>
            </p:nvSpPr>
            <p:spPr bwMode="auto">
              <a:xfrm>
                <a:off x="3533" y="2510"/>
                <a:ext cx="1248" cy="1248"/>
              </a:xfrm>
              <a:prstGeom prst="ellips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991" name="Text Box 22"/>
            <p:cNvSpPr txBox="1">
              <a:spLocks noChangeArrowheads="1"/>
            </p:cNvSpPr>
            <p:nvPr/>
          </p:nvSpPr>
          <p:spPr bwMode="auto">
            <a:xfrm>
              <a:off x="1296" y="3367"/>
              <a:ext cx="1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chemeClr val="accent2"/>
                  </a:solidFill>
                </a:rPr>
                <a:t>SW7046GT-TRF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3300"/>
                  </a:solidFill>
                </a:rPr>
                <a:t>The most powerful PSC</a:t>
              </a:r>
            </a:p>
          </p:txBody>
        </p:sp>
      </p:grpSp>
      <p:pic>
        <p:nvPicPr>
          <p:cNvPr id="50199" name="Picture 6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754438" y="3609975"/>
            <a:ext cx="2057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00" name="Text Box 7"/>
          <p:cNvSpPr txBox="1">
            <a:spLocks noChangeArrowheads="1"/>
          </p:cNvSpPr>
          <p:nvPr/>
        </p:nvSpPr>
        <p:spPr bwMode="auto">
          <a:xfrm>
            <a:off x="4111625" y="5287963"/>
            <a:ext cx="1090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 b="1">
                <a:solidFill>
                  <a:srgbClr val="333333"/>
                </a:solidFill>
                <a:ea typeface="PMingLiU" pitchFamily="18" charset="-120"/>
              </a:rPr>
              <a:t>front view</a:t>
            </a:r>
            <a:endParaRPr lang="en-US" sz="1200" b="1">
              <a:solidFill>
                <a:srgbClr val="333333"/>
              </a:solidFill>
              <a:ea typeface="PMingLiU" pitchFamily="18" charset="-120"/>
            </a:endParaRPr>
          </a:p>
        </p:txBody>
      </p:sp>
      <p:sp>
        <p:nvSpPr>
          <p:cNvPr id="50204" name="Rectangle 10"/>
          <p:cNvSpPr>
            <a:spLocks noChangeArrowheads="1"/>
          </p:cNvSpPr>
          <p:nvPr/>
        </p:nvSpPr>
        <p:spPr bwMode="auto">
          <a:xfrm>
            <a:off x="4456113" y="4572000"/>
            <a:ext cx="1076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en-US" sz="1000" b="1">
                <a:solidFill>
                  <a:schemeClr val="accent2"/>
                </a:solidFill>
              </a:rPr>
              <a:t>SC827HD-R1400B</a:t>
            </a: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1757363" y="990600"/>
            <a:ext cx="19764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1">
                <a:solidFill>
                  <a:srgbClr val="FF3300"/>
                </a:solidFill>
              </a:rPr>
              <a:t>The fastest 1U server</a:t>
            </a:r>
          </a:p>
          <a:p>
            <a:pPr algn="ctr"/>
            <a:r>
              <a:rPr lang="en-US" sz="1400" b="1" i="1">
                <a:solidFill>
                  <a:srgbClr val="FF3300"/>
                </a:solidFill>
              </a:rPr>
              <a:t>in the world</a:t>
            </a:r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2870200" y="1524000"/>
            <a:ext cx="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953" name="Line 31"/>
          <p:cNvSpPr>
            <a:spLocks noChangeShapeType="1"/>
          </p:cNvSpPr>
          <p:nvPr/>
        </p:nvSpPr>
        <p:spPr bwMode="auto">
          <a:xfrm>
            <a:off x="76200" y="5638800"/>
            <a:ext cx="8915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954" name="Text Box 32"/>
          <p:cNvSpPr txBox="1">
            <a:spLocks noChangeArrowheads="1"/>
          </p:cNvSpPr>
          <p:nvPr/>
        </p:nvSpPr>
        <p:spPr bwMode="auto">
          <a:xfrm>
            <a:off x="381000" y="5672138"/>
            <a:ext cx="52070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2008</a:t>
            </a:r>
          </a:p>
        </p:txBody>
      </p:sp>
      <p:sp>
        <p:nvSpPr>
          <p:cNvPr id="124955" name="Text Box 33"/>
          <p:cNvSpPr txBox="1">
            <a:spLocks noChangeArrowheads="1"/>
          </p:cNvSpPr>
          <p:nvPr/>
        </p:nvSpPr>
        <p:spPr bwMode="auto">
          <a:xfrm>
            <a:off x="2286000" y="5672138"/>
            <a:ext cx="52070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2009</a:t>
            </a:r>
          </a:p>
        </p:txBody>
      </p:sp>
      <p:sp>
        <p:nvSpPr>
          <p:cNvPr id="124956" name="Text Box 34"/>
          <p:cNvSpPr txBox="1">
            <a:spLocks noChangeArrowheads="1"/>
          </p:cNvSpPr>
          <p:nvPr/>
        </p:nvSpPr>
        <p:spPr bwMode="auto">
          <a:xfrm>
            <a:off x="4191000" y="5672138"/>
            <a:ext cx="52070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2010</a:t>
            </a:r>
          </a:p>
        </p:txBody>
      </p:sp>
      <p:sp>
        <p:nvSpPr>
          <p:cNvPr id="124957" name="Text Box 35"/>
          <p:cNvSpPr txBox="1">
            <a:spLocks noChangeArrowheads="1"/>
          </p:cNvSpPr>
          <p:nvPr/>
        </p:nvSpPr>
        <p:spPr bwMode="auto">
          <a:xfrm>
            <a:off x="6096000" y="5672138"/>
            <a:ext cx="52070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2011</a:t>
            </a:r>
          </a:p>
        </p:txBody>
      </p: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1962150" y="2841625"/>
            <a:ext cx="15859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1" i="1">
                <a:solidFill>
                  <a:schemeClr val="folHlink"/>
                </a:solidFill>
              </a:rPr>
              <a:t>The first optimized</a:t>
            </a:r>
          </a:p>
          <a:p>
            <a:pPr algn="ctr"/>
            <a:r>
              <a:rPr lang="en-US" sz="1100" b="1" i="1">
                <a:solidFill>
                  <a:schemeClr val="folHlink"/>
                </a:solidFill>
              </a:rPr>
              <a:t>CPU/GPU integrated </a:t>
            </a:r>
          </a:p>
          <a:p>
            <a:pPr algn="ctr"/>
            <a:r>
              <a:rPr lang="en-US" sz="1100" b="1" i="1">
                <a:solidFill>
                  <a:schemeClr val="folHlink"/>
                </a:solidFill>
              </a:rPr>
              <a:t>Hybrid System</a:t>
            </a:r>
          </a:p>
        </p:txBody>
      </p:sp>
      <p:sp>
        <p:nvSpPr>
          <p:cNvPr id="124959" name="Line 38"/>
          <p:cNvSpPr>
            <a:spLocks noChangeShapeType="1"/>
          </p:cNvSpPr>
          <p:nvPr/>
        </p:nvSpPr>
        <p:spPr bwMode="auto">
          <a:xfrm>
            <a:off x="625475" y="5638800"/>
            <a:ext cx="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60" name="Line 39"/>
          <p:cNvSpPr>
            <a:spLocks noChangeShapeType="1"/>
          </p:cNvSpPr>
          <p:nvPr/>
        </p:nvSpPr>
        <p:spPr bwMode="auto">
          <a:xfrm>
            <a:off x="2525713" y="5638800"/>
            <a:ext cx="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61" name="Line 40"/>
          <p:cNvSpPr>
            <a:spLocks noChangeShapeType="1"/>
          </p:cNvSpPr>
          <p:nvPr/>
        </p:nvSpPr>
        <p:spPr bwMode="auto">
          <a:xfrm>
            <a:off x="4425950" y="5638800"/>
            <a:ext cx="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62" name="Line 41"/>
          <p:cNvSpPr>
            <a:spLocks noChangeShapeType="1"/>
          </p:cNvSpPr>
          <p:nvPr/>
        </p:nvSpPr>
        <p:spPr bwMode="auto">
          <a:xfrm>
            <a:off x="6324600" y="5638800"/>
            <a:ext cx="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63" name="Text Box 42"/>
          <p:cNvSpPr txBox="1">
            <a:spLocks noChangeArrowheads="1"/>
          </p:cNvSpPr>
          <p:nvPr/>
        </p:nvSpPr>
        <p:spPr bwMode="auto">
          <a:xfrm>
            <a:off x="246063" y="2590800"/>
            <a:ext cx="12350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1" i="1">
                <a:solidFill>
                  <a:schemeClr val="folHlink"/>
                </a:solidFill>
              </a:rPr>
              <a:t>1U  4-GPU </a:t>
            </a:r>
          </a:p>
          <a:p>
            <a:pPr algn="ctr"/>
            <a:r>
              <a:rPr lang="en-US" sz="1100" b="1" i="1">
                <a:solidFill>
                  <a:schemeClr val="folHlink"/>
                </a:solidFill>
              </a:rPr>
              <a:t>Standalone box</a:t>
            </a:r>
          </a:p>
        </p:txBody>
      </p:sp>
      <p:sp>
        <p:nvSpPr>
          <p:cNvPr id="50219" name="Line 43"/>
          <p:cNvSpPr>
            <a:spLocks noChangeShapeType="1"/>
          </p:cNvSpPr>
          <p:nvPr/>
        </p:nvSpPr>
        <p:spPr bwMode="auto">
          <a:xfrm>
            <a:off x="3733800" y="1447800"/>
            <a:ext cx="0" cy="4191000"/>
          </a:xfrm>
          <a:prstGeom prst="line">
            <a:avLst/>
          </a:prstGeom>
          <a:noFill/>
          <a:ln w="31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20" name="Text Box 44"/>
          <p:cNvSpPr txBox="1">
            <a:spLocks noChangeArrowheads="1"/>
          </p:cNvSpPr>
          <p:nvPr/>
        </p:nvSpPr>
        <p:spPr bwMode="auto">
          <a:xfrm>
            <a:off x="7388225" y="457200"/>
            <a:ext cx="1679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1" dirty="0">
                <a:solidFill>
                  <a:srgbClr val="FF3300"/>
                </a:solidFill>
              </a:rPr>
              <a:t>The Possibility is </a:t>
            </a:r>
          </a:p>
          <a:p>
            <a:pPr algn="ctr"/>
            <a:r>
              <a:rPr lang="en-US" sz="1400" b="1" i="1" dirty="0">
                <a:solidFill>
                  <a:srgbClr val="FF3300"/>
                </a:solidFill>
              </a:rPr>
              <a:t>Unlimited!!!</a:t>
            </a: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886200" y="904875"/>
            <a:ext cx="2057400" cy="1838325"/>
            <a:chOff x="2880" y="816"/>
            <a:chExt cx="1426" cy="1274"/>
          </a:xfrm>
        </p:grpSpPr>
        <p:pic>
          <p:nvPicPr>
            <p:cNvPr id="124987" name="Picture 186" descr="AS-1022GG-TF-1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880" y="816"/>
              <a:ext cx="1008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988" name="Picture 8" descr="SC747-4gpus-b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3312" y="1392"/>
              <a:ext cx="99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225" name="Text Box 49"/>
          <p:cNvSpPr txBox="1">
            <a:spLocks noChangeArrowheads="1"/>
          </p:cNvSpPr>
          <p:nvPr/>
        </p:nvSpPr>
        <p:spPr bwMode="auto">
          <a:xfrm>
            <a:off x="4724400" y="3352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i="1">
                <a:solidFill>
                  <a:schemeClr val="accent2"/>
                </a:solidFill>
              </a:rPr>
              <a:t>2U GPU / with QDR IB onboard</a:t>
            </a:r>
          </a:p>
        </p:txBody>
      </p:sp>
      <p:sp>
        <p:nvSpPr>
          <p:cNvPr id="50226" name="Text Box 50"/>
          <p:cNvSpPr txBox="1">
            <a:spLocks noChangeArrowheads="1"/>
          </p:cNvSpPr>
          <p:nvPr/>
        </p:nvSpPr>
        <p:spPr bwMode="auto">
          <a:xfrm>
            <a:off x="3825875" y="2574925"/>
            <a:ext cx="1127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 b="1" i="1">
                <a:solidFill>
                  <a:schemeClr val="folHlink"/>
                </a:solidFill>
              </a:rPr>
              <a:t>New generation</a:t>
            </a:r>
          </a:p>
          <a:p>
            <a:pPr algn="r"/>
            <a:r>
              <a:rPr lang="en-US" sz="1000" b="1" i="1">
                <a:solidFill>
                  <a:schemeClr val="folHlink"/>
                </a:solidFill>
              </a:rPr>
              <a:t>CPU &amp; GPU </a:t>
            </a:r>
          </a:p>
          <a:p>
            <a:pPr algn="r"/>
            <a:r>
              <a:rPr lang="en-US" sz="1000" b="1" i="1">
                <a:solidFill>
                  <a:schemeClr val="folHlink"/>
                </a:solidFill>
              </a:rPr>
              <a:t>supports</a:t>
            </a:r>
          </a:p>
        </p:txBody>
      </p:sp>
      <p:sp>
        <p:nvSpPr>
          <p:cNvPr id="50228" name="Line 52"/>
          <p:cNvSpPr>
            <a:spLocks noChangeShapeType="1"/>
          </p:cNvSpPr>
          <p:nvPr/>
        </p:nvSpPr>
        <p:spPr bwMode="auto">
          <a:xfrm flipV="1">
            <a:off x="228600" y="1447800"/>
            <a:ext cx="8763000" cy="38862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229" name="Text Box 57"/>
          <p:cNvSpPr txBox="1">
            <a:spLocks noChangeArrowheads="1"/>
          </p:cNvSpPr>
          <p:nvPr/>
        </p:nvSpPr>
        <p:spPr bwMode="auto">
          <a:xfrm>
            <a:off x="4876800" y="3763963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2U Twin</a:t>
            </a:r>
          </a:p>
        </p:txBody>
      </p:sp>
      <p:pic>
        <p:nvPicPr>
          <p:cNvPr id="50230" name="Picture 54" descr="1U_GPU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943600" y="4495800"/>
            <a:ext cx="13700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1" name="Picture 55" descr="2U_GPU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943600" y="3276600"/>
            <a:ext cx="14478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32" name="Text Box 56"/>
          <p:cNvSpPr txBox="1">
            <a:spLocks noChangeArrowheads="1"/>
          </p:cNvSpPr>
          <p:nvPr/>
        </p:nvSpPr>
        <p:spPr bwMode="auto">
          <a:xfrm>
            <a:off x="5943600" y="3000375"/>
            <a:ext cx="93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chemeClr val="accent2"/>
                </a:solidFill>
              </a:rPr>
              <a:t>2U 4-GPU </a:t>
            </a:r>
          </a:p>
        </p:txBody>
      </p:sp>
      <p:sp>
        <p:nvSpPr>
          <p:cNvPr id="50233" name="Text Box 57"/>
          <p:cNvSpPr txBox="1">
            <a:spLocks noChangeArrowheads="1"/>
          </p:cNvSpPr>
          <p:nvPr/>
        </p:nvSpPr>
        <p:spPr bwMode="auto">
          <a:xfrm>
            <a:off x="5943600" y="4267200"/>
            <a:ext cx="893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chemeClr val="accent2"/>
                </a:solidFill>
              </a:rPr>
              <a:t>1U 3-GPU</a:t>
            </a:r>
          </a:p>
        </p:txBody>
      </p:sp>
      <p:pic>
        <p:nvPicPr>
          <p:cNvPr id="56" name="Picture 36" descr="SC827HD-R1400B_front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6838" y="4781550"/>
            <a:ext cx="152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76" name="Text Box 35"/>
          <p:cNvSpPr txBox="1">
            <a:spLocks noChangeArrowheads="1"/>
          </p:cNvSpPr>
          <p:nvPr/>
        </p:nvSpPr>
        <p:spPr bwMode="auto">
          <a:xfrm>
            <a:off x="7937500" y="5672138"/>
            <a:ext cx="523875" cy="276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2012</a:t>
            </a:r>
          </a:p>
        </p:txBody>
      </p:sp>
      <p:sp>
        <p:nvSpPr>
          <p:cNvPr id="124977" name="Line 41"/>
          <p:cNvSpPr>
            <a:spLocks noChangeShapeType="1"/>
          </p:cNvSpPr>
          <p:nvPr/>
        </p:nvSpPr>
        <p:spPr bwMode="auto">
          <a:xfrm>
            <a:off x="8166100" y="5638800"/>
            <a:ext cx="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5943600" y="1143000"/>
            <a:ext cx="1065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chemeClr val="accent2"/>
                </a:solidFill>
              </a:rPr>
              <a:t>GPU Blades</a:t>
            </a:r>
          </a:p>
          <a:p>
            <a:r>
              <a:rPr lang="en-US" sz="1200" b="1" i="1" dirty="0">
                <a:solidFill>
                  <a:schemeClr val="accent2"/>
                </a:solidFill>
              </a:rPr>
              <a:t>integrated</a:t>
            </a:r>
          </a:p>
          <a:p>
            <a:r>
              <a:rPr lang="en-US" sz="1200" b="1" i="1" dirty="0" smtClean="0">
                <a:solidFill>
                  <a:schemeClr val="accent2"/>
                </a:solidFill>
              </a:rPr>
              <a:t>X8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60" name="Text Box 57"/>
          <p:cNvSpPr txBox="1">
            <a:spLocks noChangeArrowheads="1"/>
          </p:cNvSpPr>
          <p:nvPr/>
        </p:nvSpPr>
        <p:spPr bwMode="auto">
          <a:xfrm>
            <a:off x="7696200" y="3390900"/>
            <a:ext cx="1166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X9 1U 4-GPU </a:t>
            </a:r>
          </a:p>
        </p:txBody>
      </p:sp>
      <p:sp>
        <p:nvSpPr>
          <p:cNvPr id="61" name="Text Box 56"/>
          <p:cNvSpPr txBox="1">
            <a:spLocks noChangeArrowheads="1"/>
          </p:cNvSpPr>
          <p:nvPr/>
        </p:nvSpPr>
        <p:spPr bwMode="auto">
          <a:xfrm>
            <a:off x="7780338" y="2274888"/>
            <a:ext cx="12112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X9 2U 6-GPU </a:t>
            </a:r>
          </a:p>
        </p:txBody>
      </p:sp>
      <p:sp>
        <p:nvSpPr>
          <p:cNvPr id="62" name="Text Box 57"/>
          <p:cNvSpPr txBox="1">
            <a:spLocks noChangeArrowheads="1"/>
          </p:cNvSpPr>
          <p:nvPr/>
        </p:nvSpPr>
        <p:spPr bwMode="auto">
          <a:xfrm>
            <a:off x="7585075" y="4457700"/>
            <a:ext cx="1482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X9(UP) 1U 2-GPU </a:t>
            </a:r>
          </a:p>
        </p:txBody>
      </p:sp>
      <p:pic>
        <p:nvPicPr>
          <p:cNvPr id="63" name="Picture 32" descr="1017gr.JPG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4686300"/>
            <a:ext cx="14144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 descr="http://reseller.supermicro.com/sites/reseller/files/imagelibrary/1027gr-trf-fm475_409.gif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7620000" y="3619500"/>
            <a:ext cx="13716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5" descr="2U_GPU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476500"/>
            <a:ext cx="14478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Line 5"/>
          <p:cNvSpPr>
            <a:spLocks noChangeShapeType="1"/>
          </p:cNvSpPr>
          <p:nvPr/>
        </p:nvSpPr>
        <p:spPr bwMode="auto">
          <a:xfrm>
            <a:off x="7543800" y="1447800"/>
            <a:ext cx="0" cy="4191000"/>
          </a:xfrm>
          <a:prstGeom prst="line">
            <a:avLst/>
          </a:prstGeom>
          <a:noFill/>
          <a:ln w="31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Text Box 56"/>
          <p:cNvSpPr txBox="1">
            <a:spLocks noChangeArrowheads="1"/>
          </p:cNvSpPr>
          <p:nvPr/>
        </p:nvSpPr>
        <p:spPr bwMode="auto">
          <a:xfrm>
            <a:off x="7543800" y="914400"/>
            <a:ext cx="1528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X9 4U 4-A&amp;P GPU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172200" y="1524000"/>
            <a:ext cx="7328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chemeClr val="accent2"/>
                </a:solidFill>
              </a:rPr>
              <a:t> and</a:t>
            </a:r>
            <a:r>
              <a:rPr lang="en-US" sz="1200" b="1" i="1" dirty="0" smtClean="0">
                <a:solidFill>
                  <a:srgbClr val="FF0000"/>
                </a:solidFill>
              </a:rPr>
              <a:t> X9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1" grpId="0" animBg="1"/>
      <p:bldP spid="50200" grpId="0"/>
      <p:bldP spid="50204" grpId="0"/>
      <p:bldP spid="50205" grpId="0"/>
      <p:bldP spid="50206" grpId="0" animBg="1"/>
      <p:bldP spid="50213" grpId="0"/>
      <p:bldP spid="50219" grpId="0" animBg="1"/>
      <p:bldP spid="50219" grpId="1" animBg="1"/>
      <p:bldP spid="50220" grpId="0"/>
      <p:bldP spid="50220" grpId="1"/>
      <p:bldP spid="50225" grpId="0"/>
      <p:bldP spid="50226" grpId="0"/>
      <p:bldP spid="50228" grpId="0" animBg="1"/>
      <p:bldP spid="50229" grpId="0"/>
      <p:bldP spid="50232" grpId="0"/>
      <p:bldP spid="50233" grpId="0"/>
      <p:bldP spid="59" grpId="0"/>
      <p:bldP spid="60" grpId="0"/>
      <p:bldP spid="61" grpId="0"/>
      <p:bldP spid="62" grpId="0"/>
      <p:bldP spid="58" grpId="0" animBg="1"/>
      <p:bldP spid="68" grpId="0"/>
      <p:bldP spid="68" grpId="1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>
          <a:xfrm>
            <a:off x="152400" y="5334000"/>
            <a:ext cx="5562600" cy="1066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X9 GPU Solutions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05500" y="990600"/>
            <a:ext cx="3086100" cy="2819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898962"/>
            <a:ext cx="5562600" cy="443503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84" name="TextBox 6"/>
          <p:cNvSpPr txBox="1">
            <a:spLocks noChangeArrowheads="1"/>
          </p:cNvSpPr>
          <p:nvPr/>
        </p:nvSpPr>
        <p:spPr bwMode="auto">
          <a:xfrm>
            <a:off x="1600200" y="762000"/>
            <a:ext cx="2667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latin typeface="Calibri" pitchFamily="34" charset="0"/>
                <a:ea typeface="Meiryo" pitchFamily="34" charset="-128"/>
                <a:cs typeface="Calibri" pitchFamily="34" charset="0"/>
              </a:rPr>
              <a:t>GPU Servers</a:t>
            </a:r>
            <a:endParaRPr lang="en-US" altLang="en-US" sz="2000" b="1">
              <a:latin typeface="Calibri" pitchFamily="34" charset="0"/>
              <a:ea typeface="Meiryo" pitchFamily="34" charset="-128"/>
              <a:cs typeface="Calibri" pitchFamily="34" charset="0"/>
            </a:endParaRPr>
          </a:p>
        </p:txBody>
      </p:sp>
      <p:sp>
        <p:nvSpPr>
          <p:cNvPr id="3085" name="TextBox 7"/>
          <p:cNvSpPr txBox="1">
            <a:spLocks noChangeArrowheads="1"/>
          </p:cNvSpPr>
          <p:nvPr/>
        </p:nvSpPr>
        <p:spPr bwMode="auto">
          <a:xfrm>
            <a:off x="6286500" y="762000"/>
            <a:ext cx="2133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latin typeface="Calibri" pitchFamily="34" charset="0"/>
                <a:ea typeface="Meiryo" pitchFamily="34" charset="-128"/>
                <a:cs typeface="Calibri" pitchFamily="34" charset="0"/>
              </a:rPr>
              <a:t>GPU Workstations</a:t>
            </a:r>
            <a:endParaRPr lang="en-US" altLang="en-US" sz="2000" b="1">
              <a:latin typeface="Calibri" pitchFamily="34" charset="0"/>
              <a:ea typeface="Meiryo" pitchFamily="34" charset="-128"/>
              <a:cs typeface="Calibri" pitchFamily="34" charset="0"/>
            </a:endParaRPr>
          </a:p>
        </p:txBody>
      </p:sp>
      <p:pic>
        <p:nvPicPr>
          <p:cNvPr id="3086" name="Picture 2" descr="SYS-7046GT-TRF-FC4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295400"/>
            <a:ext cx="19050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TextBox 9"/>
          <p:cNvSpPr txBox="1">
            <a:spLocks noChangeArrowheads="1"/>
          </p:cNvSpPr>
          <p:nvPr/>
        </p:nvSpPr>
        <p:spPr bwMode="auto">
          <a:xfrm>
            <a:off x="6019800" y="28956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00099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SuperWorkstation</a:t>
            </a:r>
          </a:p>
          <a:p>
            <a:r>
              <a:rPr lang="en-US" altLang="ja-JP" sz="1600">
                <a:solidFill>
                  <a:srgbClr val="000099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SYS-7047GR-TRF </a:t>
            </a:r>
          </a:p>
          <a:p>
            <a:r>
              <a:rPr lang="en-US" altLang="ja-JP" sz="1600">
                <a:solidFill>
                  <a:srgbClr val="000099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SYS-7047GR-TPRF </a:t>
            </a:r>
          </a:p>
        </p:txBody>
      </p:sp>
      <p:pic>
        <p:nvPicPr>
          <p:cNvPr id="3088" name="Picture 4" descr="http://reseller.supermicro.com/sites/reseller/files/imagecache/200px_wide/imagelibrary/2u-gpu-2026gt-trf-fm407_retouch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411288"/>
            <a:ext cx="20574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BFF"/>
              </a:clrFrom>
              <a:clrTo>
                <a:srgbClr val="F9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439863"/>
            <a:ext cx="19050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TextBox 21"/>
          <p:cNvSpPr txBox="1">
            <a:spLocks noChangeArrowheads="1"/>
          </p:cNvSpPr>
          <p:nvPr/>
        </p:nvSpPr>
        <p:spPr bwMode="auto">
          <a:xfrm>
            <a:off x="533400" y="2498725"/>
            <a:ext cx="2362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00099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SuperServer</a:t>
            </a:r>
          </a:p>
          <a:p>
            <a:r>
              <a:rPr lang="en-US" altLang="ja-JP" sz="1600">
                <a:solidFill>
                  <a:srgbClr val="000099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SYS-2027GR-TRF/TRFT</a:t>
            </a:r>
          </a:p>
          <a:p>
            <a:r>
              <a:rPr lang="en-US" altLang="ja-JP" sz="1600">
                <a:solidFill>
                  <a:srgbClr val="000099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SYS-2027GR-TRFH/TRFHT</a:t>
            </a:r>
          </a:p>
        </p:txBody>
      </p:sp>
      <p:sp>
        <p:nvSpPr>
          <p:cNvPr id="3091" name="TextBox 23"/>
          <p:cNvSpPr txBox="1">
            <a:spLocks noChangeArrowheads="1"/>
          </p:cNvSpPr>
          <p:nvPr/>
        </p:nvSpPr>
        <p:spPr bwMode="auto">
          <a:xfrm>
            <a:off x="3124200" y="2427288"/>
            <a:ext cx="2209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00099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SuperServer</a:t>
            </a:r>
          </a:p>
          <a:p>
            <a:r>
              <a:rPr lang="en-US" altLang="ja-JP" sz="1600">
                <a:solidFill>
                  <a:srgbClr val="000099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SYS-1027GR-TRF/TRFT</a:t>
            </a:r>
          </a:p>
          <a:p>
            <a:r>
              <a:rPr lang="en-US" altLang="ja-JP" sz="1600">
                <a:solidFill>
                  <a:srgbClr val="000099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SYS-1027GR-TQF/TQFT</a:t>
            </a:r>
          </a:p>
          <a:p>
            <a:r>
              <a:rPr lang="en-US" altLang="ja-JP" sz="1600">
                <a:solidFill>
                  <a:srgbClr val="000099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SYS-1027GR-TSF</a:t>
            </a:r>
          </a:p>
        </p:txBody>
      </p:sp>
      <p:sp>
        <p:nvSpPr>
          <p:cNvPr id="3092" name="TextBox 27"/>
          <p:cNvSpPr txBox="1">
            <a:spLocks noChangeArrowheads="1"/>
          </p:cNvSpPr>
          <p:nvPr/>
        </p:nvSpPr>
        <p:spPr bwMode="auto">
          <a:xfrm>
            <a:off x="685800" y="44196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00099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SuperServer</a:t>
            </a:r>
          </a:p>
          <a:p>
            <a:r>
              <a:rPr lang="en-US" altLang="ja-JP" sz="1600">
                <a:solidFill>
                  <a:srgbClr val="000099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SYS-5017GR-TF</a:t>
            </a:r>
          </a:p>
        </p:txBody>
      </p:sp>
      <p:sp>
        <p:nvSpPr>
          <p:cNvPr id="3093" name="TextBox 29"/>
          <p:cNvSpPr txBox="1">
            <a:spLocks noChangeArrowheads="1"/>
          </p:cNvSpPr>
          <p:nvPr/>
        </p:nvSpPr>
        <p:spPr bwMode="auto">
          <a:xfrm>
            <a:off x="3276600" y="441960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00099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SuperServer</a:t>
            </a:r>
          </a:p>
          <a:p>
            <a:r>
              <a:rPr lang="en-US" altLang="ja-JP" sz="1600">
                <a:solidFill>
                  <a:srgbClr val="000099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SYS-1017GR-TF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943600" y="4038600"/>
            <a:ext cx="3048000" cy="2209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97" name="TextBox 36"/>
          <p:cNvSpPr txBox="1">
            <a:spLocks noChangeArrowheads="1"/>
          </p:cNvSpPr>
          <p:nvPr/>
        </p:nvSpPr>
        <p:spPr bwMode="auto">
          <a:xfrm>
            <a:off x="6553200" y="39433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latin typeface="Calibri" pitchFamily="34" charset="0"/>
                <a:ea typeface="Meiryo" pitchFamily="34" charset="-128"/>
                <a:cs typeface="Calibri" pitchFamily="34" charset="0"/>
              </a:rPr>
              <a:t>GPU Blades</a:t>
            </a:r>
            <a:endParaRPr lang="en-US" altLang="en-US" sz="2000" b="1">
              <a:latin typeface="Calibri" pitchFamily="34" charset="0"/>
              <a:ea typeface="Meiryo" pitchFamily="34" charset="-128"/>
              <a:cs typeface="Calibri" pitchFamily="34" charset="0"/>
            </a:endParaRPr>
          </a:p>
        </p:txBody>
      </p:sp>
      <p:pic>
        <p:nvPicPr>
          <p:cNvPr id="309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419600"/>
            <a:ext cx="18684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9" name="TextBox 38"/>
          <p:cNvSpPr txBox="1">
            <a:spLocks noChangeArrowheads="1"/>
          </p:cNvSpPr>
          <p:nvPr/>
        </p:nvSpPr>
        <p:spPr bwMode="auto">
          <a:xfrm>
            <a:off x="6096000" y="5638800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00099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SuperBlade</a:t>
            </a:r>
          </a:p>
          <a:p>
            <a:r>
              <a:rPr lang="en-US" altLang="ja-JP" sz="1600">
                <a:solidFill>
                  <a:srgbClr val="000099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SBI-7127RG</a:t>
            </a:r>
          </a:p>
        </p:txBody>
      </p:sp>
      <p:pic>
        <p:nvPicPr>
          <p:cNvPr id="310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581400"/>
            <a:ext cx="1905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654425"/>
            <a:ext cx="17716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267200" y="5562600"/>
            <a:ext cx="1143000" cy="733425"/>
            <a:chOff x="5029199" y="3962400"/>
            <a:chExt cx="1143001" cy="734199"/>
          </a:xfrm>
        </p:grpSpPr>
        <p:pic>
          <p:nvPicPr>
            <p:cNvPr id="3124" name="Picture 2" descr="https://encrypted-tbn3.google.com/images?q=tbn:ANd9GcQRVAewVifHFnDPH137snSNwEk_F_9hodwiEy3ZXqe-rAu2h9H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29199" y="3962400"/>
              <a:ext cx="912511" cy="613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25" name="TextBox 27"/>
            <p:cNvSpPr txBox="1">
              <a:spLocks noChangeArrowheads="1"/>
            </p:cNvSpPr>
            <p:nvPr/>
          </p:nvSpPr>
          <p:spPr bwMode="auto">
            <a:xfrm>
              <a:off x="5334000" y="4419600"/>
              <a:ext cx="838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 b="1">
                  <a:solidFill>
                    <a:schemeClr val="accent2"/>
                  </a:solidFill>
                  <a:latin typeface="Calibri" pitchFamily="34" charset="0"/>
                  <a:ea typeface="Meiryo" pitchFamily="34" charset="-128"/>
                  <a:cs typeface="Calibri" pitchFamily="34" charset="0"/>
                </a:rPr>
                <a:t>Intel MIC</a:t>
              </a:r>
              <a:endParaRPr lang="en-US" altLang="en-US" sz="1200" b="1">
                <a:solidFill>
                  <a:schemeClr val="accent2"/>
                </a:solidFill>
                <a:latin typeface="Calibri" pitchFamily="34" charset="0"/>
                <a:ea typeface="Meiryo" pitchFamily="34" charset="-128"/>
                <a:cs typeface="Calibri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994025" y="5486400"/>
            <a:ext cx="1120775" cy="773113"/>
            <a:chOff x="4899514" y="2198953"/>
            <a:chExt cx="1120286" cy="772847"/>
          </a:xfrm>
        </p:grpSpPr>
        <p:pic>
          <p:nvPicPr>
            <p:cNvPr id="3122" name="Picture 4" descr="GeForce GRID processor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99514" y="2198953"/>
              <a:ext cx="1044086" cy="772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23" name="TextBox 27"/>
            <p:cNvSpPr txBox="1">
              <a:spLocks noChangeArrowheads="1"/>
            </p:cNvSpPr>
            <p:nvPr/>
          </p:nvSpPr>
          <p:spPr bwMode="auto">
            <a:xfrm>
              <a:off x="5334000" y="2667000"/>
              <a:ext cx="685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200" b="1">
                  <a:solidFill>
                    <a:schemeClr val="accent2"/>
                  </a:solidFill>
                  <a:latin typeface="Calibri" pitchFamily="34" charset="0"/>
                  <a:ea typeface="Meiryo" pitchFamily="34" charset="-128"/>
                  <a:cs typeface="Calibri" pitchFamily="34" charset="0"/>
                </a:rPr>
                <a:t>Kepler</a:t>
              </a:r>
            </a:p>
          </p:txBody>
        </p:sp>
      </p:grpSp>
      <p:sp>
        <p:nvSpPr>
          <p:cNvPr id="3104" name="AutoShape 28" descr="data:image/jpeg;base64,/9j/4AAQSkZJRgABAQAAAQABAAD/2wBDAAkGBwgHBgkIBwgKCgkLDRYPDQwMDRsUFRAWIB0iIiAdHx8kKDQsJCYxJx8fLT0tMTU3Ojo6Iys/RD84QzQ5Ojf/2wBDAQoKCg0MDRoPDxo3JR8lNzc3Nzc3Nzc3Nzc3Nzc3Nzc3Nzc3Nzc3Nzc3Nzc3Nzc3Nzc3Nzc3Nzc3Nzc3Nzc3Nzf/wAARCACLALsDASIAAhEBAxEB/8QAHAAAAgMBAQEBAAAAAAAAAAAAAAUBBgcEAwII/8QAPxAAAQMDAQYDBQYFAgYDAAAAAQIDBAAFESEGEjFBUWETInEygaGx8AcUQmKRwSNSctHhFTMWFyQlQ/Fjc4L/xAAYAQEBAQEBAAAAAAAAAAAAAAAAAQIDBP/EACQRAAICAgICAgIDAAAAAAAAAAABAhEDMRIhQVEicRORMqHR/9oADAMBAAIRAxEAPwDcaipqM0AVNFFAFRU1GaAmiozU0AVFGaM0BNFFFAFRw41Jrjmy/BTuIAU8oZSknAA6qPICo2lsLvo6sijeFZXtlti5GbWYMqOEpCv4zyd5Ulf8rLeo3QdCpWB3OtVBe27lwbEe7sgs7pSFRlKaUM8T5TjXgeHzrCm29dHX8SS7ZsV02stzKno1vlRpc9vTwA7gA/mIBxXJa9tozjojXdlcGTjPnHlPcHp31FY0vZ1MjEjZyWl9CfZYKtx5vpjkfdX3C2muEQGJdWPvLQV5m3UYUk9wefx71bYUV5P0Y0828gLaWlaDwUk5Br0zWM7P35rINkuJjOHUxnzkH5n5jvV3gbY7hS3d4ymCdA8nVCvQ1bMuHot1TXhGlsSmwuO6lxJHFJr2zWjBNRU1GaAmiiigCiiigCiiigCiiigCiiigIyOtGR1pLtFe2rTEdcUceGjfWRqUjgABzUToB69KyWZ9qkmO8XXQnKvYaQ4olKepIPyGK5udOkdY4nKPJukbJdrpHtrK3JD7TKUjJW6sJSkdSf24nlWP7Y7fGatcO0AmIo/xn3NDI06DUJ7aUvuciNtqsSo1xWiZneEaQ5vIUrGPIeAPu6iqxOgyYLympbSmlg/iGh99GuWypce0PzOsW0HluTZhTAlKRIQQAoDQZ/CdMDUDsaXXPZa4QEF1oCbH4+NHSTgaY3k8R66jvSkpITnI16/X1+tMLVeJ9qWkxX1FCdPDUTgenMe6qS/YtZdWysOMuKSUn2geh+vrhYGdo25TIYvsYS2wNHB5XEeivrnXYJez1/OLg0LdNUfM+3hIUdOPBKs8NcHlml922VuUBJeYT9+jAZL0cElP9SfaT8R3oD1c2camnx7BMTIIOfAcUEOpPbrRA2jutoWqNNQtxsaKZkJ1+PH35pC04ttSXWVka5BScZ6cPX60q4292dPti3L7BEqGkEpccO65j8pGuO/6UKh9s7fYcxaVWqS7DlDKi0clHfTp3BPLTlWhbO3d2apbMtbIdQkEBKtVcc4HMDTXvWafeLVYIKfuKQlh7zNuLTuqc7qzr6culZ/tNenpd8aeYluB6OCGXmMjdJ4gcCOmRSLvQmq6ez9UA1NYnsFt/tOblGtlzYTcGHHEp+8LO4tAJxxA83LQjPHWtrrZyaJoqKKEJoqKKAmoooNAFTVfvW1EW0PradadXuIC1rGAlOeAyeJ7UrT9pFl3VKdS+2E8SUg/I1j8kbqzosORx5V0XMmkm0e1Nr2eZKrhIT4xBLcdBy4v0HTudKocz7Y7e5c1Q4bLiI2gElQyoqzr5dMDHPJPaq9dtnEXhS59klmQtzUtPObyln8q1Hjx0Vr689WZUWeczb6XNmrVIjNmK4sqLQAKjkYwc6KwDjGB8a4pmzFm2jbL1mktRHx7SF+yP3Ty45FJH4rkZ9xmQ2tt5BwpK04IPcH6496G3XGHPEZWptY1StGQfrtz9+mfo6NvyeT1lk2N7wJUZ2O/orzfiHUEaH3f2pxA2jeQ391ukdE+L/I7nKfQ8foUyt21CFsJh3yO1Kik/iRkDvgag90/prRN2TZmNGVs7IEhKtRFcWN49kL0CvQ4P6VSfRzLsMK6BT2zshKlnUw31gLT2Sef/qq/JjPRXlMyGlsuJOqFDB+s/PtrEkuWx5fjlcR1pWFJOUqSccMcc4x8OlNbZtvFntph7RRBLYB8rrmA4j0UOH101gFBTkZ7enf6/wAU22ful5hvpatYceUAd2PxHLgdN3p0/SnI2QYnoMmxzw5CGFOocQS4ynXXH4hy/XoabIVa9nIZQyElSgN5SjlSz1Ufr0pZa8ntIt1sWpu4XKBDbkjzOFGqVK7jACj3x0qu7SbXpDbjEMgJ4KUTqa5Z7t62gfU3bo6ikJ3gVK3EnoAT1qoyrTc2pxjXGG+w/n/bcTjI6g8CO4NVIjZ7/wCsKkF1DzAkFSd1tTijhA7Cui32ryh6SS0gZIQDjIPy/wA11Qbe1BCC5l2QshKEpGfN2HWtL2R+zp6apE/aZG4zxbgZ4/8A2H9qa6Rly9ib7NNn7hMvka6R2g3bI6wd9wEIUBnCWxz1OSfnW3618MMtsNIaZbS22gYSlIwAOgr7qpGGyaKKKoCiivJ95uO0p15xLbadVKUcAUB8zJTMOOuRJcS20gZUtXKkUvbK1Rm991ako6rIST/+Sd74VybS3OBeLaqHCkNvuqcSpAKT4a1IwvdKsYGQOJPTtWfXjZ1i7OOm2+NHuoG89b5CsKWrqk8/1PWuMpyv46PRDHBRue/R67R7b22Vdluw4xktPNhDyH0ncVg6Edxnj37aLJtjgbQR1SNnVBLpGV25w9vwHTPGqw/GcjPLZebW2pBxuqGCOX7j6zUsSXW3UuR1lCgchScj64/WaqhFO/IeSTXHwKXrF4MtaX99sI9ppXtDt8/rFObdLk211K4bpbxoUE5SvsRnB1Hu66VZWb1b70gR9o2wHt3CJrY/iA/m/m5a8dOdLLxs7MtrYkoKJMJeqJDJ3kn16aZrZz+h8xebTtEw3FvrIbkY3W3gcKT/AEuHgDkeVWnKld62UmW8qkRB99hDzKdQjzoGfxo48NcjIOvDNV4BO6ARpgfL6+PWm1r2rk7PpR4rxXFzjw3F+ZPLyHl6YI48M1DV+xONUhQOdBjB7dfd8K6YMyTBf3oju4rIBAHlVrzHDp6acMVdFxLDtcyqXAdESYoby/DThKuOq0e/2k9s5xok/wCD7kmeWZKENMjUSAoKQsZ4p689NOecZpfslehjCvMDaPw4F8hBbqhutupSd4DQ6K4pHPCsj0wa84P2e2iHcVyHVrmMg/wmXE4SP6hzPbhz56NWG7bs9CJaxkjBWrVbnqelV6btJPuUn7na2yoq47umOmT0qWaqtjm/Lg25376p5TbgRuKYScIcSNRvAY4adu1Zve7u9cJC/DVkrOQDzr22miSY85mO/PafdWnK0JJPhnoev/uvhDLEBjJyt9Y1BGTnHCqorZmUnXY32Zu18gyEPomF5soHiIkI8oOToMa57jGcnNNy7ddp7v4MVLkyYrAIzhDKe/JI+fevnY3Zu4bSqZaZSuPDT/vSCnBA7Z5/WMa1uGz9ht9hgiLbmA2nitZ1Us9VHnV3o5t3oRbHbBw7CUy5ZEu4kauqHla7IHL141cQMUYA4CpqpUQKjFTRVAUUGlN/2htuz8MybpIS2MHcbGq3D0SnnQDNxaUIKlZwASdKzG/7YWTaOI1HDzrbYeIWCk5/Krvg8R0PpVT2p+0+XfAtqK+IFvXolplWXneylDgOyempNUt1T8VaXkjQ68c4HQ1mSvo6Y3xdl0nWi57MPLudslJkQ5IyXwSpDnQLTn0+sGn9tu1v2mQiLLStqWgfw9xWHUd2l8x+U54HjVR2Y2pehL3E/wARlejkZzVKh2+uvanc3Z6BfWFTdml7rwILkJftg8cp68PgKzVKjo5OTtja7wmnmwjaFIeYzus3RhOFJ/K4Pr361S75s5OtJ8ZQQ9EWSW5LJylXP3H/AD2p9Zdr34ajFviVrTjcL4TvKHZaT7adD30PHSrE3EW0j7xYFsuxnxlcFa99h4f/ABnr27+4tGX2ZODunB0OcYx6f4+Hemtjv021qIbUFsL0caeG8hQ7j3/PtT647NRroHH7AFtSmzl63PHDjZHHd68T+vTWqe6w6w6ptY3FJ8qkq0ORy7ez64HKrszotirTbNo0KesJbhzx7cN1eEKPHynHpp6dqpN72emGaWPCdTLB3S05kb3QJ6enbj1eWe3TLg+UwfI2hWFOnRLZ4/rhWcDr0NXNi4PuSHbbdCXH0JC4twO6jcSPaCifXG7r+9ZlJR2bjFydIq+yGxy7X4c+6yVpfThSIzK8BB6qI4n0OO5p3e9oEMBYSoKXnjxGfr5UnvF+XIe+628KcUrISQNVDrS5lmJAa/1K/PYAVhtrjvq6JHM9+Hu1qU5ds11HpHqiBcL4tUh5zwow8xWo43h26DvXFO2hRDaXa9nEIDiR/Gl4093U9z0061xXnaGZeGno60Ji29SgEoRnfWB/Me/p/ek5y4oNRgA0kYIAwB6V0SOUppdnowtER0qQS8+o5U6oZJ6/RrQNhLHZ5Uhude3i+lR3i22d4JOeC+fuHbNVrZyxvTpCENMpWhKh4i1EgehP7Ctu2V2bgJaS6hpaWUHyNKAxn1HEVwyzdqGPZMUVkuWRfFf2WyDHjx2EoiNobZxlKUDA1rpr5SAnQDAAr6r0Ix9BRRRVAVFTUUAGsR+2CKpvbq2S3nmw054IQhxBKVbq9UKxyOT8a2+qV9ouxCNqmGHmnNyZGIUgH2VgZ07HU1GLoyj7QL/PekgXZxKPCKvurEcDcSnOPKeY01Pb3VS0T/FYfXlaQlB3UoWM7x4ZHSrpc7DNk3aOzcseDDSpISpGHCTqQr0PPv8Aqh2qt8Zt9P3byLcGV8Cn1qWc3mSdFfizdxSfEBSfwqz8+lWS2Xt6M+h5Dym1p4OJOv69NOP+CK9/pp0CjhOm/wBhnj6V4KkJZkOCOHBFydxDhBUB60aOyZsKJ1r2raCLskRbnu4RLGiXP6x+mvf1wu/7zsfOU2tIUws5W2rJaeHXsTrqOo5aChW65rbSndVlAwMA43efuOlaLYNo/GtTrN2YMy1tDK1aAs8sg8vl7s7so2uyxQplv2pQlxsusT440OcPtY9P9xHx48CK57qiBKl/cNqPuqJ6EeIxMbcwH0g6Aga5OOHbTOlcSolqssxUm3yGngQlTchte94eQfKBwBxzGvwqt33an/qWn2ynxmFbzbhAJB661ztv+J14pdyLLcbzGtLCWdxCFpSMMo0CNM1TVXdy+XNuEJTTJdOEqcVgDsB1quXG6PTnlvSHVKU4clR4qPauFuCta1rW5jXRRTrW4wrZiWS9aL/cL1admswrSkTLkoELcVggH8xz8B7yOdMmPuSH1Srm6ZMo6gnggcgBw93CudPhxxusJyo8Vcz/AGrst0Bcl5ICS66o+UJ1z6da1SXZxnko8W2XZaipzIQe/Grps1si5NCXpIU1F5JIIU56U+2V2L3Xm3JbXjSCQUMjVKO5+sVq9nsrUPdde3XH+vJHpXCWSWT44/2ajhr55v1/op2e2XaYab8dlLbKfYYHMfmq2ISEpCUgADQAVITijFdMeKONdCc3N9k0UUV1MBRUYqaAKKKKAKg1NFAJdodn4t5ZO/8AwpASQh5PEdiOY7Vh20OzVzgXdyPcGt1SsqS9/wCNaOoP7cdeFfos1w3S2xbnHLExoLTxSeaD1B5GpRxy4VkVH53uduj2+xC4NoU42htsPIUOC1HGAemQNOQIOuaobzbrhLiGChCid0DgP3rXtudkZ9m8ZQUqRAfI3l64JByAsdcj64VQJNuKXAlaCCR7KT88cD8aiZz/AD8GoSRW2VOsqO6cKHFJHtVddntsotqskqI4yFF5eVtrGQcjBx1FJ2rSXiFKCgdSVk6K16Y0514TLQG/M2sAJGgX86p64TtWhmraJuYpmO9IW1FSr2G2tQOeNNT+prgu8mJLf8O2sOJbAworVnePU51/v0peyykq8NskqOhIGSewpghtEcFJA8VKQVJBzu569alJGnJvbPFEUNAOOuZVxKhx9PSpUVvkhGiRnXOgpnaLcu8TGWX1ojtOLA8RzQDPXoKuaNiZNvmCPKZQ22BlLqTvJcHVJ/Y8PfWZZIxVtnJynJ1jVlSs+zr85/wmWlb34lrTgAd61XY7Y1qMMRk76+DslY0HYf2HvqxWHZ/xY7ZlNqS0gBKCThagORPMfGrawy2w2ltpAQhIwAkYFcOM8/b6ieiKjg13I8Lfb2ILW4ynU+0o8VetddTRXpjFRVI5Ntu2FFFFaIFFFFAFFFFAFFFFAFFFFAFFFFAeT8dqQ0tp5CVtrGFJUMgisv2r2FNtVJn2iEidHcGVMLzvsnqP508PLy78K1WoI0xUaszKKls/OUOZFcsjsWQptL0Rp1TCgQQtRO8nChpjJI6HSqtc0SN13fSpSE8VgEit325+z1m6hU+zAR7gPMUJO6l08cjhuq78+fWsbl26TFf8CVHWXisoRHKMa6DhyOc8sY+EJfGNehfZmGEwstBXjuHdyNVk8gMVqGxH2YLlBudtE2W2DhaYX4nO7h/aqZsx96s14jyLfD3rkyvddZeQFIcJIwEjiDjnk9eFfo+A469DYdfZLDq0BS2ic7hI1GabNRnyKp/y/trFwMiAAw057be7vbv9BPCrSzBjtxm2A0gtt43UqGcY9a6amsxxRTbS2b5OkiMAcKBU1AroZJooooAoqDU0AUUUUAUUUUAVFTUUBNFFFAFFFFAFFFFAQRmkO0ezEW84fSRHntghuSlIJx/KoHint+lP6KUCu7NbJxLKVSHCJE5zVb6kgYPRI5CrDip50VKFUFFFFUBRRRQBRRRQBRRRQBRRRQBRRRQBUVNFAf/Z"/>
          <p:cNvSpPr>
            <a:spLocks noChangeAspect="1" noChangeArrowheads="1"/>
          </p:cNvSpPr>
          <p:nvPr/>
        </p:nvSpPr>
        <p:spPr bwMode="auto">
          <a:xfrm>
            <a:off x="63500" y="-579438"/>
            <a:ext cx="1647825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752600" y="5486400"/>
            <a:ext cx="1219200" cy="762000"/>
            <a:chOff x="4953000" y="3048000"/>
            <a:chExt cx="1219200" cy="762000"/>
          </a:xfrm>
        </p:grpSpPr>
        <p:pic>
          <p:nvPicPr>
            <p:cNvPr id="3120" name="Picture 2" descr="https://encrypted-tbn3.google.com/images?q=tbn:ANd9GcSXMoW3RZGrf8ECnKTV6CIUMaQOxRlsMvLzbW_cLjql5Bpoky2J5A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3048000"/>
              <a:ext cx="941328" cy="695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21" name="TextBox 27"/>
            <p:cNvSpPr txBox="1">
              <a:spLocks noChangeArrowheads="1"/>
            </p:cNvSpPr>
            <p:nvPr/>
          </p:nvSpPr>
          <p:spPr bwMode="auto">
            <a:xfrm>
              <a:off x="5334000" y="3533001"/>
              <a:ext cx="838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200" b="1">
                  <a:solidFill>
                    <a:schemeClr val="accent2"/>
                  </a:solidFill>
                  <a:latin typeface="Calibri" pitchFamily="34" charset="0"/>
                  <a:ea typeface="Meiryo" pitchFamily="34" charset="-128"/>
                  <a:cs typeface="Calibri" pitchFamily="34" charset="0"/>
                </a:rPr>
                <a:t>M-series</a:t>
              </a:r>
            </a:p>
          </p:txBody>
        </p:sp>
      </p:grpSp>
      <p:sp>
        <p:nvSpPr>
          <p:cNvPr id="3106" name="AutoShape 36" descr="data:image/jpeg;base64,/9j/4AAQSkZJRgABAQAAAQABAAD/2wCEAAkGBhQQERQSExQWFRUUFBQVFxcVGBcYGBgXFxQVFBcWFxYXHCYeFxokGhQVHy8gJSkqLCwsFR4xNTAqNSYrLCkBCQoKDgwOGg8PGjElHyQsLCwsLyoqNCotLCwsLSksLCwtKiwsLywsLCwpLCwsLC8sKSwsLCksLCwtLCwsLCksLP/AABEIALgBEgMBIgACEQEDEQH/xAAcAAEAAQUBAQAAAAAAAAAAAAAABgEDBAUHAgj/xABCEAACAQIDBgMFBQUIAAcAAAABAgADEQQhMQUGEkFRYSJxgQcTMpGhQlKxwdEjYnKC8BQkM0NTkqLhCBUWF2ODwv/EABoBAQACAwEAAAAAAAAAAAAAAAAEBQECAwb/xAAyEQACAgEBBgMIAgEFAAAAAAAAAQIDESEEBRIxQVEiYaEycYGRscHR8BNCIxQVM1Lx/9oADAMBAAIRAxEAPwDuMREAREQBERAEREAREQBERAEREAREQBERAEREAREQBE1u2N4sPhFvWqKvRdWPkozM53t72u1HuuFT3Y/1Kli/mF+FfW8k07Lbd7K079CPdtNdPtP4dTpe0dq0sOnHWqLTXqxtfsBqT2E5/t/2vqLrhKfEf9SpkPNU1PrbynN8bjqldy9V2qMebEk+QvoO0sWlzTuyEdbHl+hUXbynLSGn1Ombu+17RMWn/wBtMfVk/NflOi4DaNPEIKlJ1dTzU39D0PYz5utNlszeCthgPctwMCLML3K5ngZfhdbm+Yv3mNo3bCWtej9P39wKN4yjpZqvX9/cn0RE51u57WkeyYtfdtp7xASh/iXVfS48p0DDYpKqh0ZXU5hlIIPkRKS2iyl4mi5quhaswZdiInE7CIiAIiIAiIgCIiAIiIAiIgCIiAIiIAiIgCIiAIiLwBEjG3faHhcLdQ3vag+zTsQD+8/wj6ntOd7d9ouKxN1Vvcofs0yQSP3n1PpYdpOo2G23XGF3ZCv26qrTOX2R0/bu+WGwdxUqAuP8tPE/qNF9SJzvbvtUxFa60AKCdR4qh/m0X0F+8hhEpaXNG7qq9Zavz/BTXbxts0jovL8itUZ2LMSzHMliST5k5meOGUxFdaalnICjmfw7maLF7zn/AC14VOQd7kH/AG5D1vJdt9dK8bwRqaLb34V8TfcMcMhVfbtQ2JqNrZlBsPNWXL+ucxWx7eLxuc/Cbm9r8xfp+EgPetS5Jlgt12dZIn9pS0hFHbVRSLVGA4eefiCn6E2+c2GE3oqeEMquWvkuRA78uvym8N50y55Rznu26PLDJMRNjsXeGvg24qNQr1XVG/iU5Hz1mk2ftanX+E+IaqdfTqJmWk/wWx7pkHx1S7NHXd3PapRrWTED3L/e1pk+eqeuXeThHDAEEEEXBGYI6gz5qtN1u9vfiMCR7t7pfOm9ynew1U9x9ZU7RutPWrTyLSjebWlvzO+xI5sffijWZadT9jVYBlVj4XUkgNTqaMDbIZHtJHKOcJQeJIuoTjNZixERNDcREQBERAEREAREQBERAEREAREsYzHU6Kl6jqijmxAH1mUs6Iw3jVl+eKtUKCzEADMkmwA7k6SB7c9q9NLrhk94fvvdU9F+JvpIBtjeHEYs3rVCw5Log8lGXrrLKjdttmsvCvX5FbfvKqvSOr9PmdL257UMPRutEGu/UZIP5+foD5znu3N8sVjLipU4UP8Alp4V9ebepM0tol1RsNVOqWX3ZSX7dbdo3hdkebSk92lLSaQ8niVtKkRaDOSH7wY3iqsCfDTyADqP4jwkG5v+EwNk7Hq42stGkvFUqZKAAASNb2yFhck/rNxvJs0hi4vwPr4gqqctRa5vrN77INs0sJtFTVIAemy8R0BbIMbEjkLkcjPJ7VGf88uPv6dD1uyyj/BFw7f+k32H7B8LRXixbtWfJmVGKUk1y4gONufS9tJuv/brZYLWwlNlFuJi1YCxIueM1MrXBvoe1xJnjMOrEMWGeYBuQcrZBWF8vPU8iZ4o4MtYnQZqCAAD1WmMge7EnpNI8KWWZlxt4RCttew7ZlRSUFTDm1gUcsOg8NS9/Qich369mGI2V+0JFSg1lWqgIzP2XTVCc+oPWfTiqqnIF266/U5LIv7U9oU6ezK61bXqLwot8+K4Nx5W1miSbwzq5NLKPmLD1Te4PCyaWKoBa2ZOrG8m+zcZ76kr8zkbaXBsbf1zkLWgVqWAz0AyBz0sHFz8pNtlYQ0qSqb8WZNzfM52v209JZbqc+OS6Y9Ss3rwcEX1z6F+0T3aVWlfPQdT/WcvygyW7SX7r+0DEYWy1D72jpZz4lH7janyNx5SLXA0z7n9P1lMLU94y2N7sF+tpxuhXNcM9TtTZbB8Veh9IA3iUieMPZHqIiAIiIAiIgCIiAIiajbW9WHwn+LUHF9xfE5/lGnmbCbRhKbxFZZrKcYLMnhG3mFtTbVHDLxVqioOQJzP8KjM+k5ttv2pVqt1w6iiv3jZnP8A+V+vnIZiMQ1RizsWY6sxJJ8yZbUbqnLWx4+pUX72hHStZ+hP9ue1Ym64VLf/ACVMz6IMh6n0kE2htKriG46tRnbqxvbyGijsJZp0ixCqCSTYAC5J6ADWSKnuwlAB8dV91cXFGnZqzDuNKY7n6S2hVRs3srX5t/vyKidt+0+09Pkl+/Mjapc2AuToBN1hNy8XUHF7o01+9VIpj/kQfpMlt7PcjhwdFMONOOwesfOo2nkJpMXjalZuKo7OerksfrOubZckl79X8lp6s5f4o825e7RfN6+iN4u5aj48bg1PT3t/yl8ezms6lqFbD17cqdTP6i31mbszcynWorWwlZa1VM3pVVAU/ulb3X1JB6iRfaDVaVcllNCoDooKcPcW/EayNCc7JNQnqu6+3MkzhCuKlOGj7P78iztDZdXDvwVUZG6MNe4OhHcTEtOp7Arf+cYGpSr2NSmbCpbO5F0fz1B6gd5y9ksSDyynfZ73Y5QksSjzOG0UKtRnB5jLl+DxaUtPdotJRFyW2S4scwdQdJpcfuwrnipsUe4Nzc27DO4+s3totONtMLViayd6dospeYPA2HvptLALwLarTU+FSQwtn9k2K/ykayR0vbhiB4amAubX8JcDS/MHPtftI5aLSBLddb5N/Unx3rYucV9CQ1/bTiWW1LBlOQ8Jy7ni0GfSQTbZxu0ahfEOFFxkTxAj0N/TL0m6tPQpXF9B1On/AHMx3ZWvabfoJ71s/qkvU1uB2OlLMZt1Og68I0X8e8zxSvnoOp/rOVaqBoLnqdPQfr8paZycznLCFcK1wxWEV07J2vik/mXCwGmfc/p+stsxOucpE2NUijLcEdZmbCw4/tFBAAAa1IWHd1E1G0tqpQsHvxEcQUDMg6G5ytN7uMxrYvCEDWrTawzsA3F+AkWyyvEsPVJkuuuxOOU8No+gYlYnkD14iIgCIiAInmpUCgsxAAzJJsAO5OkiG3Pabh6N1pXrv+7kg835+gPnOtVM7XiCycrboVLM3gmMjm3N/cLhbrx+8cfYp2Nj+82i/j2nMdt754rF3DvwofsU/Ctu/NvUzSAS5o3T1tfwX5KW/e3SpfF/glO2/aLicRdUPuUPKmfER3fX5WkWOeZzvKgSsua6YVLEFgpbb52vM3kpwzO2RsWpin4EAsBd3Y2RF5szchMNRN1tbaoVP7LQutFT4yRwvVcatUHIA6Lyt10WOXsx5v0FajrKfJdO5k1Nt0sEDTwXiqWs+KYeI9RSU/AvfU/IzT4TZ9fFOfdo9VzmxFyfNmP5mZGx93K+LNqVMkc2OSDzY5egzkp2PufisOxfDYqg1RfjRXJB/dYWt87ekizsroTSkuLz++ORKhXbe03F8Pl9s8yEvgai8V0YcBs91PhOlmy8J85J9l7rUEwYxuKNQqx8KUrXzJUFiepHblzNpKxttccj4PEF8JiDkQDYNlbwk/Ep+7zGhOsxdkYLaOBDUgtKtQQFlLuFy+Kyk5rnyYWB5yLZtc5R4X4XnlnGV5PkSq9jhGXEvEsPXGcPzXMwsPsbCU6YxKVMTgWHwGqVu3lTzZ17c56rbxUMSnudpUmRhcJWFN1vb7QFuJDobZjr0msq734U1TWOC4qt73euzi46AgjLl9JpNt7crY+qGfM/CiKDYXOijUknnqflMw2ac5ZsyvPKyvdjOfj8jWe0whHFeH5YeH784x8Pmb7Y28AwLVMPhbYr3udN1V1cPayhlYeIC17Dv5CGuCCb3vfO+t+d+86nubuouBpnE4ggVOEnO1qS88/vHmfQc7wbe7ba4zEtURQqgcKm1mYD7T9SfoLTrs1kZXSVayusu7/exy2qqUaYux4fSPZfvc0dotPVotLIq8ni0Wnu0uU8MSL6L95sh8+Z7C5gzksWntKBIvoOpyH/AH5CemrqvwjiPVhl6Lz9flMerVLG5JJ/rIdJjJsky61ZV+EcR6tp6L+vymO9Qsbk3lnDh8y9hfMAchna/Q9pdmkJ8ceL6naVf8cuHmUlRLGMxq0hdidL2AuSNL26X56TR4jbFSsP2dqakgcV+ptYt17LfSRr9rqo9p69kSaNjtv9lad2bfHbUSj8RufurmfXp6zHwe9jUh700abKxATju1tRfh0JuDyNuHTPxY+6u5eKxzFcPTLBhwvVqAqov8XPxfzTsu53sSwuD4amI/vFUAfF8C+Q5yg2neFl3hWi8vyeg2bd9VPier8/wcywW5OJ25WWqqOqk+OvUHCOEBQoVedgMs9DpOy7j+zajswlw7VahXg4my4VyuFHew+Ul9OmFACgADIACwHkBpPUgJtLGSc8N5wIiIAiJF9/t4quCoo1LgBdyl2zI8JPhU5E5HW/lOldbsmoR5s522KuDnLkiQ4zHU6Kl6jqijmxAH11MhG2/atTS64ZPeH773VPML8Tetpzba213qE1cRVZras5OXYDl5CahNpvVI9zT8N83qXUEfurqfOXtW7aq3/leX2X7kord422p/xLC7v9x9yRbX3gr4s3rVCw5KMkHkoy9dZrp4SupPDxKWFrgHMenLQy5aXEIxisRWhTTlKTzN6+YlYlbzc5gCVEpPQg1N7sUPhqP9uplbpWFLhZQwIKcV76jkMrHPWb3Z2BobWDNUrFcWRpwqqgDThUf4gtqSeLLlNXuhjaTLVwdc8NPEW4W+5UX4TnpfL/AGgc5g7Y3er4J/GpAB8NRb8J6EMPhPY2IldOPFZKOeGfR91289eZZQlwVxklxQ/suz7+WnJkxw23auC/um0KfFRYcC1VGRXSxtqLeTDoZgbV3UfC/wB9wFW9MDiyYXVedjo69jn5zW/+va70fc1UpVlIteopJ7ElWGffWR9Hdh7teIgm4QXIv1C9e80q2ayL4nhd1zjL4dDa3a65JRWZdnylF+/qiUbU32pYvDcFfDhqwyV1PCB+8DqP4dDIvUxtRl4WdyvQsxHyJtNzs3cbF17fsigP2qvg+h8R+Uk+H3IweDAfGVgx14SeFfRR43/rKbfy7Ns/hhq+y1+XY1/h2rafFPRd3p8+5Ctjbu1sW3DSS45sckXzb8hn2nRNnbEwuyKfvqzhqtviIzvzWkn5/MgTVbV9pK0191g6QUDIMwAA/hpj8/lIRjsfUruXquXY82/AdB2E1dd+1e34Y9ur95urdn2T/j8c+/Re79+Jt96t8amNPD8FIHJAdejOeZ7aD6yP2nq0vUcIzDiyCjVmNlHqdT2Gcn11wqjwxWEVlls7ZcUnlmPaXaeFLDi0XmzZL8+Z7DOHxdNPhHvG+8wsg8l1b1+UxK+KaobsSenQDoBoB2E3znkFDuZLYlE+EcZ+8wsvovP1+Uxa1dnN2JJ/DsByHlPEpeMG6RWLyl55Z7TBnBVnAzZgoGpY2A8zMGnvDTFRuECpTVdWut2zvwpe7AZGx4b8+GHoVcb+xw1JqpcgcXCfd5EHX7XpcToO5/sLCEVcc/G1h+zW3CB0Nsrds/SUG8NtlxcFUtOuPyeh3fsMeHjtjr0z29xyXd3d7F7QqMmHRgtWwdjcgrdWuSdc1B6X6Ttu6nsYp0VBxdQ1jYfs8gmWfit8WfToNZ0PAbNp4dOCkioo5KPxOpPnMmUr11ZdZxoi1hsKlJQiKFUaBQAB6CXYiDAiIgCIiAc29qPtNq7NcUKNNeJk4/eNna5IyXqLc5xHaG9eJxdR2rVXqHhvmch4lyC6AazsHtw2PhiKWJr1GBVWprTRRxVDcsPETZAL5mx7Tkr7t19nVKFTE0ioqoaqC44iFHFmPsnIZGYRvhYMzZO2eOyucyLg9Rcjy1EzcZgmqH/FZUtmqCxPm2vpIptoIDxU3uDxMLXHBd+IJc6kB9e86FutuftGvhjUq4dlCqCjN4ajjoaR8RyzvlfleW+zba64qNmsfVfleRU7TsKsk51aS9H+H5kdwzm3DhqIUf6lQFQe4HxN6zOTGqpWmzqahGYHXyGnrLmMwhccBZ068JtxDz1t5TCCGmTTw9CxGrvkvz1f6S6hPCUovK8vokvuUs4cTcZrEl3+rk/stTZyoE1wxnuBatV43Y/Cq558gozt3M2Km8lRkpe8gzrcNenR9H7slQJ6ERNjiVkh2TvxicOvBxCogFuGoOKw6A3Bt2vaR6VBnOyqFixNZN67Z1PMHgmQ3+pHNsBQJ6+H86Zns+01lFqWGpU/Un6KFkLtFpH/ANDR/wBfV/kkf7htHSXovwSDHb94url73gB5UwF/5fF9ZoalQsSWJJOpJJJ9TKWl6hhGYEjJRqzEBR5scvTWd4V11rwpIjztstfibZYtL9HCMwLZBRqzGyjzY8+2so+MpU/hHvW6m4pjyXJn9bDsZg4nGPVN3Ym2g0AHRVGSjym3E3yMKvuZr4unT+Ae8b7zAhB5Lq3rbymHiMU9Q3ZibadAOgAyA7CWRF5g6JY5C08lpRqssVqwmUzpGLZfFSVvNBid4UQ2HjPRf1kr2JuomIoLi8djKWHwx/y6bhnb90geIt2tl0Mg37fVVpzfZFhTu6yx9l3ZqVxpqP7qgjVqhNuFMwD3bQSbbuexmtiCKm0KnCuR9yn5/wDd/KdL3T2Fg8PQQ4NE926gh1sSwPPi/KbyUG0bbbfo3hdkXlGxVUapZfdmLs/ZlPDotOmoVUUKLDkO8yoiQyWIiIAiIgCIiAIiIByj/wAQWD4sNh3H2ajD5qP0nH9rb1YnH4im2JfiKrwKAAoAKkZAT6H9qew/7VgSPeU6Xu3WoXqcXCFAII8IJJzyA1OU4bh9zald6dWklT3BxFOitYpqWYDNAb/K9tLzBuuRGaKqRZzZWPDf7pI18v0k+27v3i3pJRrVClMU1UClfgqKqAcXGM3uBcgnnpNLvbuK+BpOr3LpVuSNDTzCOoPI3B9bcppdibXIU0aie9o2LFL3ZANXU/Zt0M3XsmHzN628ipTw5YFqTrUHEPjQpU4b97AgW+RM2jWencPdHGVRDb6/ZP8AWUjW29mqcHRbDn3tNalWxtmBU4CFYciCpE1WydtthPhYOH4S9Mg8NueZtZxkMsvPKd9n2qdDzHl1RG2nZa9oWJc+j6olv9l/s9hRo8bNe7E6d3Y5/KU4zRPvMRWFzoiiy/yrmzHvMzZuMWvTFWlcrcgofiUjUd9R85YOBROKqlM1HJvmbtroC/wgT0NF0LlmrTHTljzwuZ56+qdMuG5Zz/bm35ZbxH5GRg8V71eIKyjlxCx87dJfmqahVfx16oooDfhQ2/31Dr5TKwW1FqsQiuVA+MghT2BOZkyFqeE+fnpn4c/mV9lGMyhqlzxql5Z5P4GYJWLS/h8Iz3IGQ1YkBR5schOzeOZF5lkCX6GEZwSBkNWJAUebHIRUxdKlp+2b1WmPwZ/+I85gYvHPVI42uBooyVf4VGQ9JpxN8joqu5nVMbSp/CPet1NxTHkMmf14R2MwMVjXqkF2vbQZAL2VRkvpLPDKzXzOqSXIASpMttUtLFXE2jJsotmQaksVMRNbjdqqgzPkBmT6TWnFVKpy8C52P2jyFwdJEu2qFej1fZE+nYpT1eiNljNqquV7k8hmZq61apWGZ4FNshqQdQT+nym32RurUq5gcK/ffy+yDmfwk+3f3HAYBELv1IuR5A5IPOee2ze39c/CP3Z6DZd2pLKXxf2RCt3dwxVBLk0r34WKls+RYahTplc5aGTTdb2IPUPHiqiql8hTIYuL68XIfXtOjbI3LVLNVNz90aeran0sPOSWnTCgBQABoBkB6SBVbdLPFouxLsrpWOHV9zG2VsunhaKUKS8KILKNeZJ+pJ9ZlxE6GgiIgCIiAIiIAiIgCIiAaTfPYbY3B1aFMgO/DwliQLhgcyATpee90dgnA4Slhi4coGuwFhdnZyAOg4rTcRANZt/d+ljaRp1VByYKeakgj1HbQz5s329nFTZ9UkoWTMi17EdQeY76jmOc+ppibT2XTxNM06qhlPzB5EHUHvMGUz5Z2NtdkwpOQ4cQoe4FnV6RHjDZG5VbnK9tRrPO0d3krEvh/C63LUuYta5QEXYDLw6jLqJOPaB7MHwlKt7kcVOoyMGGVmU6MNFJuc9CbaaTlhxb0OEZh0PxEWZSMgFOthc+E5Z6Qbm7wuIIwrmmSr08VSa9gLFlKHIcuVufrNxsreGnXbgLKtbIXH+HUP7t+fY5/hLWGYYqjXpOaYqD3TGquVOrZrqxDAc/CTaxv6SMbU2S1GrZQUY8V0PQ3vwkZMvCe188pvCcoPii8M5zhGceGSyicYnZyVHDVFuyiwBJ4fMDQ+czqGGLfCAANTkFUdyclka3c3gao4w9bxNmFN7m4Bb4he+Q1vfzm2xWGqKc3Z6Y0U58JuSTL3Zd5RbxYsSfXo/eef2vdc8Zrk3FdO3uNg+LpU9P2reopj8Gf6DuZg4rHvVtxHIaKMlHkoyExxEuUupUKKjoj0s9S1xS3VxFoZnhbL7VJj1MTMLE7QC5k2/rkOc1dTG1Kpsg4V++35CRLdohVzevbqTadjlPXobDGbUVNTbp3mtbE1a2gKDqdT5DlM3Zm7L1jdVLHm73t9fyk32JuQoKlh7xuWWV+iqPilFte9eHRvHkufxfQvdm3dnVL4vkQ3ZO671SCqm3+o505ZE5n0k52DuQqkAKajnMXF/VU5DucpP9kbkE2NXwDoLFv0T6nyktweASiOFFC9ep7knM+sppSuv09mPqWiVVWvtS9CM7I3JtZqpt+6Dc+raDyX5yU4bCrTXhRQo6D8e57y7E6V0wr9lHOdsp82IiJ1OYiIgCIiAIiIAiIgCIiAIiIAiIgCIiAealMMCrAEEWIIuCDqCDrOTe0L2RB718KMxmVGZH8P3h2+Icr6TrcQZTPknD4V6QxdJ1C8WHdtLlijKb8ZzPPLTsLSxs3eYACliP2lMfCwyen/A3O3Tt6T6N3x9ntPGK707JVZWDclcMLG/3WP3h63nzrt7dKrs+oVdMw1uJwCFvpxKbg/xZjpMG2exs8JszhxFGvTPvEZ7e8TSxBFnXkfply0mwrbbZMUtFgpp1AeBlve4JUhr87qQcukimwtpmjiFCszh2RCTdVIJC34DmbZ2OXlyk/qUlLBio4gCAbZi+tjygyWcRhhYkDPX05zCM2ZF5Yo7ErYmstHDpdmDG5+FbW1v5/SXOw7wjVDgs5dPwU23bBK2fHXz6/k0mMxop5k2HUzV4bHnFVlooQoY8IJIQG4+1UbJBew735TsGxfYTTYs+NqGozAgKhyXy4rj6evKait7F8Stc0UKGiTxCqQAQNLHmDbln+M02jeMrfDHwr1OtGwxq1lq/Qh1XcqtQrhKtD9oFFlfNCLWDKeLxr1NyOvSSXY+5igXccTXyteynlbqb9vwnWdm7lU6eDTC1GaqKdyrt8SE/cN7qB0/LKbTZuxadADhXxWzY5nvboOwtKW12y8MXhd+pbQdcdWsv0Ipsfcp2sangHcZnyX7Pr8pL8BsqnQHgWx5sc2Pmfy0mXExXRCvVc+5id0p8+QiInY5CIiAIiIAiIgCIiAIiIAiIgCIiAIiIAiIgCIiAIiIAmp3h3Zo46nwVVzsQri3Et/xHUHKbaIB84bz+yl8DiVqXtS4wwYAlTY8Vgb+BsvhPpeWd5NkYmliKTBWU8ViOK6NTIB4+g+0Dbtzn0hicKtVCjqGVhYqwuCPKQPeTdOpRpOKSnEYexK02zq0GsbGm2roD9nW3WYNkzmG1aLtSYozKy+Ky5cXDmRcZ6XNudpOfYpjXqNW40YEoni4fAbMefI+LTQ59LSHo1p032abxNVU4VgL014lYAAlbhbMBqwuPFz555nKemA11J1ERBqIiIAiIgCIiAIiIAiIgCIiAIiIAiIgCIiAIiIAiIgCIiAIiIAiIgCIiAIiIBHdq7iYbE1RVZSpvdgh4Q/8AFbn3FiZibublnA4x6iNxUXpMov8AEp40IB6iwOcRBnJLYiIMCIiAIiIAiIgCIiAIiIAiIgCIiAIiIAiIgCIiAIiIB//Z"/>
          <p:cNvSpPr>
            <a:spLocks noChangeAspect="1" noChangeArrowheads="1"/>
          </p:cNvSpPr>
          <p:nvPr/>
        </p:nvSpPr>
        <p:spPr bwMode="auto">
          <a:xfrm>
            <a:off x="63500" y="-8382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57200" y="5334000"/>
            <a:ext cx="1295400" cy="1066800"/>
            <a:chOff x="4876762" y="1143000"/>
            <a:chExt cx="1295438" cy="1066800"/>
          </a:xfrm>
        </p:grpSpPr>
        <p:pic>
          <p:nvPicPr>
            <p:cNvPr id="3118" name="Picture 2" descr="http://www.elsa-jp.co.jp/products/hpc/tesla_c2075/img/products_photo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762" y="1143000"/>
              <a:ext cx="1067327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9" name="TextBox 27"/>
            <p:cNvSpPr txBox="1">
              <a:spLocks noChangeArrowheads="1"/>
            </p:cNvSpPr>
            <p:nvPr/>
          </p:nvSpPr>
          <p:spPr bwMode="auto">
            <a:xfrm>
              <a:off x="5334000" y="1828800"/>
              <a:ext cx="838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200" b="1">
                  <a:solidFill>
                    <a:schemeClr val="accent2"/>
                  </a:solidFill>
                  <a:latin typeface="Calibri" pitchFamily="34" charset="0"/>
                  <a:ea typeface="Meiryo" pitchFamily="34" charset="-128"/>
                  <a:cs typeface="Calibri" pitchFamily="34" charset="0"/>
                </a:rPr>
                <a:t>C-series</a:t>
              </a:r>
            </a:p>
          </p:txBody>
        </p:sp>
      </p:grpSp>
      <p:sp>
        <p:nvSpPr>
          <p:cNvPr id="3108" name="TextBox 27"/>
          <p:cNvSpPr txBox="1">
            <a:spLocks noChangeArrowheads="1"/>
          </p:cNvSpPr>
          <p:nvPr/>
        </p:nvSpPr>
        <p:spPr bwMode="auto">
          <a:xfrm>
            <a:off x="457200" y="1127125"/>
            <a:ext cx="1371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i="1">
                <a:solidFill>
                  <a:srgbClr val="FF0000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2U 4/6 GPU</a:t>
            </a:r>
            <a:endParaRPr lang="en-US" altLang="en-US" sz="1600" b="1" i="1">
              <a:solidFill>
                <a:srgbClr val="FF0000"/>
              </a:solidFill>
              <a:latin typeface="Calibri" pitchFamily="34" charset="0"/>
              <a:ea typeface="Meiryo" pitchFamily="34" charset="-128"/>
              <a:cs typeface="Calibri" pitchFamily="34" charset="0"/>
            </a:endParaRPr>
          </a:p>
        </p:txBody>
      </p:sp>
      <p:sp>
        <p:nvSpPr>
          <p:cNvPr id="3109" name="TextBox 27"/>
          <p:cNvSpPr txBox="1">
            <a:spLocks noChangeArrowheads="1"/>
          </p:cNvSpPr>
          <p:nvPr/>
        </p:nvSpPr>
        <p:spPr bwMode="auto">
          <a:xfrm>
            <a:off x="3048000" y="11430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i="1">
                <a:solidFill>
                  <a:srgbClr val="FF0000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1U 3/4 GPU</a:t>
            </a:r>
            <a:endParaRPr lang="en-US" altLang="en-US" sz="1600" b="1" i="1">
              <a:solidFill>
                <a:srgbClr val="FF0000"/>
              </a:solidFill>
              <a:latin typeface="Calibri" pitchFamily="34" charset="0"/>
              <a:ea typeface="Meiryo" pitchFamily="34" charset="-128"/>
              <a:cs typeface="Calibri" pitchFamily="34" charset="0"/>
            </a:endParaRPr>
          </a:p>
        </p:txBody>
      </p:sp>
      <p:sp>
        <p:nvSpPr>
          <p:cNvPr id="3110" name="TextBox 27"/>
          <p:cNvSpPr txBox="1">
            <a:spLocks noChangeArrowheads="1"/>
          </p:cNvSpPr>
          <p:nvPr/>
        </p:nvSpPr>
        <p:spPr bwMode="auto">
          <a:xfrm>
            <a:off x="457200" y="3395663"/>
            <a:ext cx="1371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i="1">
                <a:solidFill>
                  <a:srgbClr val="FF0000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1U 2 GPU</a:t>
            </a:r>
            <a:endParaRPr lang="en-US" altLang="en-US" sz="1600" b="1" i="1">
              <a:solidFill>
                <a:srgbClr val="FF0000"/>
              </a:solidFill>
              <a:latin typeface="Calibri" pitchFamily="34" charset="0"/>
              <a:ea typeface="Meiryo" pitchFamily="34" charset="-128"/>
              <a:cs typeface="Calibri" pitchFamily="34" charset="0"/>
            </a:endParaRPr>
          </a:p>
        </p:txBody>
      </p:sp>
      <p:sp>
        <p:nvSpPr>
          <p:cNvPr id="3111" name="TextBox 27"/>
          <p:cNvSpPr txBox="1">
            <a:spLocks noChangeArrowheads="1"/>
          </p:cNvSpPr>
          <p:nvPr/>
        </p:nvSpPr>
        <p:spPr bwMode="auto">
          <a:xfrm>
            <a:off x="3048000" y="3395663"/>
            <a:ext cx="1371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i="1">
                <a:solidFill>
                  <a:srgbClr val="FF0000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1U 2 GPU</a:t>
            </a:r>
            <a:endParaRPr lang="en-US" altLang="en-US" sz="1600" b="1" i="1">
              <a:solidFill>
                <a:srgbClr val="FF0000"/>
              </a:solidFill>
              <a:latin typeface="Calibri" pitchFamily="34" charset="0"/>
              <a:ea typeface="Meiryo" pitchFamily="34" charset="-128"/>
              <a:cs typeface="Calibri" pitchFamily="34" charset="0"/>
            </a:endParaRPr>
          </a:p>
        </p:txBody>
      </p:sp>
      <p:sp>
        <p:nvSpPr>
          <p:cNvPr id="3112" name="TextBox 27"/>
          <p:cNvSpPr txBox="1">
            <a:spLocks noChangeArrowheads="1"/>
          </p:cNvSpPr>
          <p:nvPr/>
        </p:nvSpPr>
        <p:spPr bwMode="auto">
          <a:xfrm>
            <a:off x="7848600" y="12446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i="1">
                <a:solidFill>
                  <a:srgbClr val="FF0000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4 GPU + 3 more slots</a:t>
            </a:r>
            <a:endParaRPr lang="en-US" altLang="en-US" sz="1600" b="1" i="1">
              <a:solidFill>
                <a:srgbClr val="FF0000"/>
              </a:solidFill>
              <a:latin typeface="Calibri" pitchFamily="34" charset="0"/>
              <a:ea typeface="Meiryo" pitchFamily="34" charset="-128"/>
              <a:cs typeface="Calibri" pitchFamily="34" charset="0"/>
            </a:endParaRPr>
          </a:p>
        </p:txBody>
      </p:sp>
      <p:sp>
        <p:nvSpPr>
          <p:cNvPr id="3113" name="TextBox 27"/>
          <p:cNvSpPr txBox="1">
            <a:spLocks noChangeArrowheads="1"/>
          </p:cNvSpPr>
          <p:nvPr/>
        </p:nvSpPr>
        <p:spPr bwMode="auto">
          <a:xfrm>
            <a:off x="7848600" y="42672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i="1">
                <a:solidFill>
                  <a:srgbClr val="FF0000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7U 10-Blade  20 GPU</a:t>
            </a:r>
            <a:endParaRPr lang="en-US" altLang="en-US" sz="1600" b="1" i="1">
              <a:solidFill>
                <a:srgbClr val="FF0000"/>
              </a:solidFill>
              <a:latin typeface="Calibri" pitchFamily="34" charset="0"/>
              <a:ea typeface="Meiryo" pitchFamily="34" charset="-128"/>
              <a:cs typeface="Calibri" pitchFamily="34" charset="0"/>
            </a:endParaRPr>
          </a:p>
        </p:txBody>
      </p:sp>
      <p:pic>
        <p:nvPicPr>
          <p:cNvPr id="3114" name="Picture 4" descr="NVIDIA Maximus Technolog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4800" y="2057400"/>
            <a:ext cx="838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29"/>
          <p:cNvSpPr txBox="1">
            <a:spLocks noChangeArrowheads="1"/>
          </p:cNvSpPr>
          <p:nvPr/>
        </p:nvSpPr>
        <p:spPr bwMode="auto">
          <a:xfrm>
            <a:off x="7848600" y="2819400"/>
            <a:ext cx="1447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Tesla C-series</a:t>
            </a:r>
          </a:p>
          <a:p>
            <a:pPr>
              <a:defRPr/>
            </a:pPr>
            <a:r>
              <a:rPr lang="en-US" altLang="ja-JP" sz="1400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Tesla M-series</a:t>
            </a:r>
          </a:p>
          <a:p>
            <a:pPr>
              <a:defRPr/>
            </a:pPr>
            <a:r>
              <a:rPr lang="en-US" altLang="ja-JP" sz="1400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Tesla </a:t>
            </a:r>
            <a:r>
              <a:rPr lang="en-US" altLang="ja-JP" sz="1400" i="1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Kepler</a:t>
            </a:r>
            <a:endParaRPr lang="en-US" altLang="ja-JP" sz="1400" i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ea typeface="Meiryo" pitchFamily="34" charset="-128"/>
              <a:cs typeface="Calibri" pitchFamily="34" charset="0"/>
            </a:endParaRPr>
          </a:p>
          <a:p>
            <a:pPr>
              <a:defRPr/>
            </a:pPr>
            <a:r>
              <a:rPr lang="en-US" altLang="ja-JP" sz="1400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Intel MIC</a:t>
            </a:r>
          </a:p>
        </p:txBody>
      </p:sp>
      <p:sp>
        <p:nvSpPr>
          <p:cNvPr id="73" name="TextBox 29"/>
          <p:cNvSpPr txBox="1">
            <a:spLocks noChangeArrowheads="1"/>
          </p:cNvSpPr>
          <p:nvPr/>
        </p:nvSpPr>
        <p:spPr bwMode="auto">
          <a:xfrm>
            <a:off x="7848600" y="5510213"/>
            <a:ext cx="1295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Tesla M-series</a:t>
            </a:r>
          </a:p>
          <a:p>
            <a:pPr>
              <a:defRPr/>
            </a:pPr>
            <a:r>
              <a:rPr lang="en-US" altLang="ja-JP" sz="1400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Tesla </a:t>
            </a:r>
            <a:r>
              <a:rPr lang="en-US" altLang="ja-JP" sz="1400" i="1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Kepler</a:t>
            </a:r>
            <a:endParaRPr lang="en-US" altLang="ja-JP" sz="1400" i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ea typeface="Meiryo" pitchFamily="34" charset="-128"/>
              <a:cs typeface="Calibri" pitchFamily="34" charset="0"/>
            </a:endParaRPr>
          </a:p>
          <a:p>
            <a:pPr>
              <a:defRPr/>
            </a:pPr>
            <a:r>
              <a:rPr lang="en-US" altLang="ja-JP" sz="1400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Intel MIC</a:t>
            </a:r>
          </a:p>
        </p:txBody>
      </p:sp>
      <p:sp>
        <p:nvSpPr>
          <p:cNvPr id="74" name="TextBox 29"/>
          <p:cNvSpPr txBox="1">
            <a:spLocks noChangeArrowheads="1"/>
          </p:cNvSpPr>
          <p:nvPr/>
        </p:nvSpPr>
        <p:spPr bwMode="auto">
          <a:xfrm>
            <a:off x="2438400" y="5026025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Tesla </a:t>
            </a:r>
            <a:r>
              <a:rPr lang="en-US" altLang="ja-JP" sz="14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M-series, Tesla </a:t>
            </a:r>
            <a:r>
              <a:rPr lang="en-US" altLang="ja-JP" sz="1400" b="1" i="1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Kepler</a:t>
            </a:r>
            <a:r>
              <a:rPr lang="en-US" altLang="ja-JP" sz="14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, Intel </a:t>
            </a:r>
            <a:r>
              <a:rPr lang="en-US" altLang="ja-JP" sz="14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MIC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990600"/>
          <a:ext cx="8991599" cy="4267123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219199"/>
                <a:gridCol w="1600200"/>
                <a:gridCol w="1524000"/>
                <a:gridCol w="1447800"/>
                <a:gridCol w="1447800"/>
                <a:gridCol w="1752600"/>
              </a:tblGrid>
              <a:tr h="198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Model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r>
                        <a:rPr lang="en-US" sz="1200" b="1" u="none" strike="noStrike" dirty="0" smtClean="0"/>
                        <a:t>SuperServer</a:t>
                      </a:r>
                      <a:r>
                        <a:rPr lang="en-US" sz="1200" b="1" u="none" strike="noStrike" dirty="0"/>
                        <a:t/>
                      </a:r>
                      <a:br>
                        <a:rPr lang="en-US" sz="1200" b="1" u="none" strike="noStrike" dirty="0"/>
                      </a:br>
                      <a:r>
                        <a:rPr lang="en-US" sz="1200" b="1" u="none" strike="noStrike" dirty="0" smtClean="0"/>
                        <a:t>SYS-2027GR-TRF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SuperServer</a:t>
                      </a:r>
                      <a:br>
                        <a:rPr lang="en-US" sz="1200" b="1" u="none" strike="noStrike" dirty="0"/>
                      </a:br>
                      <a:r>
                        <a:rPr lang="en-US" sz="1200" b="1" u="none" strike="noStrike" dirty="0"/>
                        <a:t>SYS-1027GR-TRF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SuperServer</a:t>
                      </a:r>
                      <a:br>
                        <a:rPr lang="en-US" sz="1200" b="1" u="none" strike="noStrike" dirty="0"/>
                      </a:br>
                      <a:r>
                        <a:rPr lang="en-US" sz="1200" b="1" u="none" strike="noStrike" dirty="0"/>
                        <a:t>SYS-5017GR-TF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SuperServer</a:t>
                      </a:r>
                      <a:br>
                        <a:rPr lang="en-US" sz="1200" b="1" u="none" strike="noStrike" dirty="0"/>
                      </a:br>
                      <a:r>
                        <a:rPr lang="en-US" sz="1200" b="1" u="none" strike="noStrike" dirty="0"/>
                        <a:t>SYS-1017GR-TF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 smtClean="0"/>
                        <a:t>SuperServer</a:t>
                      </a:r>
                      <a:r>
                        <a:rPr lang="en-US" sz="1200" b="1" u="none" strike="noStrike" dirty="0"/>
                        <a:t/>
                      </a:r>
                      <a:br>
                        <a:rPr lang="en-US" sz="1200" b="1" u="none" strike="noStrike" dirty="0"/>
                      </a:br>
                      <a:r>
                        <a:rPr lang="en-US" sz="1200" b="1" u="none" strike="noStrike" dirty="0" smtClean="0"/>
                        <a:t>SYS-7047GR-TRF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50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CPU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/>
                        <a:t>Sandy bridge DP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/>
                        <a:t>Sandy bridge DP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rgbClr val="000099"/>
                          </a:solidFill>
                        </a:rPr>
                        <a:t>Sandy bridge UP</a:t>
                      </a:r>
                      <a:endParaRPr lang="en-US" sz="1200" b="1" i="0" u="none" strike="noStrike" dirty="0">
                        <a:solidFill>
                          <a:srgbClr val="000099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rgbClr val="000099"/>
                          </a:solidFill>
                        </a:rPr>
                        <a:t>Sandy bridge UP</a:t>
                      </a:r>
                      <a:endParaRPr lang="en-US" sz="1200" b="1" i="0" u="none" strike="noStrike" dirty="0">
                        <a:solidFill>
                          <a:srgbClr val="000099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/>
                        <a:t>Sandy bridge DP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Memory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Up to 256GB in 8 DIMM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Up to 256GB in 8 DIMM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Up to 256GB in 8 DIMM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Up to 256GB in 8 DIMM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Up to 512GB in 16 DIMM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08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HDD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10 x 2.5”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4 x 2.5”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3 x 3.5”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6 x 2.5”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(8 + 2) x 3.5"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5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Expansion slot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</a:rPr>
                        <a:t>4 </a:t>
                      </a:r>
                      <a:r>
                        <a:rPr lang="it-IT" sz="1200" b="1" u="none" strike="noStrike" dirty="0" smtClean="0">
                          <a:solidFill>
                            <a:srgbClr val="FF0000"/>
                          </a:solidFill>
                        </a:rPr>
                        <a:t>GPU</a:t>
                      </a:r>
                      <a:r>
                        <a:rPr lang="it-IT" sz="1200" u="none" strike="noStrike" dirty="0"/>
                        <a:t/>
                      </a:r>
                      <a:br>
                        <a:rPr lang="it-IT" sz="1200" u="none" strike="noStrike" dirty="0"/>
                      </a:br>
                      <a:r>
                        <a:rPr lang="it-IT" sz="1200" u="none" strike="noStrike" dirty="0" smtClean="0"/>
                        <a:t>1 </a:t>
                      </a:r>
                      <a:r>
                        <a:rPr lang="it-IT" sz="1200" u="none" strike="noStrike" dirty="0"/>
                        <a:t>PCI-e 3.0 x4</a:t>
                      </a:r>
                      <a:br>
                        <a:rPr lang="it-IT" sz="1200" u="none" strike="noStrike" dirty="0"/>
                      </a:br>
                      <a:r>
                        <a:rPr lang="it-IT" sz="1200" u="none" strike="noStrike" dirty="0"/>
                        <a:t>1 PCI-e 3.0 x8 (LP)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</a:rPr>
                        <a:t>3 </a:t>
                      </a:r>
                      <a:r>
                        <a:rPr lang="it-IT" sz="1200" b="1" u="none" strike="noStrike" dirty="0" smtClean="0">
                          <a:solidFill>
                            <a:srgbClr val="FF0000"/>
                          </a:solidFill>
                        </a:rPr>
                        <a:t>GPU</a:t>
                      </a:r>
                    </a:p>
                    <a:p>
                      <a:pPr algn="l" fontAlgn="b"/>
                      <a:r>
                        <a:rPr lang="it-IT" sz="1200" u="none" strike="noStrike" dirty="0" smtClean="0"/>
                        <a:t>1 </a:t>
                      </a:r>
                      <a:r>
                        <a:rPr lang="it-IT" sz="1200" u="none" strike="noStrike" dirty="0"/>
                        <a:t>PCI-e 3.0 x8 (LP)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lang="it-IT" sz="1200" b="1" u="none" strike="noStrike" dirty="0" smtClean="0">
                          <a:solidFill>
                            <a:srgbClr val="FF0000"/>
                          </a:solidFill>
                        </a:rPr>
                        <a:t>GPU</a:t>
                      </a:r>
                    </a:p>
                    <a:p>
                      <a:pPr algn="l" fontAlgn="b"/>
                      <a:r>
                        <a:rPr lang="it-IT" sz="1200" u="none" strike="noStrike" dirty="0" smtClean="0"/>
                        <a:t>1 </a:t>
                      </a:r>
                      <a:r>
                        <a:rPr lang="it-IT" sz="1200" u="none" strike="noStrike" dirty="0"/>
                        <a:t>PCI-e 3.0 x8 (LP)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lang="it-IT" sz="1200" b="1" u="none" strike="noStrike" dirty="0" smtClean="0">
                          <a:solidFill>
                            <a:srgbClr val="FF0000"/>
                          </a:solidFill>
                        </a:rPr>
                        <a:t>GPU</a:t>
                      </a:r>
                    </a:p>
                    <a:p>
                      <a:pPr algn="l" fontAlgn="b"/>
                      <a:r>
                        <a:rPr lang="it-IT" sz="1200" u="none" strike="noStrike" dirty="0" smtClean="0"/>
                        <a:t>1 </a:t>
                      </a:r>
                      <a:r>
                        <a:rPr lang="it-IT" sz="1200" u="none" strike="noStrike" dirty="0"/>
                        <a:t>PCI-e 3.0 x8 (LP)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</a:rPr>
                        <a:t>4 </a:t>
                      </a:r>
                      <a:r>
                        <a:rPr lang="it-IT" sz="1200" b="1" u="none" strike="noStrike" dirty="0" smtClean="0">
                          <a:solidFill>
                            <a:srgbClr val="FF0000"/>
                          </a:solidFill>
                        </a:rPr>
                        <a:t>GPU (Active Cooling)</a:t>
                      </a:r>
                      <a:r>
                        <a:rPr lang="it-IT" sz="1200" u="none" strike="noStrike" dirty="0"/>
                        <a:t/>
                      </a:r>
                      <a:br>
                        <a:rPr lang="it-IT" sz="1200" u="none" strike="noStrike" dirty="0"/>
                      </a:br>
                      <a:r>
                        <a:rPr lang="it-IT" sz="1200" u="none" strike="noStrike" dirty="0" smtClean="0"/>
                        <a:t>2 </a:t>
                      </a:r>
                      <a:r>
                        <a:rPr lang="it-IT" sz="1200" u="none" strike="noStrike" dirty="0"/>
                        <a:t>PCI-e 3.0 x8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Power Supply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1800W platinum redundant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1800W platinum redundant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1400W </a:t>
                      </a:r>
                      <a:r>
                        <a:rPr lang="en-US" sz="1200" u="none" strike="noStrike" dirty="0"/>
                        <a:t>platinum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1400W </a:t>
                      </a:r>
                      <a:r>
                        <a:rPr lang="en-US" sz="1200" u="none" strike="noStrike" dirty="0"/>
                        <a:t>platinum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1620W platinum redundant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4" name="Picture 32" descr="1017g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600200"/>
            <a:ext cx="1414463" cy="72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SS5017GR-TF_angled_ope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655683"/>
            <a:ext cx="1378950" cy="70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82550"/>
            <a:ext cx="8229600" cy="679450"/>
          </a:xfrm>
        </p:spPr>
        <p:txBody>
          <a:bodyPr/>
          <a:lstStyle/>
          <a:p>
            <a:r>
              <a:rPr lang="en-US" dirty="0" smtClean="0"/>
              <a:t>X9 GPU solutions</a:t>
            </a:r>
            <a:br>
              <a:rPr lang="en-US" dirty="0" smtClean="0"/>
            </a:br>
            <a:r>
              <a:rPr lang="en-US" sz="1400" dirty="0" smtClean="0"/>
              <a:t>Standard models</a:t>
            </a:r>
            <a:endParaRPr lang="en-US" sz="1400" dirty="0"/>
          </a:p>
        </p:txBody>
      </p:sp>
      <p:pic>
        <p:nvPicPr>
          <p:cNvPr id="5" name="Picture 2" descr="SYS-7046GT-TRF-FC4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399" y="1219200"/>
            <a:ext cx="16119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reseller.supermicro.com/sites/reseller/files/imagecache/200px_wide/imagelibrary/2u-gpu-2026gt-trf-fm407_retouch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0384" y="1524000"/>
            <a:ext cx="1499016" cy="914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53200" y="5562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* Pictures are reference only</a:t>
            </a:r>
          </a:p>
        </p:txBody>
      </p:sp>
      <p:pic>
        <p:nvPicPr>
          <p:cNvPr id="12" name="Picture 2" descr="http://reseller.supermicro.com/sites/reseller/files/imagelibrary/1027gr-trf-fm475_40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588712"/>
            <a:ext cx="1371600" cy="7734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82550"/>
            <a:ext cx="8229600" cy="603250"/>
          </a:xfrm>
        </p:spPr>
        <p:txBody>
          <a:bodyPr/>
          <a:lstStyle/>
          <a:p>
            <a:r>
              <a:rPr lang="en-US" dirty="0" smtClean="0"/>
              <a:t>X9 GPU solutions</a:t>
            </a:r>
            <a:br>
              <a:rPr lang="en-US" dirty="0" smtClean="0"/>
            </a:br>
            <a:r>
              <a:rPr lang="en-US" sz="1400" dirty="0" smtClean="0"/>
              <a:t>Enhanced models</a:t>
            </a:r>
            <a:endParaRPr lang="en-US" sz="1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990600"/>
          <a:ext cx="8991598" cy="4343323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325891"/>
                <a:gridCol w="1592434"/>
                <a:gridCol w="1577474"/>
                <a:gridCol w="1419726"/>
                <a:gridCol w="1419726"/>
                <a:gridCol w="1656347"/>
              </a:tblGrid>
              <a:tr h="198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Model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</a:rPr>
                        <a:t>6 GPUs in 2U</a:t>
                      </a:r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r>
                        <a:rPr lang="en-US" sz="1200" b="1" u="none" strike="noStrike" dirty="0" smtClean="0"/>
                        <a:t>SuperServer</a:t>
                      </a:r>
                      <a:r>
                        <a:rPr lang="en-US" sz="1200" b="1" u="none" strike="noStrike" dirty="0"/>
                        <a:t/>
                      </a:r>
                      <a:br>
                        <a:rPr lang="en-US" sz="1200" b="1" u="none" strike="noStrike" dirty="0"/>
                      </a:br>
                      <a:r>
                        <a:rPr lang="en-US" sz="1200" b="1" u="none" strike="noStrike" dirty="0" smtClean="0"/>
                        <a:t>SYS-2027GR-TRFH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</a:rPr>
                        <a:t>4 GPUs in 1U</a:t>
                      </a:r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r>
                        <a:rPr lang="en-US" sz="1200" b="1" u="none" strike="noStrike" dirty="0" smtClean="0"/>
                        <a:t>SuperServer</a:t>
                      </a:r>
                      <a:r>
                        <a:rPr lang="en-US" sz="1200" b="1" u="none" strike="noStrike" dirty="0"/>
                        <a:t/>
                      </a:r>
                      <a:br>
                        <a:rPr lang="en-US" sz="1200" b="1" u="none" strike="noStrike" dirty="0"/>
                      </a:br>
                      <a:r>
                        <a:rPr lang="en-US" sz="1200" b="1" u="none" strike="noStrike" dirty="0" smtClean="0"/>
                        <a:t>SYS-1027GR-TQF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</a:rPr>
                        <a:t>10GbE onboard</a:t>
                      </a:r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r>
                        <a:rPr lang="en-US" sz="1200" b="1" u="none" strike="noStrike" dirty="0" smtClean="0"/>
                        <a:t>SuperServer</a:t>
                      </a:r>
                      <a:r>
                        <a:rPr lang="en-US" sz="1200" b="1" u="none" strike="noStrike" dirty="0"/>
                        <a:t/>
                      </a:r>
                      <a:br>
                        <a:rPr lang="en-US" sz="1200" b="1" u="none" strike="noStrike" dirty="0"/>
                      </a:br>
                      <a:r>
                        <a:rPr lang="en-US" sz="1200" b="1" u="none" strike="noStrike" dirty="0" smtClean="0"/>
                        <a:t>SYS-6027GR-TRFT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</a:rPr>
                        <a:t>10GbE onboard</a:t>
                      </a:r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r>
                        <a:rPr lang="en-US" sz="1200" b="1" u="none" strike="noStrike" dirty="0" smtClean="0"/>
                        <a:t>SuperServer</a:t>
                      </a:r>
                      <a:r>
                        <a:rPr lang="en-US" sz="1200" b="1" u="none" strike="noStrike" dirty="0"/>
                        <a:t/>
                      </a:r>
                      <a:br>
                        <a:rPr lang="en-US" sz="1200" b="1" u="none" strike="noStrike" dirty="0"/>
                      </a:br>
                      <a:r>
                        <a:rPr lang="en-US" sz="1200" b="1" u="none" strike="noStrike" dirty="0" smtClean="0"/>
                        <a:t>SYS-1017GR-TRFT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</a:rPr>
                        <a:t>M-series GPU</a:t>
                      </a:r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endParaRPr lang="en-US" sz="1200" b="1" u="none" strike="noStrike" dirty="0" smtClean="0"/>
                    </a:p>
                    <a:p>
                      <a:pPr algn="l" fontAlgn="b"/>
                      <a:r>
                        <a:rPr lang="en-US" sz="1200" b="1" u="none" strike="noStrike" dirty="0" smtClean="0"/>
                        <a:t>SuperServer</a:t>
                      </a:r>
                      <a:r>
                        <a:rPr lang="en-US" sz="1200" b="1" u="none" strike="noStrike" dirty="0"/>
                        <a:t/>
                      </a:r>
                      <a:br>
                        <a:rPr lang="en-US" sz="1200" b="1" u="none" strike="noStrike" dirty="0"/>
                      </a:br>
                      <a:r>
                        <a:rPr lang="en-US" sz="1200" b="1" u="none" strike="noStrike" dirty="0" smtClean="0"/>
                        <a:t>SYS-7047GR-TPRF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50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CPU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</a:rPr>
                        <a:t>Sandy bridge DP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</a:rPr>
                        <a:t>Sandy bridge DP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</a:rPr>
                        <a:t>Sandy bridge DP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</a:rPr>
                        <a:t>Sandy bridge DP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</a:rPr>
                        <a:t>Sandy bridge DP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Memory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Up to 256GB in 8 DIMM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Up to 256GB in 8 DIMM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Up to 256GB in 8 DIMM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Up to 256GB in 8 DIMM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Up to 512GB in 16 DIMM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08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HDD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10 x 2.5”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4 x 2.5”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10 x 2.5”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4 x 2.5”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(8 + 2) x 3.5"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26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Expansion slot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it-IT" sz="1200" b="1" u="none" strike="noStrike" dirty="0" smtClean="0">
                          <a:solidFill>
                            <a:srgbClr val="FF0000"/>
                          </a:solidFill>
                        </a:rPr>
                        <a:t> GPU</a:t>
                      </a:r>
                    </a:p>
                    <a:p>
                      <a:pPr algn="l" fontAlgn="b"/>
                      <a:r>
                        <a:rPr lang="it-IT" sz="1200" u="none" strike="noStrike" dirty="0" smtClean="0"/>
                        <a:t>1 </a:t>
                      </a:r>
                      <a:r>
                        <a:rPr lang="it-IT" sz="1200" u="none" strike="noStrike" dirty="0"/>
                        <a:t>PCI-e 3.0 x8 (LP)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it-IT" sz="1200" b="1" u="none" strike="noStrike" dirty="0" smtClean="0">
                          <a:solidFill>
                            <a:srgbClr val="FF0000"/>
                          </a:solidFill>
                        </a:rPr>
                        <a:t> GPU</a:t>
                      </a:r>
                    </a:p>
                    <a:p>
                      <a:pPr algn="l" fontAlgn="b"/>
                      <a:r>
                        <a:rPr lang="it-IT" sz="1200" u="none" strike="noStrike" dirty="0" smtClean="0"/>
                        <a:t>1 </a:t>
                      </a:r>
                      <a:r>
                        <a:rPr lang="it-IT" sz="1200" u="none" strike="noStrike" dirty="0"/>
                        <a:t>PCI-e 3.0 x8 (LP)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it-IT" sz="1200" b="1" u="none" strike="noStrik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</a:rPr>
                        <a:t>GPU</a:t>
                      </a:r>
                      <a:r>
                        <a:rPr lang="it-IT" sz="1200" u="none" strike="noStrike" dirty="0"/>
                        <a:t/>
                      </a:r>
                      <a:br>
                        <a:rPr lang="it-IT" sz="1200" u="none" strike="noStrike" dirty="0"/>
                      </a:br>
                      <a:r>
                        <a:rPr lang="it-IT" sz="1200" u="none" strike="noStrike" dirty="0" smtClean="0"/>
                        <a:t>1 PCI-e 3.0 x4</a:t>
                      </a:r>
                      <a:br>
                        <a:rPr lang="it-IT" sz="1200" u="none" strike="noStrike" dirty="0" smtClean="0"/>
                      </a:br>
                      <a:r>
                        <a:rPr lang="it-IT" sz="1200" u="none" strike="noStrike" dirty="0" smtClean="0"/>
                        <a:t>1 PCI-e 3.0 x8 (LP)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it-IT" sz="1200" b="1" u="none" strike="noStrike" dirty="0" smtClean="0">
                          <a:solidFill>
                            <a:srgbClr val="FF0000"/>
                          </a:solidFill>
                        </a:rPr>
                        <a:t> GPU</a:t>
                      </a:r>
                    </a:p>
                    <a:p>
                      <a:pPr algn="l" fontAlgn="b"/>
                      <a:r>
                        <a:rPr lang="it-IT" sz="1200" u="none" strike="noStrike" dirty="0" smtClean="0"/>
                        <a:t>1 </a:t>
                      </a:r>
                      <a:r>
                        <a:rPr lang="it-IT" sz="1200" u="none" strike="noStrike" dirty="0"/>
                        <a:t>PCI-e 3.0 x8 (LP)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</a:rPr>
                        <a:t>4 </a:t>
                      </a:r>
                      <a:r>
                        <a:rPr lang="it-IT" sz="1200" b="1" u="none" strike="noStrike" dirty="0" smtClean="0">
                          <a:solidFill>
                            <a:srgbClr val="FF0000"/>
                          </a:solidFill>
                        </a:rPr>
                        <a:t>GPU</a:t>
                      </a:r>
                      <a:br>
                        <a:rPr lang="it-IT" sz="1200" b="1" u="none" strike="noStrike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it-IT" sz="1200" b="1" u="none" strike="noStrike" dirty="0" smtClean="0">
                          <a:solidFill>
                            <a:srgbClr val="FF0000"/>
                          </a:solidFill>
                        </a:rPr>
                        <a:t> (Passive Cooling)</a:t>
                      </a:r>
                      <a:r>
                        <a:rPr lang="it-IT" sz="1200" u="none" strike="noStrike" dirty="0"/>
                        <a:t/>
                      </a:r>
                      <a:br>
                        <a:rPr lang="it-IT" sz="1200" u="none" strike="noStrike" dirty="0"/>
                      </a:br>
                      <a:r>
                        <a:rPr lang="it-IT" sz="1200" u="none" strike="noStrike" dirty="0"/>
                        <a:t>2 PCI-e 3.0 x8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Power </a:t>
                      </a:r>
                      <a:r>
                        <a:rPr lang="en-US" sz="1200" u="none" strike="noStrike" dirty="0"/>
                        <a:t>Supply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1800W platinum redundant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1800W </a:t>
                      </a:r>
                      <a:r>
                        <a:rPr lang="en-US" sz="1200" u="none" strike="noStrike" dirty="0" smtClean="0"/>
                        <a:t>platinum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1800W platinum redundant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1800W platinum redundant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1620W platinum redundant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2" descr="SYS-7046GT-TRF-FC4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295400"/>
            <a:ext cx="16119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reseller.supermicro.com/sites/reseller/files/imagecache/200px_wide/imagelibrary/2u-gpu-2026gt-trf-fm407_retouch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1041" y="1524000"/>
            <a:ext cx="1499016" cy="914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53200" y="5562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* Pictures are reference only</a:t>
            </a:r>
          </a:p>
        </p:txBody>
      </p:sp>
      <p:pic>
        <p:nvPicPr>
          <p:cNvPr id="12" name="Picture 4" descr="http://reseller.supermicro.com/sites/reseller/files/imagecache/200px_wide/imagelibrary/2u-gpu-2026gt-trf-fm407_retouch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570482"/>
            <a:ext cx="1422816" cy="867918"/>
          </a:xfrm>
          <a:prstGeom prst="rect">
            <a:avLst/>
          </a:prstGeom>
          <a:noFill/>
        </p:spPr>
      </p:pic>
      <p:pic>
        <p:nvPicPr>
          <p:cNvPr id="10" name="Picture 2" descr="http://reseller.supermicro.com/sites/reseller/files/imagelibrary/1027gr-trf-fm475_4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545740"/>
            <a:ext cx="1447800" cy="816460"/>
          </a:xfrm>
          <a:prstGeom prst="rect">
            <a:avLst/>
          </a:prstGeom>
          <a:noFill/>
        </p:spPr>
      </p:pic>
      <p:pic>
        <p:nvPicPr>
          <p:cNvPr id="14" name="Picture 2" descr="http://reseller.supermicro.com/sites/reseller/files/imagelibrary/1027gr-trf-fm475_4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21940"/>
            <a:ext cx="1371600" cy="7734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0" y="2667000"/>
            <a:ext cx="4937624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ahoma" pitchFamily="34" charset="0"/>
              </a:rPr>
              <a:t>1U DP Rackmount GPU Server Features</a:t>
            </a:r>
            <a:endParaRPr lang="en-US" sz="2400" baseline="30000" dirty="0" smtClean="0">
              <a:latin typeface="Tahoma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522538" y="5353050"/>
            <a:ext cx="2574925" cy="571500"/>
            <a:chOff x="152400" y="914400"/>
            <a:chExt cx="2819400" cy="952500"/>
          </a:xfrm>
        </p:grpSpPr>
        <p:sp>
          <p:nvSpPr>
            <p:cNvPr id="98" name="Rounded Rectangle 97"/>
            <p:cNvSpPr/>
            <p:nvPr/>
          </p:nvSpPr>
          <p:spPr>
            <a:xfrm>
              <a:off x="152400" y="914400"/>
              <a:ext cx="2819400" cy="9525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129074" name="TextBox 23"/>
            <p:cNvSpPr txBox="1">
              <a:spLocks noChangeArrowheads="1"/>
            </p:cNvSpPr>
            <p:nvPr/>
          </p:nvSpPr>
          <p:spPr bwMode="auto">
            <a:xfrm>
              <a:off x="310399" y="914400"/>
              <a:ext cx="2661401" cy="872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Tahoma" pitchFamily="34" charset="0"/>
                </a:rPr>
                <a:t>4 </a:t>
              </a:r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Hotswap 2.5” </a:t>
              </a:r>
            </a:p>
            <a:p>
              <a:pPr algn="ctr"/>
              <a:r>
                <a:rPr lang="en-US" sz="1400" dirty="0">
                  <a:latin typeface="Tahoma" pitchFamily="34" charset="0"/>
                </a:rPr>
                <a:t>SATA/SSD Drive</a:t>
              </a:r>
            </a:p>
          </p:txBody>
        </p:sp>
      </p:grpSp>
      <p:cxnSp>
        <p:nvCxnSpPr>
          <p:cNvPr id="108" name="Straight Arrow Connector 107"/>
          <p:cNvCxnSpPr>
            <a:stCxn id="129074" idx="0"/>
          </p:cNvCxnSpPr>
          <p:nvPr/>
        </p:nvCxnSpPr>
        <p:spPr>
          <a:xfrm flipH="1" flipV="1">
            <a:off x="3733800" y="4876800"/>
            <a:ext cx="148350" cy="47625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 bwMode="auto">
          <a:xfrm>
            <a:off x="3124200" y="685800"/>
            <a:ext cx="3200400" cy="175260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9032" name="TextBox 57"/>
          <p:cNvSpPr txBox="1">
            <a:spLocks noChangeArrowheads="1"/>
          </p:cNvSpPr>
          <p:nvPr/>
        </p:nvSpPr>
        <p:spPr bwMode="auto">
          <a:xfrm>
            <a:off x="3260725" y="750888"/>
            <a:ext cx="30638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 to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Double Width GPU cards + 1 LP add on card</a:t>
            </a:r>
          </a:p>
          <a:p>
            <a:pPr>
              <a:tabLst>
                <a:tab pos="804863" algn="l"/>
              </a:tabLst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GPUs:	SYS-1027GR-TQF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804863" algn="l"/>
              </a:tabLst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SYS-1027GR-TQF</a:t>
            </a: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tabLst>
                <a:tab pos="804863" algn="l"/>
              </a:tabLst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GPUs:	SYS-1027GR-TRF</a:t>
            </a:r>
          </a:p>
          <a:p>
            <a:pPr>
              <a:tabLst>
                <a:tab pos="804863" algn="l"/>
              </a:tabLst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SYS-1027GR-TSF</a:t>
            </a:r>
          </a:p>
          <a:p>
            <a:pPr>
              <a:tabLst>
                <a:tab pos="804863" algn="l"/>
              </a:tabLst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SYS-1027GR-TRFT</a:t>
            </a:r>
          </a:p>
        </p:txBody>
      </p:sp>
      <p:sp>
        <p:nvSpPr>
          <p:cNvPr id="129033" name="TextBox 64"/>
          <p:cNvSpPr txBox="1">
            <a:spLocks noChangeArrowheads="1"/>
          </p:cNvSpPr>
          <p:nvPr/>
        </p:nvSpPr>
        <p:spPr bwMode="auto">
          <a:xfrm>
            <a:off x="912813" y="1003300"/>
            <a:ext cx="123031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Tahoma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6343650" y="4849813"/>
            <a:ext cx="2266950" cy="865187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9037" name="TextBox 79"/>
          <p:cNvSpPr txBox="1">
            <a:spLocks noChangeArrowheads="1"/>
          </p:cNvSpPr>
          <p:nvPr/>
        </p:nvSpPr>
        <p:spPr bwMode="auto">
          <a:xfrm>
            <a:off x="6367463" y="4914900"/>
            <a:ext cx="2136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Optimize Cooling System Design</a:t>
            </a:r>
          </a:p>
        </p:txBody>
      </p:sp>
      <p:pic>
        <p:nvPicPr>
          <p:cNvPr id="129038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2888" y="5245100"/>
            <a:ext cx="463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Rounded Rectangle 110"/>
          <p:cNvSpPr/>
          <p:nvPr/>
        </p:nvSpPr>
        <p:spPr bwMode="auto">
          <a:xfrm>
            <a:off x="6553200" y="1981200"/>
            <a:ext cx="2392363" cy="129540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9042" name="TextBox 52"/>
          <p:cNvSpPr txBox="1">
            <a:spLocks noChangeArrowheads="1"/>
          </p:cNvSpPr>
          <p:nvPr/>
        </p:nvSpPr>
        <p:spPr bwMode="auto">
          <a:xfrm>
            <a:off x="6611938" y="2125663"/>
            <a:ext cx="23336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Tahoma" pitchFamily="34" charset="0"/>
              </a:rPr>
              <a:t>Intel</a:t>
            </a:r>
            <a:r>
              <a:rPr lang="en-US" sz="1400" baseline="30000" dirty="0">
                <a:latin typeface="Tahoma" pitchFamily="34" charset="0"/>
              </a:rPr>
              <a:t>®</a:t>
            </a:r>
            <a:r>
              <a:rPr lang="en-US" sz="1400" dirty="0">
                <a:latin typeface="Tahoma" pitchFamily="34" charset="0"/>
              </a:rPr>
              <a:t> Xeon</a:t>
            </a:r>
            <a:r>
              <a:rPr lang="en-US" sz="1400" baseline="30000" dirty="0">
                <a:latin typeface="Tahoma" pitchFamily="34" charset="0"/>
              </a:rPr>
              <a:t>®</a:t>
            </a:r>
            <a:r>
              <a:rPr lang="en-US" sz="1400" dirty="0">
                <a:latin typeface="Tahoma" pitchFamily="34" charset="0"/>
              </a:rPr>
              <a:t> Sandy Bridge</a:t>
            </a:r>
          </a:p>
          <a:p>
            <a:r>
              <a:rPr lang="en-US" sz="1400" dirty="0">
                <a:latin typeface="Tahoma" pitchFamily="34" charset="0"/>
              </a:rPr>
              <a:t>E5-2600 Series Socket R</a:t>
            </a:r>
          </a:p>
        </p:txBody>
      </p:sp>
      <p:cxnSp>
        <p:nvCxnSpPr>
          <p:cNvPr id="118" name="Straight Arrow Connector 117"/>
          <p:cNvCxnSpPr>
            <a:stCxn id="129032" idx="2"/>
          </p:cNvCxnSpPr>
          <p:nvPr/>
        </p:nvCxnSpPr>
        <p:spPr>
          <a:xfrm flipH="1">
            <a:off x="3048000" y="2412881"/>
            <a:ext cx="1744663" cy="1397119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9032" idx="2"/>
          </p:cNvCxnSpPr>
          <p:nvPr/>
        </p:nvCxnSpPr>
        <p:spPr>
          <a:xfrm>
            <a:off x="4792663" y="2412881"/>
            <a:ext cx="541337" cy="1625719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29032" idx="2"/>
          </p:cNvCxnSpPr>
          <p:nvPr/>
        </p:nvCxnSpPr>
        <p:spPr>
          <a:xfrm flipH="1">
            <a:off x="3657600" y="2412881"/>
            <a:ext cx="1135063" cy="558919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29032" idx="2"/>
          </p:cNvCxnSpPr>
          <p:nvPr/>
        </p:nvCxnSpPr>
        <p:spPr>
          <a:xfrm>
            <a:off x="4792663" y="2412881"/>
            <a:ext cx="922337" cy="863719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 bwMode="auto">
          <a:xfrm>
            <a:off x="6332538" y="3455988"/>
            <a:ext cx="2636752" cy="119221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9053" name="TextBox 8"/>
          <p:cNvSpPr txBox="1">
            <a:spLocks noChangeArrowheads="1"/>
          </p:cNvSpPr>
          <p:nvPr/>
        </p:nvSpPr>
        <p:spPr bwMode="auto">
          <a:xfrm>
            <a:off x="6403975" y="3640138"/>
            <a:ext cx="26336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Platinum level </a:t>
            </a:r>
            <a:r>
              <a:rPr lang="en-US" sz="1400" dirty="0">
                <a:latin typeface="Tahoma" pitchFamily="34" charset="0"/>
              </a:rPr>
              <a:t>high efficient 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1800W</a:t>
            </a:r>
            <a:r>
              <a:rPr lang="en-US" sz="1400" dirty="0">
                <a:latin typeface="Tahoma" pitchFamily="34" charset="0"/>
              </a:rPr>
              <a:t> redundant power supply</a:t>
            </a:r>
          </a:p>
        </p:txBody>
      </p:sp>
      <p:pic>
        <p:nvPicPr>
          <p:cNvPr id="129054" name="Picture 7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8200" y="4114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55" name="TextBox 19"/>
          <p:cNvSpPr txBox="1">
            <a:spLocks noChangeArrowheads="1"/>
          </p:cNvSpPr>
          <p:nvPr/>
        </p:nvSpPr>
        <p:spPr bwMode="auto">
          <a:xfrm>
            <a:off x="838200" y="2128838"/>
            <a:ext cx="182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ahoma" pitchFamily="34" charset="0"/>
                <a:cs typeface="Tahoma" pitchFamily="34" charset="0"/>
              </a:rPr>
              <a:t>Mellanox ConnectX </a:t>
            </a:r>
            <a:r>
              <a:rPr lang="en-US" sz="1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QDR/FDR</a:t>
            </a:r>
            <a:r>
              <a:rPr lang="en-US" sz="1200" b="1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InfiniBand</a:t>
            </a:r>
            <a:endParaRPr lang="en-US" sz="12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9056" name="Picture 8" descr="http://t0.gstatic.com/images?q=tbn:ANd9GcTS10U5C57K7oIlQeYjwTYY2vxJ9aAuiyZ391RcDvIVmMzTJnRUww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074863"/>
            <a:ext cx="3286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57" name="TextBox 27"/>
          <p:cNvSpPr txBox="1">
            <a:spLocks noChangeArrowheads="1"/>
          </p:cNvSpPr>
          <p:nvPr/>
        </p:nvSpPr>
        <p:spPr bwMode="auto">
          <a:xfrm>
            <a:off x="304800" y="1642646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Calibri" pitchFamily="34" charset="0"/>
                <a:ea typeface="Meiryo"/>
                <a:cs typeface="Calibri" pitchFamily="34" charset="0"/>
              </a:rPr>
              <a:t>4 GPU Cards (Fermi/Kepler)</a:t>
            </a:r>
            <a:endParaRPr lang="en-US" altLang="en-US" sz="1600" b="1" dirty="0">
              <a:latin typeface="Calibri" pitchFamily="34" charset="0"/>
              <a:ea typeface="Meiryo"/>
              <a:cs typeface="Calibri" pitchFamily="34" charset="0"/>
            </a:endParaRPr>
          </a:p>
        </p:txBody>
      </p:sp>
      <p:pic>
        <p:nvPicPr>
          <p:cNvPr id="129058" name="Picture 2" descr="https://encrypted-tbn3.google.com/images?q=tbn:ANd9GcSXMoW3RZGrf8ECnKTV6CIUMaQOxRlsMvLzbW_cLjql5Bpoky2J5A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31850"/>
            <a:ext cx="1143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62" name="Picture 2" descr="https://encrypted-tbn3.google.com/images?q=tbn:ANd9GcSXMoW3RZGrf8ECnKTV6CIUMaQOxRlsMvLzbW_cLjql5Bpoky2J5A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831850"/>
            <a:ext cx="1143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63" name="Picture 2" descr="https://encrypted-tbn3.google.com/images?q=tbn:ANd9GcSXMoW3RZGrf8ECnKTV6CIUMaQOxRlsMvLzbW_cLjql5Bpoky2J5A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831850"/>
            <a:ext cx="1143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64" name="Picture 4" descr="http://www.supermicro.com/a_images/products/Accessories/AOC-UIBQ-M2.gi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6200" y="1976438"/>
            <a:ext cx="974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65" name="Picture 40" descr="X9DRG-H(T)F_mod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4800" y="3810000"/>
            <a:ext cx="126175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66" name="TextBox 27"/>
          <p:cNvSpPr txBox="1">
            <a:spLocks noChangeArrowheads="1"/>
          </p:cNvSpPr>
          <p:nvPr/>
        </p:nvSpPr>
        <p:spPr bwMode="auto">
          <a:xfrm>
            <a:off x="228600" y="6400800"/>
            <a:ext cx="1676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dirty="0">
                <a:latin typeface="Calibri" pitchFamily="34" charset="0"/>
                <a:ea typeface="Meiryo"/>
                <a:cs typeface="Calibri" pitchFamily="34" charset="0"/>
              </a:rPr>
              <a:t>X9DRG-HF/HTF</a:t>
            </a:r>
            <a:endParaRPr lang="en-US" altLang="en-US" sz="1600" b="1" dirty="0">
              <a:latin typeface="Calibri" pitchFamily="34" charset="0"/>
              <a:ea typeface="Meiryo"/>
              <a:cs typeface="Calibri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6605438" y="697493"/>
            <a:ext cx="2266950" cy="978907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9070" name="TextBox 79"/>
          <p:cNvSpPr txBox="1">
            <a:spLocks noChangeArrowheads="1"/>
          </p:cNvSpPr>
          <p:nvPr/>
        </p:nvSpPr>
        <p:spPr bwMode="auto">
          <a:xfrm>
            <a:off x="6702425" y="762000"/>
            <a:ext cx="2136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10GbE onboard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SYS-1027GR-TQFT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SYS-1027GR-TRFT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9060" name="Picture 2" descr="https://encrypted-tbn3.google.com/images?q=tbn:ANd9GcSXMoW3RZGrf8ECnKTV6CIUMaQOxRlsMvLzbW_cLjql5Bpoky2J5A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838200"/>
            <a:ext cx="1143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8" name="Picture 2" descr="https://encrypted-tbn3.google.com/images?q=tbn:ANd9GcQRVAewVifHFnDPH137snSNwEk_F_9hodwiEy3ZXqe-rAu2h9HF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28600" y="2743200"/>
            <a:ext cx="1143000" cy="767562"/>
          </a:xfrm>
          <a:prstGeom prst="rect">
            <a:avLst/>
          </a:prstGeom>
          <a:noFill/>
        </p:spPr>
      </p:pic>
      <p:sp>
        <p:nvSpPr>
          <p:cNvPr id="44" name="TextBox 27"/>
          <p:cNvSpPr txBox="1">
            <a:spLocks noChangeArrowheads="1"/>
          </p:cNvSpPr>
          <p:nvPr/>
        </p:nvSpPr>
        <p:spPr bwMode="auto">
          <a:xfrm>
            <a:off x="1066800" y="3124200"/>
            <a:ext cx="190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Calibri" pitchFamily="34" charset="0"/>
                <a:ea typeface="Meiryo"/>
                <a:cs typeface="Calibri" pitchFamily="34" charset="0"/>
              </a:rPr>
              <a:t>Intel MIC solution</a:t>
            </a:r>
            <a:endParaRPr lang="en-US" altLang="en-US" sz="1600" b="1" dirty="0">
              <a:latin typeface="Calibri" pitchFamily="34" charset="0"/>
              <a:ea typeface="Meiryo"/>
              <a:cs typeface="Calibri" pitchFamily="34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2657903"/>
            <a:ext cx="704850" cy="54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55" descr="2U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2774950"/>
            <a:ext cx="432911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ahoma" pitchFamily="34" charset="0"/>
              </a:rPr>
              <a:t>2U Rackmount GPU Server Features</a:t>
            </a:r>
            <a:endParaRPr lang="en-US" sz="2400" baseline="30000" smtClean="0">
              <a:latin typeface="Tahoma" pitchFamily="34" charset="0"/>
            </a:endParaRPr>
          </a:p>
        </p:txBody>
      </p:sp>
      <p:grpSp>
        <p:nvGrpSpPr>
          <p:cNvPr id="129027" name="Group 21"/>
          <p:cNvGrpSpPr>
            <a:grpSpLocks/>
          </p:cNvGrpSpPr>
          <p:nvPr/>
        </p:nvGrpSpPr>
        <p:grpSpPr bwMode="auto">
          <a:xfrm>
            <a:off x="2522538" y="5353050"/>
            <a:ext cx="2574925" cy="571500"/>
            <a:chOff x="152400" y="914400"/>
            <a:chExt cx="2819400" cy="952500"/>
          </a:xfrm>
        </p:grpSpPr>
        <p:sp>
          <p:nvSpPr>
            <p:cNvPr id="98" name="Rounded Rectangle 97"/>
            <p:cNvSpPr/>
            <p:nvPr/>
          </p:nvSpPr>
          <p:spPr>
            <a:xfrm>
              <a:off x="152400" y="914400"/>
              <a:ext cx="2819400" cy="9525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129074" name="TextBox 23"/>
            <p:cNvSpPr txBox="1">
              <a:spLocks noChangeArrowheads="1"/>
            </p:cNvSpPr>
            <p:nvPr/>
          </p:nvSpPr>
          <p:spPr bwMode="auto">
            <a:xfrm>
              <a:off x="310399" y="914400"/>
              <a:ext cx="2661401" cy="872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10 Hotswap 2.5” </a:t>
              </a:r>
            </a:p>
            <a:p>
              <a:pPr algn="ctr"/>
              <a:r>
                <a:rPr lang="en-US" sz="1400" dirty="0">
                  <a:latin typeface="Tahoma" pitchFamily="34" charset="0"/>
                </a:rPr>
                <a:t>SATA/SSD Drive</a:t>
              </a:r>
            </a:p>
          </p:txBody>
        </p:sp>
      </p:grpSp>
      <p:cxnSp>
        <p:nvCxnSpPr>
          <p:cNvPr id="108" name="Straight Arrow Connector 107"/>
          <p:cNvCxnSpPr>
            <a:stCxn id="129074" idx="0"/>
          </p:cNvCxnSpPr>
          <p:nvPr/>
        </p:nvCxnSpPr>
        <p:spPr>
          <a:xfrm flipH="1" flipV="1">
            <a:off x="3810000" y="4876800"/>
            <a:ext cx="72150" cy="47625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 bwMode="auto">
          <a:xfrm>
            <a:off x="3124200" y="685800"/>
            <a:ext cx="3200400" cy="152400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9032" name="TextBox 57"/>
          <p:cNvSpPr txBox="1">
            <a:spLocks noChangeArrowheads="1"/>
          </p:cNvSpPr>
          <p:nvPr/>
        </p:nvSpPr>
        <p:spPr bwMode="auto">
          <a:xfrm>
            <a:off x="3260725" y="750888"/>
            <a:ext cx="30638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 to 6 Double Width GPU cards + 1 LP add on card</a:t>
            </a:r>
          </a:p>
          <a:p>
            <a:pPr>
              <a:tabLst>
                <a:tab pos="804863" algn="l"/>
              </a:tabLst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GPUs:	SYS-2027GR-TRFH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804863" algn="l"/>
              </a:tabLst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SYS-2027GR-TRFH</a:t>
            </a: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tabLst>
                <a:tab pos="804863" algn="l"/>
              </a:tabLst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GPUs:	SYS-2027GR-TRF</a:t>
            </a:r>
          </a:p>
          <a:p>
            <a:pPr>
              <a:tabLst>
                <a:tab pos="804863" algn="l"/>
              </a:tabLst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SYS-2027GR-TRFT</a:t>
            </a:r>
          </a:p>
        </p:txBody>
      </p:sp>
      <p:sp>
        <p:nvSpPr>
          <p:cNvPr id="129033" name="TextBox 64"/>
          <p:cNvSpPr txBox="1">
            <a:spLocks noChangeArrowheads="1"/>
          </p:cNvSpPr>
          <p:nvPr/>
        </p:nvSpPr>
        <p:spPr bwMode="auto">
          <a:xfrm>
            <a:off x="912813" y="1003300"/>
            <a:ext cx="123031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Tahoma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6343650" y="4849813"/>
            <a:ext cx="2266950" cy="865187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9037" name="TextBox 79"/>
          <p:cNvSpPr txBox="1">
            <a:spLocks noChangeArrowheads="1"/>
          </p:cNvSpPr>
          <p:nvPr/>
        </p:nvSpPr>
        <p:spPr bwMode="auto">
          <a:xfrm>
            <a:off x="6367463" y="4914900"/>
            <a:ext cx="2136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Optimize Cooling System Design</a:t>
            </a:r>
          </a:p>
        </p:txBody>
      </p:sp>
      <p:pic>
        <p:nvPicPr>
          <p:cNvPr id="129038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2888" y="5245100"/>
            <a:ext cx="463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Rounded Rectangle 110"/>
          <p:cNvSpPr/>
          <p:nvPr/>
        </p:nvSpPr>
        <p:spPr bwMode="auto">
          <a:xfrm>
            <a:off x="6553200" y="1981200"/>
            <a:ext cx="2392363" cy="129540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9042" name="TextBox 52"/>
          <p:cNvSpPr txBox="1">
            <a:spLocks noChangeArrowheads="1"/>
          </p:cNvSpPr>
          <p:nvPr/>
        </p:nvSpPr>
        <p:spPr bwMode="auto">
          <a:xfrm>
            <a:off x="6611938" y="2125663"/>
            <a:ext cx="23336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Tahoma" pitchFamily="34" charset="0"/>
              </a:rPr>
              <a:t>Intel</a:t>
            </a:r>
            <a:r>
              <a:rPr lang="en-US" sz="1400" baseline="30000" dirty="0">
                <a:latin typeface="Tahoma" pitchFamily="34" charset="0"/>
              </a:rPr>
              <a:t>®</a:t>
            </a:r>
            <a:r>
              <a:rPr lang="en-US" sz="1400" dirty="0">
                <a:latin typeface="Tahoma" pitchFamily="34" charset="0"/>
              </a:rPr>
              <a:t> Xeon</a:t>
            </a:r>
            <a:r>
              <a:rPr lang="en-US" sz="1400" baseline="30000" dirty="0">
                <a:latin typeface="Tahoma" pitchFamily="34" charset="0"/>
              </a:rPr>
              <a:t>®</a:t>
            </a:r>
            <a:r>
              <a:rPr lang="en-US" sz="1400" dirty="0">
                <a:latin typeface="Tahoma" pitchFamily="34" charset="0"/>
              </a:rPr>
              <a:t> Sandy Bridge</a:t>
            </a:r>
          </a:p>
          <a:p>
            <a:r>
              <a:rPr lang="en-US" sz="1400" dirty="0">
                <a:latin typeface="Tahoma" pitchFamily="34" charset="0"/>
              </a:rPr>
              <a:t>E5-2600 Series Socket R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3352800" y="2209800"/>
            <a:ext cx="14478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800600" y="2209800"/>
            <a:ext cx="566738" cy="17018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4129088" y="2209800"/>
            <a:ext cx="671512" cy="847725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4721225" y="2209800"/>
            <a:ext cx="79375" cy="9398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5638800" y="3429000"/>
            <a:ext cx="693738" cy="90489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 bwMode="auto">
          <a:xfrm>
            <a:off x="6332538" y="3455988"/>
            <a:ext cx="2636752" cy="119221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9053" name="TextBox 8"/>
          <p:cNvSpPr txBox="1">
            <a:spLocks noChangeArrowheads="1"/>
          </p:cNvSpPr>
          <p:nvPr/>
        </p:nvSpPr>
        <p:spPr bwMode="auto">
          <a:xfrm>
            <a:off x="6403975" y="3640138"/>
            <a:ext cx="26336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Platinum level </a:t>
            </a:r>
            <a:r>
              <a:rPr lang="en-US" sz="1400" dirty="0">
                <a:latin typeface="Tahoma" pitchFamily="34" charset="0"/>
              </a:rPr>
              <a:t>high efficient 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1800W</a:t>
            </a:r>
            <a:r>
              <a:rPr lang="en-US" sz="1400" dirty="0">
                <a:latin typeface="Tahoma" pitchFamily="34" charset="0"/>
              </a:rPr>
              <a:t> redundant power supply</a:t>
            </a:r>
          </a:p>
        </p:txBody>
      </p:sp>
      <p:pic>
        <p:nvPicPr>
          <p:cNvPr id="129054" name="Picture 7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8200" y="4114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55" name="TextBox 19"/>
          <p:cNvSpPr txBox="1">
            <a:spLocks noChangeArrowheads="1"/>
          </p:cNvSpPr>
          <p:nvPr/>
        </p:nvSpPr>
        <p:spPr bwMode="auto">
          <a:xfrm>
            <a:off x="838200" y="2128838"/>
            <a:ext cx="182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ahoma" pitchFamily="34" charset="0"/>
                <a:cs typeface="Tahoma" pitchFamily="34" charset="0"/>
              </a:rPr>
              <a:t>Mellanox ConnectX </a:t>
            </a:r>
            <a:r>
              <a:rPr lang="en-US" sz="1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QDR/FDR</a:t>
            </a:r>
            <a:r>
              <a:rPr lang="en-US" sz="1200" b="1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InfiniBand</a:t>
            </a:r>
            <a:endParaRPr lang="en-US" sz="12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9056" name="Picture 8" descr="http://t0.gstatic.com/images?q=tbn:ANd9GcTS10U5C57K7oIlQeYjwTYY2vxJ9aAuiyZ391RcDvIVmMzTJnRUww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074863"/>
            <a:ext cx="3286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57" name="TextBox 27"/>
          <p:cNvSpPr txBox="1">
            <a:spLocks noChangeArrowheads="1"/>
          </p:cNvSpPr>
          <p:nvPr/>
        </p:nvSpPr>
        <p:spPr bwMode="auto">
          <a:xfrm>
            <a:off x="304800" y="1642646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Calibri" pitchFamily="34" charset="0"/>
                <a:ea typeface="Meiryo"/>
                <a:cs typeface="Calibri" pitchFamily="34" charset="0"/>
              </a:rPr>
              <a:t>6 GPU Cards (Fermi/Kepler)</a:t>
            </a:r>
            <a:endParaRPr lang="en-US" altLang="en-US" sz="1600" b="1" dirty="0">
              <a:latin typeface="Calibri" pitchFamily="34" charset="0"/>
              <a:ea typeface="Meiryo"/>
              <a:cs typeface="Calibri" pitchFamily="34" charset="0"/>
            </a:endParaRPr>
          </a:p>
        </p:txBody>
      </p:sp>
      <p:pic>
        <p:nvPicPr>
          <p:cNvPr id="129058" name="Picture 2" descr="https://encrypted-tbn3.google.com/images?q=tbn:ANd9GcSXMoW3RZGrf8ECnKTV6CIUMaQOxRlsMvLzbW_cLjql5Bpoky2J5A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31850"/>
            <a:ext cx="1143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62" name="Picture 2" descr="https://encrypted-tbn3.google.com/images?q=tbn:ANd9GcSXMoW3RZGrf8ECnKTV6CIUMaQOxRlsMvLzbW_cLjql5Bpoky2J5A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831850"/>
            <a:ext cx="1143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63" name="Picture 2" descr="https://encrypted-tbn3.google.com/images?q=tbn:ANd9GcSXMoW3RZGrf8ECnKTV6CIUMaQOxRlsMvLzbW_cLjql5Bpoky2J5A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831850"/>
            <a:ext cx="1143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64" name="Picture 4" descr="http://www.supermicro.com/a_images/products/Accessories/AOC-UIBQ-M2.gi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6200" y="1976438"/>
            <a:ext cx="974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65" name="Picture 40" descr="X9DRG-H(T)F_mod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4800" y="3810000"/>
            <a:ext cx="126175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66" name="TextBox 27"/>
          <p:cNvSpPr txBox="1">
            <a:spLocks noChangeArrowheads="1"/>
          </p:cNvSpPr>
          <p:nvPr/>
        </p:nvSpPr>
        <p:spPr bwMode="auto">
          <a:xfrm>
            <a:off x="228600" y="6400800"/>
            <a:ext cx="1676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dirty="0">
                <a:latin typeface="Calibri" pitchFamily="34" charset="0"/>
                <a:ea typeface="Meiryo"/>
                <a:cs typeface="Calibri" pitchFamily="34" charset="0"/>
              </a:rPr>
              <a:t>X9DRG-HF/HTF</a:t>
            </a:r>
            <a:endParaRPr lang="en-US" altLang="en-US" sz="1600" b="1" dirty="0">
              <a:latin typeface="Calibri" pitchFamily="34" charset="0"/>
              <a:ea typeface="Meiryo"/>
              <a:cs typeface="Calibri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6605438" y="697493"/>
            <a:ext cx="2266950" cy="978907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9070" name="TextBox 79"/>
          <p:cNvSpPr txBox="1">
            <a:spLocks noChangeArrowheads="1"/>
          </p:cNvSpPr>
          <p:nvPr/>
        </p:nvSpPr>
        <p:spPr bwMode="auto">
          <a:xfrm>
            <a:off x="6702425" y="762000"/>
            <a:ext cx="2136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10GbE onboard</a:t>
            </a:r>
          </a:p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SYS-2027GR-TRFT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SYS-2027GR-TRFHT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9060" name="Picture 2" descr="https://encrypted-tbn3.google.com/images?q=tbn:ANd9GcSXMoW3RZGrf8ECnKTV6CIUMaQOxRlsMvLzbW_cLjql5Bpoky2J5A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838200"/>
            <a:ext cx="1143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61" name="Picture 2" descr="https://encrypted-tbn3.google.com/images?q=tbn:ANd9GcSXMoW3RZGrf8ECnKTV6CIUMaQOxRlsMvLzbW_cLjql5Bpoky2J5A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838200"/>
            <a:ext cx="1143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59" name="Picture 2" descr="https://encrypted-tbn3.google.com/images?q=tbn:ANd9GcSXMoW3RZGrf8ECnKTV6CIUMaQOxRlsMvLzbW_cLjql5Bpoky2J5A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838200"/>
            <a:ext cx="1143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8" name="Picture 2" descr="https://encrypted-tbn3.google.com/images?q=tbn:ANd9GcQRVAewVifHFnDPH137snSNwEk_F_9hodwiEy3ZXqe-rAu2h9HF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28600" y="2743200"/>
            <a:ext cx="1143000" cy="767562"/>
          </a:xfrm>
          <a:prstGeom prst="rect">
            <a:avLst/>
          </a:prstGeom>
          <a:noFill/>
        </p:spPr>
      </p:pic>
      <p:sp>
        <p:nvSpPr>
          <p:cNvPr id="44" name="TextBox 27"/>
          <p:cNvSpPr txBox="1">
            <a:spLocks noChangeArrowheads="1"/>
          </p:cNvSpPr>
          <p:nvPr/>
        </p:nvSpPr>
        <p:spPr bwMode="auto">
          <a:xfrm>
            <a:off x="1066800" y="3124200"/>
            <a:ext cx="190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Calibri" pitchFamily="34" charset="0"/>
                <a:ea typeface="Meiryo"/>
                <a:cs typeface="Calibri" pitchFamily="34" charset="0"/>
              </a:rPr>
              <a:t>Intel MIC solution</a:t>
            </a:r>
            <a:endParaRPr lang="en-US" altLang="en-US" sz="1600" b="1" dirty="0">
              <a:latin typeface="Calibri" pitchFamily="34" charset="0"/>
              <a:ea typeface="Meiryo"/>
              <a:cs typeface="Calibri" pitchFamily="34" charset="0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2667000"/>
            <a:ext cx="704850" cy="54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SS5017GR-TF_angled_open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819400"/>
            <a:ext cx="44958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2" descr="1017gr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133600"/>
            <a:ext cx="44624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ahoma" pitchFamily="34" charset="0"/>
              </a:rPr>
              <a:t>1U UP Rackmount GPU Server Features</a:t>
            </a:r>
            <a:endParaRPr lang="en-US" sz="2400" baseline="30000" dirty="0" smtClean="0">
              <a:latin typeface="Tahoma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522538" y="5353050"/>
            <a:ext cx="3421061" cy="571500"/>
            <a:chOff x="152400" y="914400"/>
            <a:chExt cx="3745872" cy="952500"/>
          </a:xfrm>
        </p:grpSpPr>
        <p:sp>
          <p:nvSpPr>
            <p:cNvPr id="98" name="Rounded Rectangle 97"/>
            <p:cNvSpPr/>
            <p:nvPr/>
          </p:nvSpPr>
          <p:spPr>
            <a:xfrm>
              <a:off x="152400" y="914400"/>
              <a:ext cx="3662438" cy="9525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129074" name="TextBox 23"/>
            <p:cNvSpPr txBox="1">
              <a:spLocks noChangeArrowheads="1"/>
            </p:cNvSpPr>
            <p:nvPr/>
          </p:nvSpPr>
          <p:spPr bwMode="auto">
            <a:xfrm>
              <a:off x="310398" y="914400"/>
              <a:ext cx="3587874" cy="872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Tahoma" pitchFamily="34" charset="0"/>
                </a:rPr>
                <a:t>6 </a:t>
              </a:r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Hotswap 2.5” </a:t>
              </a:r>
              <a:r>
                <a:rPr lang="en-US" sz="1400" dirty="0" smtClean="0">
                  <a:latin typeface="Tahoma" pitchFamily="34" charset="0"/>
                </a:rPr>
                <a:t>: SYS-1017GR-TF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Tahoma" pitchFamily="34" charset="0"/>
                </a:rPr>
                <a:t>3 Hotswap 3.5” </a:t>
              </a:r>
              <a:r>
                <a:rPr lang="en-US" sz="1400" dirty="0" smtClean="0">
                  <a:latin typeface="Tahoma" pitchFamily="34" charset="0"/>
                </a:rPr>
                <a:t>: SYS-5017GR-TF</a:t>
              </a:r>
            </a:p>
          </p:txBody>
        </p:sp>
      </p:grpSp>
      <p:cxnSp>
        <p:nvCxnSpPr>
          <p:cNvPr id="108" name="Straight Arrow Connector 107"/>
          <p:cNvCxnSpPr>
            <a:stCxn id="129074" idx="0"/>
          </p:cNvCxnSpPr>
          <p:nvPr/>
        </p:nvCxnSpPr>
        <p:spPr>
          <a:xfrm flipV="1">
            <a:off x="4305218" y="4800600"/>
            <a:ext cx="38182" cy="55245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 bwMode="auto">
          <a:xfrm>
            <a:off x="3124200" y="685800"/>
            <a:ext cx="3200400" cy="106680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9032" name="TextBox 57"/>
          <p:cNvSpPr txBox="1">
            <a:spLocks noChangeArrowheads="1"/>
          </p:cNvSpPr>
          <p:nvPr/>
        </p:nvSpPr>
        <p:spPr bwMode="auto">
          <a:xfrm>
            <a:off x="3260725" y="750888"/>
            <a:ext cx="3063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 to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Double Width GPU cards + 1 LP add on card</a:t>
            </a:r>
          </a:p>
          <a:p>
            <a:pPr>
              <a:tabLst>
                <a:tab pos="804863" algn="l"/>
              </a:tabLst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SYS-1017GR-TF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804863" algn="l"/>
              </a:tabLst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SYS-5017GR-TF</a:t>
            </a:r>
            <a:endParaRPr lang="en-US" sz="1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9033" name="TextBox 64"/>
          <p:cNvSpPr txBox="1">
            <a:spLocks noChangeArrowheads="1"/>
          </p:cNvSpPr>
          <p:nvPr/>
        </p:nvSpPr>
        <p:spPr bwMode="auto">
          <a:xfrm>
            <a:off x="912813" y="1003300"/>
            <a:ext cx="123031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Tahoma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6681787" y="4278313"/>
            <a:ext cx="2266950" cy="865187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9037" name="TextBox 79"/>
          <p:cNvSpPr txBox="1">
            <a:spLocks noChangeArrowheads="1"/>
          </p:cNvSpPr>
          <p:nvPr/>
        </p:nvSpPr>
        <p:spPr bwMode="auto">
          <a:xfrm>
            <a:off x="6705600" y="4343400"/>
            <a:ext cx="2136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Optimize Cooling System Design</a:t>
            </a:r>
          </a:p>
        </p:txBody>
      </p:sp>
      <p:pic>
        <p:nvPicPr>
          <p:cNvPr id="129038" name="Picture 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1025" y="4673600"/>
            <a:ext cx="463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Rounded Rectangle 110"/>
          <p:cNvSpPr/>
          <p:nvPr/>
        </p:nvSpPr>
        <p:spPr bwMode="auto">
          <a:xfrm>
            <a:off x="6570662" y="693737"/>
            <a:ext cx="2392363" cy="1287463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9042" name="TextBox 52"/>
          <p:cNvSpPr txBox="1">
            <a:spLocks noChangeArrowheads="1"/>
          </p:cNvSpPr>
          <p:nvPr/>
        </p:nvSpPr>
        <p:spPr bwMode="auto">
          <a:xfrm>
            <a:off x="6629400" y="838200"/>
            <a:ext cx="23336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Tahoma" pitchFamily="34" charset="0"/>
              </a:rPr>
              <a:t>Intel</a:t>
            </a:r>
            <a:r>
              <a:rPr lang="en-US" sz="1400" baseline="30000" dirty="0">
                <a:latin typeface="Tahoma" pitchFamily="34" charset="0"/>
              </a:rPr>
              <a:t>®</a:t>
            </a:r>
            <a:r>
              <a:rPr lang="en-US" sz="1400" dirty="0">
                <a:latin typeface="Tahoma" pitchFamily="34" charset="0"/>
              </a:rPr>
              <a:t> Xeon</a:t>
            </a:r>
            <a:r>
              <a:rPr lang="en-US" sz="1400" baseline="30000" dirty="0">
                <a:latin typeface="Tahoma" pitchFamily="34" charset="0"/>
              </a:rPr>
              <a:t>®</a:t>
            </a:r>
            <a:r>
              <a:rPr lang="en-US" sz="1400" dirty="0">
                <a:latin typeface="Tahoma" pitchFamily="34" charset="0"/>
              </a:rPr>
              <a:t> Sandy Bridge</a:t>
            </a:r>
          </a:p>
          <a:p>
            <a:r>
              <a:rPr lang="en-US" sz="1400" dirty="0">
                <a:latin typeface="Tahoma" pitchFamily="34" charset="0"/>
              </a:rPr>
              <a:t>E5-2600 Series Socket R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3962400" y="1752600"/>
            <a:ext cx="7620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724400" y="1752600"/>
            <a:ext cx="11430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 bwMode="auto">
          <a:xfrm>
            <a:off x="6781800" y="2514600"/>
            <a:ext cx="2179552" cy="103981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9053" name="TextBox 8"/>
          <p:cNvSpPr txBox="1">
            <a:spLocks noChangeArrowheads="1"/>
          </p:cNvSpPr>
          <p:nvPr/>
        </p:nvSpPr>
        <p:spPr bwMode="auto">
          <a:xfrm>
            <a:off x="6858000" y="2537936"/>
            <a:ext cx="2057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Platinum level </a:t>
            </a:r>
            <a:r>
              <a:rPr lang="en-US" sz="1400" dirty="0">
                <a:latin typeface="Tahoma" pitchFamily="34" charset="0"/>
              </a:rPr>
              <a:t>high efficient 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1400W</a:t>
            </a:r>
            <a:r>
              <a:rPr lang="en-US" sz="1400" dirty="0" smtClean="0">
                <a:latin typeface="Tahoma" pitchFamily="34" charset="0"/>
              </a:rPr>
              <a:t> power </a:t>
            </a:r>
            <a:r>
              <a:rPr lang="en-US" sz="1400" dirty="0">
                <a:latin typeface="Tahoma" pitchFamily="34" charset="0"/>
              </a:rPr>
              <a:t>supply</a:t>
            </a:r>
          </a:p>
        </p:txBody>
      </p:sp>
      <p:pic>
        <p:nvPicPr>
          <p:cNvPr id="129054" name="Picture 74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3048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55" name="TextBox 19"/>
          <p:cNvSpPr txBox="1">
            <a:spLocks noChangeArrowheads="1"/>
          </p:cNvSpPr>
          <p:nvPr/>
        </p:nvSpPr>
        <p:spPr bwMode="auto">
          <a:xfrm>
            <a:off x="838200" y="2128838"/>
            <a:ext cx="182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ahoma" pitchFamily="34" charset="0"/>
                <a:cs typeface="Tahoma" pitchFamily="34" charset="0"/>
              </a:rPr>
              <a:t>Mellanox ConnectX </a:t>
            </a:r>
            <a:r>
              <a:rPr lang="en-US" sz="1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QDR/FDR</a:t>
            </a:r>
            <a:r>
              <a:rPr lang="en-US" sz="1200" b="1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InfiniBand</a:t>
            </a:r>
            <a:endParaRPr lang="en-US" sz="12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9056" name="Picture 8" descr="http://t0.gstatic.com/images?q=tbn:ANd9GcTS10U5C57K7oIlQeYjwTYY2vxJ9aAuiyZ391RcDvIVmMzTJnRUww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074863"/>
            <a:ext cx="3286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57" name="TextBox 27"/>
          <p:cNvSpPr txBox="1">
            <a:spLocks noChangeArrowheads="1"/>
          </p:cNvSpPr>
          <p:nvPr/>
        </p:nvSpPr>
        <p:spPr bwMode="auto">
          <a:xfrm>
            <a:off x="304800" y="1642646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Calibri" pitchFamily="34" charset="0"/>
                <a:ea typeface="Meiryo"/>
                <a:cs typeface="Calibri" pitchFamily="34" charset="0"/>
              </a:rPr>
              <a:t>2 GPU Cards (Fermi/Kepler)</a:t>
            </a:r>
            <a:endParaRPr lang="en-US" altLang="en-US" sz="1600" b="1" dirty="0">
              <a:latin typeface="Calibri" pitchFamily="34" charset="0"/>
              <a:ea typeface="Meiryo"/>
              <a:cs typeface="Calibri" pitchFamily="34" charset="0"/>
            </a:endParaRPr>
          </a:p>
        </p:txBody>
      </p:sp>
      <p:pic>
        <p:nvPicPr>
          <p:cNvPr id="129064" name="Picture 4" descr="http://www.supermicro.com/a_images/products/Accessories/AOC-UIBQ-M2.gi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6200" y="1976438"/>
            <a:ext cx="974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66" name="TextBox 27"/>
          <p:cNvSpPr txBox="1">
            <a:spLocks noChangeArrowheads="1"/>
          </p:cNvSpPr>
          <p:nvPr/>
        </p:nvSpPr>
        <p:spPr bwMode="auto">
          <a:xfrm>
            <a:off x="381000" y="6400800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Calibri" pitchFamily="34" charset="0"/>
                <a:ea typeface="Meiryo"/>
                <a:cs typeface="Calibri" pitchFamily="34" charset="0"/>
              </a:rPr>
              <a:t>X9SRG-F</a:t>
            </a:r>
            <a:endParaRPr lang="en-US" altLang="en-US" sz="1600" b="1" dirty="0">
              <a:latin typeface="Calibri" pitchFamily="34" charset="0"/>
              <a:ea typeface="Meiryo"/>
              <a:cs typeface="Calibri" pitchFamily="34" charset="0"/>
            </a:endParaRPr>
          </a:p>
        </p:txBody>
      </p:sp>
      <p:pic>
        <p:nvPicPr>
          <p:cNvPr id="152578" name="Picture 2" descr="https://encrypted-tbn3.google.com/images?q=tbn:ANd9GcQRVAewVifHFnDPH137snSNwEk_F_9hodwiEy3ZXqe-rAu2h9HF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52400" y="2661438"/>
            <a:ext cx="1143000" cy="767562"/>
          </a:xfrm>
          <a:prstGeom prst="rect">
            <a:avLst/>
          </a:prstGeom>
          <a:noFill/>
        </p:spPr>
      </p:pic>
      <p:sp>
        <p:nvSpPr>
          <p:cNvPr id="44" name="TextBox 27"/>
          <p:cNvSpPr txBox="1">
            <a:spLocks noChangeArrowheads="1"/>
          </p:cNvSpPr>
          <p:nvPr/>
        </p:nvSpPr>
        <p:spPr bwMode="auto">
          <a:xfrm>
            <a:off x="762000" y="3200400"/>
            <a:ext cx="190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Calibri" pitchFamily="34" charset="0"/>
                <a:ea typeface="Meiryo"/>
                <a:cs typeface="Calibri" pitchFamily="34" charset="0"/>
              </a:rPr>
              <a:t>Intel MIC solution</a:t>
            </a:r>
            <a:endParaRPr lang="en-US" altLang="en-US" sz="1600" b="1" dirty="0">
              <a:latin typeface="Calibri" pitchFamily="34" charset="0"/>
              <a:ea typeface="Meiryo"/>
              <a:cs typeface="Calibri" pitchFamily="34" charset="0"/>
            </a:endParaRPr>
          </a:p>
        </p:txBody>
      </p:sp>
      <p:pic>
        <p:nvPicPr>
          <p:cNvPr id="45" name="Picture 2" descr="C:\__SMCI\X9SRG\photo\X9SRG-F(s)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810000"/>
            <a:ext cx="1230008" cy="2647803"/>
          </a:xfrm>
          <a:prstGeom prst="rect">
            <a:avLst/>
          </a:prstGeom>
          <a:noFill/>
        </p:spPr>
      </p:pic>
      <p:cxnSp>
        <p:nvCxnSpPr>
          <p:cNvPr id="51" name="Straight Arrow Connector 50"/>
          <p:cNvCxnSpPr>
            <a:stCxn id="129074" idx="0"/>
          </p:cNvCxnSpPr>
          <p:nvPr/>
        </p:nvCxnSpPr>
        <p:spPr>
          <a:xfrm flipV="1">
            <a:off x="4305218" y="4114800"/>
            <a:ext cx="419182" cy="123825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4628" name="Picture 4" descr="GeForce GRID processor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762000"/>
            <a:ext cx="1338781" cy="990600"/>
          </a:xfrm>
          <a:prstGeom prst="rect">
            <a:avLst/>
          </a:prstGeom>
          <a:noFill/>
        </p:spPr>
      </p:pic>
      <p:pic>
        <p:nvPicPr>
          <p:cNvPr id="36" name="Picture 4" descr="GeForce GRID processor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762000"/>
            <a:ext cx="1338781" cy="990600"/>
          </a:xfrm>
          <a:prstGeom prst="rect">
            <a:avLst/>
          </a:prstGeom>
          <a:noFill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1371600"/>
            <a:ext cx="704850" cy="54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110"/>
          <p:cNvSpPr/>
          <p:nvPr/>
        </p:nvSpPr>
        <p:spPr bwMode="auto">
          <a:xfrm>
            <a:off x="6934201" y="1922463"/>
            <a:ext cx="1981200" cy="1277937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pic>
        <p:nvPicPr>
          <p:cNvPr id="131076" name="Picture 4" descr="http://reseller.supermicro.com/sites/reseller/files/imagecache/600px_wide/imagelibrary/sc747_angled_opened_wide_m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71825" y="1828800"/>
            <a:ext cx="3533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ahoma" pitchFamily="34" charset="0"/>
              </a:rPr>
              <a:t>Tower / 4U Rackmount GPU Server Features</a:t>
            </a:r>
            <a:endParaRPr lang="en-US" sz="2400" baseline="30000" smtClean="0">
              <a:latin typeface="Tahoma" pitchFamily="34" charset="0"/>
            </a:endParaRPr>
          </a:p>
        </p:txBody>
      </p:sp>
      <p:grpSp>
        <p:nvGrpSpPr>
          <p:cNvPr id="131078" name="Group 21"/>
          <p:cNvGrpSpPr>
            <a:grpSpLocks/>
          </p:cNvGrpSpPr>
          <p:nvPr/>
        </p:nvGrpSpPr>
        <p:grpSpPr bwMode="auto">
          <a:xfrm>
            <a:off x="6400800" y="5257800"/>
            <a:ext cx="2574925" cy="571500"/>
            <a:chOff x="152400" y="914400"/>
            <a:chExt cx="2819400" cy="952500"/>
          </a:xfrm>
        </p:grpSpPr>
        <p:sp>
          <p:nvSpPr>
            <p:cNvPr id="98" name="Rounded Rectangle 97"/>
            <p:cNvSpPr/>
            <p:nvPr/>
          </p:nvSpPr>
          <p:spPr>
            <a:xfrm>
              <a:off x="152400" y="914400"/>
              <a:ext cx="2819400" cy="9525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131115" name="TextBox 23"/>
            <p:cNvSpPr txBox="1">
              <a:spLocks noChangeArrowheads="1"/>
            </p:cNvSpPr>
            <p:nvPr/>
          </p:nvSpPr>
          <p:spPr bwMode="auto">
            <a:xfrm>
              <a:off x="310399" y="914400"/>
              <a:ext cx="2661401" cy="872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8 Hotswap 3.5” </a:t>
              </a:r>
            </a:p>
            <a:p>
              <a:pPr algn="ctr"/>
              <a:r>
                <a:rPr lang="en-US" sz="1400">
                  <a:latin typeface="Tahoma" pitchFamily="34" charset="0"/>
                </a:rPr>
                <a:t>SATA/SSD Drive</a:t>
              </a:r>
            </a:p>
          </p:txBody>
        </p:sp>
      </p:grpSp>
      <p:sp>
        <p:nvSpPr>
          <p:cNvPr id="120" name="Rounded Rectangle 119"/>
          <p:cNvSpPr/>
          <p:nvPr/>
        </p:nvSpPr>
        <p:spPr bwMode="auto">
          <a:xfrm>
            <a:off x="3436937" y="687388"/>
            <a:ext cx="3573463" cy="76041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31082" name="TextBox 57"/>
          <p:cNvSpPr txBox="1">
            <a:spLocks noChangeArrowheads="1"/>
          </p:cNvSpPr>
          <p:nvPr/>
        </p:nvSpPr>
        <p:spPr bwMode="auto">
          <a:xfrm>
            <a:off x="3505200" y="7874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Up to 4 Double Width GPU cards + 2 PCIe3.0x8, 1 PCIe2.0x4</a:t>
            </a:r>
            <a:endParaRPr lang="en-US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1083" name="TextBox 64"/>
          <p:cNvSpPr txBox="1">
            <a:spLocks noChangeArrowheads="1"/>
          </p:cNvSpPr>
          <p:nvPr/>
        </p:nvSpPr>
        <p:spPr bwMode="auto">
          <a:xfrm>
            <a:off x="912813" y="838200"/>
            <a:ext cx="123031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Tahoma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328838" y="4964693"/>
            <a:ext cx="2266950" cy="865187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31087" name="TextBox 79"/>
          <p:cNvSpPr txBox="1">
            <a:spLocks noChangeArrowheads="1"/>
          </p:cNvSpPr>
          <p:nvPr/>
        </p:nvSpPr>
        <p:spPr bwMode="auto">
          <a:xfrm>
            <a:off x="3352800" y="5029200"/>
            <a:ext cx="2136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Optimize Cooling System Design</a:t>
            </a:r>
          </a:p>
        </p:txBody>
      </p:sp>
      <p:pic>
        <p:nvPicPr>
          <p:cNvPr id="131088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8225" y="5359400"/>
            <a:ext cx="463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9" name="TextBox 52"/>
          <p:cNvSpPr txBox="1">
            <a:spLocks noChangeArrowheads="1"/>
          </p:cNvSpPr>
          <p:nvPr/>
        </p:nvSpPr>
        <p:spPr bwMode="auto">
          <a:xfrm>
            <a:off x="6934200" y="2066925"/>
            <a:ext cx="1981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Intel</a:t>
            </a:r>
            <a:r>
              <a:rPr lang="en-US" sz="1400" baseline="30000">
                <a:latin typeface="Tahoma" pitchFamily="34" charset="0"/>
              </a:rPr>
              <a:t>®</a:t>
            </a:r>
            <a:r>
              <a:rPr lang="en-US" sz="1400">
                <a:latin typeface="Tahoma" pitchFamily="34" charset="0"/>
              </a:rPr>
              <a:t> Xeon</a:t>
            </a:r>
            <a:r>
              <a:rPr lang="en-US" sz="1400" baseline="30000">
                <a:latin typeface="Tahoma" pitchFamily="34" charset="0"/>
              </a:rPr>
              <a:t>®</a:t>
            </a:r>
            <a:r>
              <a:rPr lang="en-US" sz="1400">
                <a:latin typeface="Tahoma" pitchFamily="34" charset="0"/>
              </a:rPr>
              <a:t> Sandy Bridge E5-2600 Series Socket R</a:t>
            </a:r>
          </a:p>
        </p:txBody>
      </p:sp>
      <p:sp>
        <p:nvSpPr>
          <p:cNvPr id="131091" name="TextBox 34"/>
          <p:cNvSpPr txBox="1">
            <a:spLocks noChangeArrowheads="1"/>
          </p:cNvSpPr>
          <p:nvPr/>
        </p:nvSpPr>
        <p:spPr bwMode="auto">
          <a:xfrm>
            <a:off x="2293938" y="4792663"/>
            <a:ext cx="86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ja-JP" sz="1400">
              <a:solidFill>
                <a:srgbClr val="000099"/>
              </a:solidFill>
              <a:latin typeface="Calibri" pitchFamily="34" charset="0"/>
              <a:ea typeface="Meiryo"/>
              <a:cs typeface="Calibri" pitchFamily="34" charset="0"/>
            </a:endParaRPr>
          </a:p>
        </p:txBody>
      </p:sp>
      <p:sp>
        <p:nvSpPr>
          <p:cNvPr id="131" name="Rounded Rectangle 130"/>
          <p:cNvSpPr/>
          <p:nvPr/>
        </p:nvSpPr>
        <p:spPr bwMode="auto">
          <a:xfrm>
            <a:off x="6811962" y="3352800"/>
            <a:ext cx="2187490" cy="142081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31095" name="TextBox 8"/>
          <p:cNvSpPr txBox="1">
            <a:spLocks noChangeArrowheads="1"/>
          </p:cNvSpPr>
          <p:nvPr/>
        </p:nvSpPr>
        <p:spPr bwMode="auto">
          <a:xfrm>
            <a:off x="6888163" y="3478213"/>
            <a:ext cx="21034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Platinum level </a:t>
            </a:r>
          </a:p>
          <a:p>
            <a:r>
              <a:rPr lang="en-US" sz="1400">
                <a:latin typeface="Tahoma" pitchFamily="34" charset="0"/>
              </a:rPr>
              <a:t>high efficient </a:t>
            </a: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1620W</a:t>
            </a:r>
            <a:r>
              <a:rPr lang="en-US" sz="1400">
                <a:latin typeface="Tahoma" pitchFamily="34" charset="0"/>
              </a:rPr>
              <a:t> redundant power supply</a:t>
            </a:r>
          </a:p>
        </p:txBody>
      </p:sp>
      <p:pic>
        <p:nvPicPr>
          <p:cNvPr id="131096" name="Picture 7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9150" y="42402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97" name="TextBox 27"/>
          <p:cNvSpPr txBox="1">
            <a:spLocks noChangeArrowheads="1"/>
          </p:cNvSpPr>
          <p:nvPr/>
        </p:nvSpPr>
        <p:spPr bwMode="auto">
          <a:xfrm>
            <a:off x="304800" y="58674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dirty="0">
                <a:latin typeface="Calibri" pitchFamily="34" charset="0"/>
                <a:ea typeface="Meiryo"/>
                <a:cs typeface="Calibri" pitchFamily="34" charset="0"/>
              </a:rPr>
              <a:t>X9DRG-QF</a:t>
            </a:r>
            <a:endParaRPr lang="en-US" altLang="en-US" sz="1600" b="1" dirty="0">
              <a:latin typeface="Calibri" pitchFamily="34" charset="0"/>
              <a:ea typeface="Meiryo"/>
              <a:cs typeface="Calibri" pitchFamily="34" charset="0"/>
            </a:endParaRPr>
          </a:p>
        </p:txBody>
      </p:sp>
      <p:pic>
        <p:nvPicPr>
          <p:cNvPr id="131098" name="Picture 43" descr="X9DRG-QF_mod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2400" y="3697288"/>
            <a:ext cx="23622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1099" name="Group 47"/>
          <p:cNvGrpSpPr>
            <a:grpSpLocks/>
          </p:cNvGrpSpPr>
          <p:nvPr/>
        </p:nvGrpSpPr>
        <p:grpSpPr bwMode="auto">
          <a:xfrm>
            <a:off x="1587500" y="990600"/>
            <a:ext cx="1689100" cy="2514600"/>
            <a:chOff x="0" y="990600"/>
            <a:chExt cx="1689373" cy="2514600"/>
          </a:xfrm>
        </p:grpSpPr>
        <p:pic>
          <p:nvPicPr>
            <p:cNvPr id="131107" name="Picture 2" descr="https://encrypted-tbn3.google.com/images?q=tbn:ANd9GcSXMoW3RZGrf8ECnKTV6CIUMaQOxRlsMvLzbW_cLjql5Bpoky2J5A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1828800"/>
              <a:ext cx="1143000" cy="845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108" name="Picture 2" descr="https://encrypted-tbn3.google.com/images?q=tbn:ANd9GcSXMoW3RZGrf8ECnKTV6CIUMaQOxRlsMvLzbW_cLjql5Bpoky2J5A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2057400"/>
              <a:ext cx="1143000" cy="845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109" name="Picture 2" descr="https://encrypted-tbn3.google.com/images?q=tbn:ANd9GcSXMoW3RZGrf8ECnKTV6CIUMaQOxRlsMvLzbW_cLjql5Bpoky2J5A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2362200"/>
              <a:ext cx="1143000" cy="845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110" name="Picture 2" descr="https://encrypted-tbn3.google.com/images?q=tbn:ANd9GcSXMoW3RZGrf8ECnKTV6CIUMaQOxRlsMvLzbW_cLjql5Bpoky2J5A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2659993"/>
              <a:ext cx="1143000" cy="845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111" name="Rectangle 44"/>
            <p:cNvSpPr>
              <a:spLocks noChangeArrowheads="1"/>
            </p:cNvSpPr>
            <p:nvPr/>
          </p:nvSpPr>
          <p:spPr bwMode="auto">
            <a:xfrm>
              <a:off x="0" y="990600"/>
              <a:ext cx="1689373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Calibri" pitchFamily="34" charset="0"/>
                </a:rPr>
                <a:t>SYS-7047GR-TPRF</a:t>
              </a:r>
            </a:p>
            <a:p>
              <a:r>
                <a:rPr lang="en-US" altLang="ja-JP" sz="1600" b="1">
                  <a:latin typeface="Calibri" pitchFamily="34" charset="0"/>
                  <a:ea typeface="Meiryo"/>
                  <a:cs typeface="Calibri" pitchFamily="34" charset="0"/>
                </a:rPr>
                <a:t>   4 M-series</a:t>
              </a:r>
            </a:p>
            <a:p>
              <a:r>
                <a:rPr lang="en-US" altLang="ja-JP" sz="1600" b="1">
                  <a:latin typeface="Calibri" pitchFamily="34" charset="0"/>
                  <a:ea typeface="Meiryo"/>
                  <a:cs typeface="Calibri" pitchFamily="34" charset="0"/>
                </a:rPr>
                <a:t>   GPU Cards</a:t>
              </a:r>
              <a:endParaRPr lang="en-US" altLang="en-US" sz="1600" b="1">
                <a:latin typeface="Calibri" pitchFamily="34" charset="0"/>
                <a:ea typeface="Meiryo"/>
                <a:cs typeface="Calibri" pitchFamily="34" charset="0"/>
              </a:endParaRPr>
            </a:p>
            <a:p>
              <a:endParaRPr lang="en-US" sz="1600" b="1">
                <a:latin typeface="Calibri" pitchFamily="34" charset="0"/>
              </a:endParaRPr>
            </a:p>
          </p:txBody>
        </p:sp>
      </p:grpSp>
      <p:grpSp>
        <p:nvGrpSpPr>
          <p:cNvPr id="131100" name="Group 53"/>
          <p:cNvGrpSpPr>
            <a:grpSpLocks/>
          </p:cNvGrpSpPr>
          <p:nvPr/>
        </p:nvGrpSpPr>
        <p:grpSpPr bwMode="auto">
          <a:xfrm>
            <a:off x="0" y="990600"/>
            <a:ext cx="1581150" cy="2590800"/>
            <a:chOff x="0" y="990600"/>
            <a:chExt cx="1580369" cy="2590800"/>
          </a:xfrm>
        </p:grpSpPr>
        <p:sp>
          <p:nvSpPr>
            <p:cNvPr id="131102" name="Rectangle 45"/>
            <p:cNvSpPr>
              <a:spLocks noChangeArrowheads="1"/>
            </p:cNvSpPr>
            <p:nvPr/>
          </p:nvSpPr>
          <p:spPr bwMode="auto">
            <a:xfrm>
              <a:off x="0" y="990600"/>
              <a:ext cx="1580369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Calibri" pitchFamily="34" charset="0"/>
                </a:rPr>
                <a:t>SYS-7047GR-TRF</a:t>
              </a:r>
            </a:p>
            <a:p>
              <a:r>
                <a:rPr lang="en-US" altLang="ja-JP" sz="1600" b="1">
                  <a:latin typeface="Calibri" pitchFamily="34" charset="0"/>
                  <a:ea typeface="Meiryo"/>
                  <a:cs typeface="Calibri" pitchFamily="34" charset="0"/>
                </a:rPr>
                <a:t>   4 C-series</a:t>
              </a:r>
            </a:p>
            <a:p>
              <a:r>
                <a:rPr lang="en-US" altLang="ja-JP" sz="1600" b="1">
                  <a:latin typeface="Calibri" pitchFamily="34" charset="0"/>
                  <a:ea typeface="Meiryo"/>
                  <a:cs typeface="Calibri" pitchFamily="34" charset="0"/>
                </a:rPr>
                <a:t>   GPU Cards</a:t>
              </a:r>
              <a:endParaRPr lang="en-US" altLang="en-US" sz="1600" b="1">
                <a:latin typeface="Calibri" pitchFamily="34" charset="0"/>
                <a:ea typeface="Meiryo"/>
                <a:cs typeface="Calibri" pitchFamily="34" charset="0"/>
              </a:endParaRPr>
            </a:p>
            <a:p>
              <a:endParaRPr lang="en-US" sz="1600" b="1">
                <a:latin typeface="Calibri" pitchFamily="34" charset="0"/>
              </a:endParaRPr>
            </a:p>
          </p:txBody>
        </p:sp>
        <p:pic>
          <p:nvPicPr>
            <p:cNvPr id="131103" name="Picture 2" descr="http://www.elsa-jp.co.jp/products/hpc/tesla_c2075/img/products_photo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16002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104" name="Picture 2" descr="http://www.elsa-jp.co.jp/products/hpc/tesla_c2075/img/products_photo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18288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105" name="Picture 2" descr="http://www.elsa-jp.co.jp/products/hpc/tesla_c2075/img/products_photo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20574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106" name="Picture 2" descr="http://www.elsa-jp.co.jp/products/hpc/tesla_c2075/img/products_photo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22860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1101" name="Picture 4" descr="NVIDIA Maximus Technology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96200" y="914400"/>
            <a:ext cx="838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590800"/>
            <a:ext cx="704850" cy="54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MCI_2012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99CC00"/>
      </a:accent5>
      <a:accent6>
        <a:srgbClr val="00B050"/>
      </a:accent6>
      <a:hlink>
        <a:srgbClr val="009999"/>
      </a:hlink>
      <a:folHlink>
        <a:srgbClr val="99CC00"/>
      </a:folHlink>
    </a:clrScheme>
    <a:fontScheme name="TwinBlade comparis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winBlade comparis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Blade comparis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Blade comparis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Blade comparis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Blade comparis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Blade comparis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Blade comparis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Blade comparis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Blade comparis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Blade comparis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Blade comparis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Blade comparis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83689</TotalTime>
  <Words>799</Words>
  <Application>Microsoft Office PowerPoint</Application>
  <PresentationFormat>On-screen Show (4:3)</PresentationFormat>
  <Paragraphs>299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1_SMCI_2012</vt:lpstr>
      <vt:lpstr>GPU SuperComputing  High-Performance, Enterprise-Class Super Computing GPU Accelerated Computation Engineering &amp; Scientific  </vt:lpstr>
      <vt:lpstr>Technology Progression</vt:lpstr>
      <vt:lpstr>X9 GPU Solutions</vt:lpstr>
      <vt:lpstr>X9 GPU solutions Standard models</vt:lpstr>
      <vt:lpstr>X9 GPU solutions Enhanced models</vt:lpstr>
      <vt:lpstr>1U DP Rackmount GPU Server Features</vt:lpstr>
      <vt:lpstr>2U Rackmount GPU Server Features</vt:lpstr>
      <vt:lpstr>1U UP Rackmount GPU Server Features</vt:lpstr>
      <vt:lpstr>Tower / 4U Rackmount GPU Server Features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CeBIT presentation</dc:title>
  <dc:creator>Brennan Chow</dc:creator>
  <cp:lastModifiedBy>Patrick Pan</cp:lastModifiedBy>
  <cp:revision>813</cp:revision>
  <dcterms:created xsi:type="dcterms:W3CDTF">2010-01-16T21:38:12Z</dcterms:created>
  <dcterms:modified xsi:type="dcterms:W3CDTF">2012-06-26T16:14:13Z</dcterms:modified>
</cp:coreProperties>
</file>