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2"/>
  </p:notesMasterIdLst>
  <p:sldIdLst>
    <p:sldId id="309" r:id="rId2"/>
    <p:sldId id="332" r:id="rId3"/>
    <p:sldId id="331" r:id="rId4"/>
    <p:sldId id="310" r:id="rId5"/>
    <p:sldId id="319" r:id="rId6"/>
    <p:sldId id="318" r:id="rId7"/>
    <p:sldId id="317" r:id="rId8"/>
    <p:sldId id="314" r:id="rId9"/>
    <p:sldId id="315" r:id="rId10"/>
    <p:sldId id="312" r:id="rId11"/>
    <p:sldId id="321" r:id="rId12"/>
    <p:sldId id="333" r:id="rId13"/>
    <p:sldId id="335" r:id="rId14"/>
    <p:sldId id="330" r:id="rId15"/>
    <p:sldId id="338" r:id="rId16"/>
    <p:sldId id="336" r:id="rId17"/>
    <p:sldId id="339" r:id="rId18"/>
    <p:sldId id="328" r:id="rId19"/>
    <p:sldId id="340" r:id="rId20"/>
    <p:sldId id="326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434F"/>
    <a:srgbClr val="FF9900"/>
    <a:srgbClr val="173E49"/>
    <a:srgbClr val="163C46"/>
    <a:srgbClr val="99C36F"/>
    <a:srgbClr val="1468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Világos stílus 3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Közepesen sötét stílus 3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09" autoAdjust="0"/>
    <p:restoredTop sz="94676" autoAdjust="0"/>
  </p:normalViewPr>
  <p:slideViewPr>
    <p:cSldViewPr>
      <p:cViewPr>
        <p:scale>
          <a:sx n="70" d="100"/>
          <a:sy n="70" d="100"/>
        </p:scale>
        <p:origin x="-1008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DF0C9-461E-4F00-AFBB-B952C581240A}" type="datetimeFigureOut">
              <a:rPr lang="hu-HU" smtClean="0"/>
              <a:pPr/>
              <a:t>2015.03.17.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763C7-A8BA-4939-88DD-8B311B89164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3149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63C7-A8BA-4939-88DD-8B311B89164B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51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17/03/2015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Eszter Dian,  HAS Centre for Energy Research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17/03/2015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Eszter Dian,  HAS Centre for Energy Research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6858476" cy="6093296"/>
          </a:xfrm>
          <a:prstGeom prst="rect">
            <a:avLst/>
          </a:prstGeom>
        </p:spPr>
      </p:pic>
      <p:pic>
        <p:nvPicPr>
          <p:cNvPr id="8" name="Kép 11" descr="Új kép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19750"/>
            <a:ext cx="10033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Activation experiments on neutron beam guide materials</a:t>
            </a:r>
            <a:endParaRPr lang="en-GB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Eszter</a:t>
            </a:r>
            <a:r>
              <a:rPr lang="en-GB" dirty="0" smtClean="0"/>
              <a:t> Dian</a:t>
            </a:r>
            <a:r>
              <a:rPr lang="hu-HU" dirty="0" smtClean="0"/>
              <a:t>, Dénes Párkányi,    </a:t>
            </a:r>
            <a:r>
              <a:rPr lang="hu-HU" dirty="0"/>
              <a:t>Szabina </a:t>
            </a:r>
            <a:r>
              <a:rPr lang="hu-HU" dirty="0" smtClean="0"/>
              <a:t>Török, Péter Zagyvai</a:t>
            </a:r>
            <a:endParaRPr lang="en-GB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131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Neutron Guides</a:t>
            </a:r>
            <a:endParaRPr lang="en-GB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57200" y="1600201"/>
            <a:ext cx="8193175" cy="4565104"/>
          </a:xfrm>
        </p:spPr>
        <p:txBody>
          <a:bodyPr/>
          <a:lstStyle/>
          <a:p>
            <a:r>
              <a:rPr lang="en-GB" dirty="0" smtClean="0"/>
              <a:t>Aluminium samples</a:t>
            </a:r>
            <a:r>
              <a:rPr lang="hu-HU" dirty="0" smtClean="0"/>
              <a:t> (1, 2, 3)</a:t>
            </a:r>
            <a:endParaRPr lang="en-GB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sz="900" dirty="0" smtClean="0"/>
          </a:p>
          <a:p>
            <a:r>
              <a:rPr lang="en-GB" dirty="0" smtClean="0"/>
              <a:t>Input composition</a:t>
            </a:r>
          </a:p>
          <a:p>
            <a:pPr lvl="1"/>
            <a:r>
              <a:rPr lang="en-GB" dirty="0" smtClean="0"/>
              <a:t>Nominal composition</a:t>
            </a:r>
          </a:p>
          <a:p>
            <a:pPr lvl="1"/>
            <a:r>
              <a:rPr lang="en-GB" dirty="0" smtClean="0"/>
              <a:t>XRF, </a:t>
            </a:r>
            <a:r>
              <a:rPr lang="en-GB" dirty="0" smtClean="0">
                <a:latin typeface="Calibri"/>
              </a:rPr>
              <a:t>µ</a:t>
            </a:r>
            <a:r>
              <a:rPr lang="en-GB" dirty="0" smtClean="0"/>
              <a:t>XRF, …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10</a:t>
            </a:fld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1214414" y="5211530"/>
            <a:ext cx="72008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357158" y="2168328"/>
          <a:ext cx="8429685" cy="190361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1129"/>
                <a:gridCol w="731770"/>
                <a:gridCol w="731770"/>
                <a:gridCol w="365855"/>
                <a:gridCol w="365855"/>
                <a:gridCol w="365855"/>
                <a:gridCol w="733613"/>
                <a:gridCol w="733613"/>
                <a:gridCol w="971193"/>
                <a:gridCol w="381129"/>
                <a:gridCol w="381129"/>
                <a:gridCol w="381129"/>
                <a:gridCol w="381129"/>
                <a:gridCol w="381129"/>
                <a:gridCol w="381129"/>
                <a:gridCol w="381129"/>
                <a:gridCol w="381129"/>
              </a:tblGrid>
              <a:tr h="419145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 %</a:t>
                      </a: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</a:tr>
              <a:tr h="41914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No.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V [cm</a:t>
                      </a:r>
                      <a:r>
                        <a:rPr lang="hu-HU" sz="1800" u="none" strike="noStrike" baseline="30000" dirty="0"/>
                        <a:t>3</a:t>
                      </a:r>
                      <a:r>
                        <a:rPr lang="hu-HU" sz="1800" u="none" strike="noStrike" dirty="0"/>
                        <a:t>]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m [g]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Si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/>
                        <a:t>Fe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Cu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/>
                        <a:t>Mn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Mg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/>
                        <a:t>Cr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Ni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Zn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Ti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/>
                        <a:t>Zr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Ga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V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Mn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/>
                        <a:t>Cr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ctr"/>
                </a:tc>
              </a:tr>
              <a:tr h="3667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1*1*1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2.87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2.3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</a:tr>
              <a:tr h="3492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1*1*1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2.72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0.4-1.0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4.0-4.9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0.05-0.25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0.15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</a:tr>
              <a:tr h="3492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1*1*1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2.88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u="none" strike="noStrike" dirty="0" smtClean="0"/>
                        <a:t>2.6-3.6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u-HU" sz="1800" u="none" strike="noStrike" dirty="0" smtClean="0"/>
                        <a:t>0.1-0.6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02" marR="7802" marT="7802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256"/>
            <a:ext cx="30414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699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Irradiation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Channel</a:t>
            </a:r>
            <a:r>
              <a:rPr lang="hu-HU" dirty="0" smtClean="0"/>
              <a:t> </a:t>
            </a:r>
            <a:r>
              <a:rPr lang="en-GB" dirty="0" smtClean="0"/>
              <a:t>426</a:t>
            </a:r>
            <a:r>
              <a:rPr lang="hu-HU" dirty="0" smtClean="0"/>
              <a:t> (</a:t>
            </a:r>
            <a:r>
              <a:rPr lang="en-GB" dirty="0" smtClean="0"/>
              <a:t>vertical</a:t>
            </a:r>
            <a:r>
              <a:rPr lang="en-US" dirty="0" smtClean="0"/>
              <a:t> </a:t>
            </a:r>
            <a:r>
              <a:rPr lang="en-GB" dirty="0" smtClean="0"/>
              <a:t>fast</a:t>
            </a:r>
            <a:r>
              <a:rPr lang="hu-HU" dirty="0" smtClean="0"/>
              <a:t> </a:t>
            </a:r>
            <a:r>
              <a:rPr lang="en-GB" dirty="0" smtClean="0"/>
              <a:t>neutron</a:t>
            </a:r>
            <a:r>
              <a:rPr lang="hu-HU" dirty="0" smtClean="0"/>
              <a:t> </a:t>
            </a:r>
            <a:r>
              <a:rPr lang="en-GB" dirty="0" smtClean="0"/>
              <a:t>channel</a:t>
            </a:r>
            <a:r>
              <a:rPr lang="hu-HU" dirty="0" smtClean="0"/>
              <a:t>)</a:t>
            </a:r>
            <a:r>
              <a:rPr lang="en-US" dirty="0" smtClean="0"/>
              <a:t> </a:t>
            </a:r>
            <a:endParaRPr lang="hu-HU" dirty="0" smtClean="0"/>
          </a:p>
          <a:p>
            <a:pPr lvl="1"/>
            <a:r>
              <a:rPr lang="en-US" dirty="0" smtClean="0"/>
              <a:t>thermal neutron flux variation along the axis of the irradiation capsule is less than 5 %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en-GB" dirty="0" smtClean="0"/>
              <a:t>Irradiation time: </a:t>
            </a:r>
            <a:r>
              <a:rPr lang="hu-HU" smtClean="0"/>
              <a:t>6</a:t>
            </a:r>
            <a:r>
              <a:rPr lang="en-GB" smtClean="0"/>
              <a:t> </a:t>
            </a:r>
            <a:r>
              <a:rPr lang="en-GB" dirty="0" smtClean="0"/>
              <a:t>h</a:t>
            </a:r>
            <a:endParaRPr lang="hu-HU" dirty="0" smtClean="0"/>
          </a:p>
          <a:p>
            <a:pPr lvl="1"/>
            <a:r>
              <a:rPr lang="en-GB" dirty="0" smtClean="0"/>
              <a:t>Cooling</a:t>
            </a:r>
            <a:r>
              <a:rPr lang="hu-HU" dirty="0" smtClean="0"/>
              <a:t> </a:t>
            </a:r>
            <a:r>
              <a:rPr lang="en-GB" dirty="0" smtClean="0"/>
              <a:t>time</a:t>
            </a:r>
            <a:r>
              <a:rPr lang="hu-HU" dirty="0" smtClean="0"/>
              <a:t>: </a:t>
            </a:r>
            <a:r>
              <a:rPr lang="hu-HU" dirty="0" smtClean="0"/>
              <a:t>6-10 </a:t>
            </a:r>
            <a:r>
              <a:rPr lang="en-GB" dirty="0" smtClean="0"/>
              <a:t>day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11</a:t>
            </a:fld>
            <a:endParaRPr lang="hu-HU" dirty="0"/>
          </a:p>
        </p:txBody>
      </p:sp>
      <p:graphicFrame>
        <p:nvGraphicFramePr>
          <p:cNvPr id="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6583359"/>
              </p:ext>
            </p:extLst>
          </p:nvPr>
        </p:nvGraphicFramePr>
        <p:xfrm>
          <a:off x="1500166" y="3286124"/>
          <a:ext cx="5976664" cy="115212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95564"/>
                <a:gridCol w="2481100"/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>
                          <a:effectLst/>
                        </a:rPr>
                        <a:t>Neutron flux parameters</a:t>
                      </a:r>
                      <a:endParaRPr lang="en-GB" b="1" noProof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Channel </a:t>
                      </a:r>
                      <a:r>
                        <a:rPr lang="hu-HU" dirty="0" smtClean="0">
                          <a:effectLst/>
                        </a:rPr>
                        <a:t>426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hu-HU" dirty="0" smtClean="0">
                          <a:effectLst/>
                        </a:rPr>
                        <a:t>[</a:t>
                      </a:r>
                      <a:r>
                        <a:rPr lang="en-US" dirty="0" smtClean="0">
                          <a:effectLst/>
                        </a:rPr>
                        <a:t>long-time irradiation</a:t>
                      </a:r>
                      <a:r>
                        <a:rPr lang="hu-HU" dirty="0" smtClean="0">
                          <a:effectLst/>
                        </a:rPr>
                        <a:t>]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>
                          <a:effectLst/>
                        </a:rPr>
                        <a:t>Thermal neutron flux</a:t>
                      </a:r>
                      <a:endParaRPr lang="en-GB" b="1" noProof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/>
                        </a:rPr>
                        <a:t>6.00×10</a:t>
                      </a:r>
                      <a:r>
                        <a:rPr lang="hu-HU" baseline="30000" dirty="0" smtClean="0">
                          <a:effectLst/>
                        </a:rPr>
                        <a:t>13</a:t>
                      </a:r>
                      <a:r>
                        <a:rPr lang="hu-HU" dirty="0" smtClean="0">
                          <a:effectLst/>
                        </a:rPr>
                        <a:t> </a:t>
                      </a:r>
                      <a:r>
                        <a:rPr lang="hu-HU" dirty="0">
                          <a:effectLst/>
                        </a:rPr>
                        <a:t>n cm</a:t>
                      </a:r>
                      <a:r>
                        <a:rPr lang="hu-HU" baseline="30000" dirty="0">
                          <a:effectLst/>
                        </a:rPr>
                        <a:t>-2</a:t>
                      </a:r>
                      <a:r>
                        <a:rPr lang="hu-HU" dirty="0">
                          <a:effectLst/>
                        </a:rPr>
                        <a:t>s</a:t>
                      </a:r>
                      <a:r>
                        <a:rPr lang="hu-HU" baseline="30000" dirty="0">
                          <a:effectLst/>
                        </a:rPr>
                        <a:t>-1</a:t>
                      </a:r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>
                          <a:effectLst/>
                        </a:rPr>
                        <a:t>Fast neutron flux</a:t>
                      </a:r>
                      <a:endParaRPr lang="en-GB" b="1" noProof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/>
                        </a:rPr>
                        <a:t>5.42×10</a:t>
                      </a:r>
                      <a:r>
                        <a:rPr lang="hu-HU" baseline="30000" dirty="0" smtClean="0">
                          <a:effectLst/>
                        </a:rPr>
                        <a:t>13</a:t>
                      </a:r>
                      <a:r>
                        <a:rPr lang="hu-HU" dirty="0" smtClean="0">
                          <a:effectLst/>
                        </a:rPr>
                        <a:t> n cm</a:t>
                      </a:r>
                      <a:r>
                        <a:rPr lang="hu-HU" baseline="30000" dirty="0" smtClean="0">
                          <a:effectLst/>
                        </a:rPr>
                        <a:t>-2</a:t>
                      </a:r>
                      <a:r>
                        <a:rPr lang="hu-HU" dirty="0" smtClean="0">
                          <a:effectLst/>
                        </a:rPr>
                        <a:t>s</a:t>
                      </a:r>
                      <a:r>
                        <a:rPr lang="hu-HU" baseline="30000" dirty="0" smtClean="0">
                          <a:effectLst/>
                        </a:rPr>
                        <a:t>-1</a:t>
                      </a:r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35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7769"/>
            <a:ext cx="4904708" cy="506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Irradiation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GB" dirty="0" smtClean="0"/>
              <a:t>Vertical</a:t>
            </a:r>
            <a:r>
              <a:rPr lang="hu-HU" dirty="0" smtClean="0"/>
              <a:t> </a:t>
            </a:r>
            <a:r>
              <a:rPr lang="en-GB" dirty="0" smtClean="0"/>
              <a:t>irradiation channels inside and outside of the zone</a:t>
            </a:r>
            <a:endParaRPr lang="hu-HU" dirty="0" smtClean="0"/>
          </a:p>
          <a:p>
            <a:pPr lvl="1"/>
            <a:r>
              <a:rPr lang="en-GB" dirty="0" smtClean="0"/>
              <a:t>13 irradiation channel</a:t>
            </a:r>
          </a:p>
          <a:p>
            <a:pPr lvl="1"/>
            <a:r>
              <a:rPr lang="en-GB" dirty="0" smtClean="0"/>
              <a:t>1 fast neutron channel</a:t>
            </a:r>
          </a:p>
          <a:p>
            <a:pPr lvl="1"/>
            <a:r>
              <a:rPr lang="en-GB" dirty="0" smtClean="0"/>
              <a:t>2 B-filtered channel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  <a:endParaRPr lang="en-GB" dirty="0" smtClean="0"/>
          </a:p>
          <a:p>
            <a:pPr lvl="1"/>
            <a:endParaRPr lang="hu-HU" dirty="0" smtClean="0"/>
          </a:p>
          <a:p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83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Irradiation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Channel</a:t>
            </a:r>
            <a:r>
              <a:rPr lang="hu-HU" dirty="0" smtClean="0"/>
              <a:t> </a:t>
            </a:r>
            <a:r>
              <a:rPr lang="en-GB" dirty="0" smtClean="0"/>
              <a:t>426</a:t>
            </a:r>
            <a:r>
              <a:rPr lang="hu-HU" dirty="0" smtClean="0"/>
              <a:t> (</a:t>
            </a:r>
            <a:r>
              <a:rPr lang="en-GB" dirty="0" smtClean="0"/>
              <a:t>vertical</a:t>
            </a:r>
            <a:r>
              <a:rPr lang="en-US" dirty="0" smtClean="0"/>
              <a:t> </a:t>
            </a:r>
            <a:r>
              <a:rPr lang="en-GB" dirty="0" smtClean="0"/>
              <a:t>fast</a:t>
            </a:r>
            <a:r>
              <a:rPr lang="hu-HU" dirty="0" smtClean="0"/>
              <a:t> </a:t>
            </a:r>
            <a:r>
              <a:rPr lang="en-GB" dirty="0" smtClean="0"/>
              <a:t>neutron</a:t>
            </a:r>
            <a:r>
              <a:rPr lang="hu-HU" dirty="0" smtClean="0"/>
              <a:t> </a:t>
            </a:r>
            <a:r>
              <a:rPr lang="en-GB" dirty="0" smtClean="0"/>
              <a:t>channel</a:t>
            </a:r>
            <a:r>
              <a:rPr lang="hu-HU" dirty="0" smtClean="0"/>
              <a:t>)</a:t>
            </a:r>
            <a:r>
              <a:rPr lang="en-US" dirty="0" smtClean="0"/>
              <a:t> </a:t>
            </a:r>
            <a:endParaRPr lang="hu-HU" dirty="0" smtClean="0"/>
          </a:p>
          <a:p>
            <a:pPr lvl="1"/>
            <a:r>
              <a:rPr lang="en-US" dirty="0" smtClean="0"/>
              <a:t>thermal neutron flux variation along the axis of the irradiation capsule is less than 5 %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en-GB" dirty="0" smtClean="0"/>
              <a:t>Irradiation time: </a:t>
            </a:r>
            <a:r>
              <a:rPr lang="hu-HU" dirty="0" smtClean="0"/>
              <a:t>6</a:t>
            </a:r>
            <a:r>
              <a:rPr lang="en-GB" dirty="0" smtClean="0"/>
              <a:t> h</a:t>
            </a:r>
            <a:endParaRPr lang="hu-HU" dirty="0" smtClean="0"/>
          </a:p>
          <a:p>
            <a:pPr lvl="1"/>
            <a:r>
              <a:rPr lang="en-GB" dirty="0" smtClean="0"/>
              <a:t>Cooling</a:t>
            </a:r>
            <a:r>
              <a:rPr lang="hu-HU" dirty="0" smtClean="0"/>
              <a:t> </a:t>
            </a:r>
            <a:r>
              <a:rPr lang="en-GB" dirty="0" smtClean="0"/>
              <a:t>time</a:t>
            </a:r>
            <a:r>
              <a:rPr lang="hu-HU" dirty="0" smtClean="0"/>
              <a:t>: 6-10 </a:t>
            </a:r>
            <a:r>
              <a:rPr lang="en-GB" dirty="0" smtClean="0"/>
              <a:t>day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13</a:t>
            </a:fld>
            <a:endParaRPr lang="hu-HU" dirty="0"/>
          </a:p>
        </p:txBody>
      </p:sp>
      <p:graphicFrame>
        <p:nvGraphicFramePr>
          <p:cNvPr id="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6583359"/>
              </p:ext>
            </p:extLst>
          </p:nvPr>
        </p:nvGraphicFramePr>
        <p:xfrm>
          <a:off x="1500166" y="3286124"/>
          <a:ext cx="5976664" cy="115212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95564"/>
                <a:gridCol w="2481100"/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>
                          <a:effectLst/>
                        </a:rPr>
                        <a:t>Neutron flux parameters</a:t>
                      </a:r>
                      <a:endParaRPr lang="en-GB" b="1" noProof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Channel </a:t>
                      </a:r>
                      <a:r>
                        <a:rPr lang="hu-HU" dirty="0" smtClean="0">
                          <a:effectLst/>
                        </a:rPr>
                        <a:t>426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hu-HU" dirty="0" smtClean="0">
                          <a:effectLst/>
                        </a:rPr>
                        <a:t>[</a:t>
                      </a:r>
                      <a:r>
                        <a:rPr lang="en-US" dirty="0" smtClean="0">
                          <a:effectLst/>
                        </a:rPr>
                        <a:t>long-time irradiation</a:t>
                      </a:r>
                      <a:r>
                        <a:rPr lang="hu-HU" dirty="0" smtClean="0">
                          <a:effectLst/>
                        </a:rPr>
                        <a:t>]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>
                          <a:effectLst/>
                        </a:rPr>
                        <a:t>Thermal neutron flux</a:t>
                      </a:r>
                      <a:endParaRPr lang="en-GB" b="1" noProof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/>
                        </a:rPr>
                        <a:t>6.00×10</a:t>
                      </a:r>
                      <a:r>
                        <a:rPr lang="hu-HU" baseline="30000" dirty="0" smtClean="0">
                          <a:effectLst/>
                        </a:rPr>
                        <a:t>13</a:t>
                      </a:r>
                      <a:r>
                        <a:rPr lang="hu-HU" dirty="0" smtClean="0">
                          <a:effectLst/>
                        </a:rPr>
                        <a:t> </a:t>
                      </a:r>
                      <a:r>
                        <a:rPr lang="hu-HU" dirty="0">
                          <a:effectLst/>
                        </a:rPr>
                        <a:t>n cm</a:t>
                      </a:r>
                      <a:r>
                        <a:rPr lang="hu-HU" baseline="30000" dirty="0">
                          <a:effectLst/>
                        </a:rPr>
                        <a:t>-2</a:t>
                      </a:r>
                      <a:r>
                        <a:rPr lang="hu-HU" dirty="0">
                          <a:effectLst/>
                        </a:rPr>
                        <a:t>s</a:t>
                      </a:r>
                      <a:r>
                        <a:rPr lang="hu-HU" baseline="30000" dirty="0">
                          <a:effectLst/>
                        </a:rPr>
                        <a:t>-1</a:t>
                      </a:r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>
                          <a:effectLst/>
                        </a:rPr>
                        <a:t>Fast neutron flux</a:t>
                      </a:r>
                      <a:endParaRPr lang="en-GB" b="1" noProof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/>
                        </a:rPr>
                        <a:t>5.42×10</a:t>
                      </a:r>
                      <a:r>
                        <a:rPr lang="hu-HU" baseline="30000" dirty="0" smtClean="0">
                          <a:effectLst/>
                        </a:rPr>
                        <a:t>13</a:t>
                      </a:r>
                      <a:r>
                        <a:rPr lang="hu-HU" dirty="0" smtClean="0">
                          <a:effectLst/>
                        </a:rPr>
                        <a:t> n cm</a:t>
                      </a:r>
                      <a:r>
                        <a:rPr lang="hu-HU" baseline="30000" dirty="0" smtClean="0">
                          <a:effectLst/>
                        </a:rPr>
                        <a:t>-2</a:t>
                      </a:r>
                      <a:r>
                        <a:rPr lang="hu-HU" dirty="0" smtClean="0">
                          <a:effectLst/>
                        </a:rPr>
                        <a:t>s</a:t>
                      </a:r>
                      <a:r>
                        <a:rPr lang="hu-HU" baseline="30000" dirty="0" smtClean="0">
                          <a:effectLst/>
                        </a:rPr>
                        <a:t>-1</a:t>
                      </a:r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35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</p:spPr>
        <p:txBody>
          <a:bodyPr/>
          <a:lstStyle/>
          <a:p>
            <a:r>
              <a:rPr lang="el-GR" dirty="0" smtClean="0"/>
              <a:t>γ</a:t>
            </a:r>
            <a:r>
              <a:rPr lang="en-GB" dirty="0" smtClean="0"/>
              <a:t>-spectroscopy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</a:t>
            </a:r>
            <a:r>
              <a:rPr lang="en-US" dirty="0" smtClean="0"/>
              <a:t> low-level chambers</a:t>
            </a:r>
            <a:endParaRPr lang="hu-HU" dirty="0" smtClean="0"/>
          </a:p>
          <a:p>
            <a:pPr lvl="1"/>
            <a:r>
              <a:rPr lang="en-US" dirty="0" smtClean="0"/>
              <a:t>pre-World War II steel </a:t>
            </a:r>
            <a:endParaRPr lang="hu-HU" dirty="0" smtClean="0"/>
          </a:p>
          <a:p>
            <a:pPr lvl="2"/>
            <a:r>
              <a:rPr lang="en-US" dirty="0" smtClean="0"/>
              <a:t>free of any man-made radioactivity</a:t>
            </a:r>
            <a:endParaRPr lang="hu-HU" dirty="0" smtClean="0"/>
          </a:p>
          <a:p>
            <a:pPr lvl="2"/>
            <a:r>
              <a:rPr lang="en-US" dirty="0" smtClean="0"/>
              <a:t>10 cm thick wall </a:t>
            </a:r>
            <a:endParaRPr lang="hu-HU" dirty="0" smtClean="0"/>
          </a:p>
          <a:p>
            <a:pPr lvl="2"/>
            <a:r>
              <a:rPr lang="en-US" dirty="0" smtClean="0"/>
              <a:t>2 mm thick Cu-</a:t>
            </a:r>
            <a:r>
              <a:rPr lang="en-GB" dirty="0" smtClean="0"/>
              <a:t>lining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en-US" dirty="0" smtClean="0"/>
              <a:t>attenuate the X-rays</a:t>
            </a:r>
            <a:r>
              <a:rPr lang="hu-HU" dirty="0" smtClean="0"/>
              <a:t>)</a:t>
            </a:r>
          </a:p>
          <a:p>
            <a:pPr lvl="1"/>
            <a:r>
              <a:rPr lang="en-GB" dirty="0" err="1" smtClean="0"/>
              <a:t>HPGe</a:t>
            </a:r>
            <a:r>
              <a:rPr lang="en-GB" dirty="0" smtClean="0"/>
              <a:t> detectors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14</a:t>
            </a:fld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6560922"/>
              </p:ext>
            </p:extLst>
          </p:nvPr>
        </p:nvGraphicFramePr>
        <p:xfrm>
          <a:off x="1643042" y="4986358"/>
          <a:ext cx="7418954" cy="13716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39487"/>
                <a:gridCol w="979862"/>
                <a:gridCol w="1259822"/>
                <a:gridCol w="1539783"/>
              </a:tblGrid>
              <a:tr h="536658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effectLst/>
                        </a:rPr>
                        <a:t>Detectors</a:t>
                      </a:r>
                      <a:endParaRPr lang="hu-HU" dirty="0" smtClean="0">
                        <a:effectLst/>
                      </a:endParaRPr>
                    </a:p>
                    <a:p>
                      <a:pPr algn="ctr"/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effectLst/>
                        </a:rPr>
                        <a:t>Efficiency</a:t>
                      </a:r>
                      <a:endParaRPr lang="hu-HU" dirty="0" smtClean="0">
                        <a:effectLst/>
                      </a:endParaRPr>
                    </a:p>
                    <a:p>
                      <a:pPr algn="ctr"/>
                      <a:endParaRPr lang="hu-HU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effectLst/>
                        </a:rPr>
                        <a:t>Resolution</a:t>
                      </a:r>
                      <a:r>
                        <a:rPr lang="hu-HU" dirty="0">
                          <a:effectLst/>
                        </a:rPr>
                        <a:t> </a:t>
                      </a:r>
                      <a:r>
                        <a:rPr lang="hu-HU" dirty="0" smtClean="0">
                          <a:effectLst/>
                        </a:rPr>
                        <a:t/>
                      </a:r>
                      <a:br>
                        <a:rPr lang="hu-HU" dirty="0" smtClean="0">
                          <a:effectLst/>
                        </a:rPr>
                      </a:br>
                      <a:r>
                        <a:rPr lang="hu-HU" dirty="0" smtClean="0">
                          <a:effectLst/>
                        </a:rPr>
                        <a:t>[59.5 </a:t>
                      </a:r>
                      <a:r>
                        <a:rPr lang="hu-HU" dirty="0" err="1" smtClean="0">
                          <a:effectLst/>
                        </a:rPr>
                        <a:t>keV</a:t>
                      </a:r>
                      <a:r>
                        <a:rPr lang="hu-HU" dirty="0" smtClean="0">
                          <a:effectLst/>
                        </a:rPr>
                        <a:t>]</a:t>
                      </a:r>
                      <a:endParaRPr lang="hu-HU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effectLst/>
                        </a:rPr>
                        <a:t>Resolution</a:t>
                      </a:r>
                      <a:r>
                        <a:rPr lang="hu-HU" dirty="0">
                          <a:effectLst/>
                        </a:rPr>
                        <a:t> </a:t>
                      </a:r>
                      <a:r>
                        <a:rPr lang="hu-HU" dirty="0" smtClean="0">
                          <a:effectLst/>
                        </a:rPr>
                        <a:t/>
                      </a:r>
                      <a:br>
                        <a:rPr lang="hu-HU" dirty="0" smtClean="0">
                          <a:effectLst/>
                        </a:rPr>
                      </a:br>
                      <a:r>
                        <a:rPr lang="hu-HU" dirty="0" smtClean="0">
                          <a:effectLst/>
                        </a:rPr>
                        <a:t>[1332.5 </a:t>
                      </a:r>
                      <a:r>
                        <a:rPr lang="hu-HU" dirty="0" err="1" smtClean="0">
                          <a:effectLst/>
                        </a:rPr>
                        <a:t>keV</a:t>
                      </a:r>
                      <a:r>
                        <a:rPr lang="hu-HU" dirty="0" smtClean="0">
                          <a:effectLst/>
                        </a:rPr>
                        <a:t>]</a:t>
                      </a:r>
                      <a:endParaRPr lang="hu-HU" b="1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268329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ORTEC </a:t>
                      </a:r>
                      <a:r>
                        <a:rPr lang="hu-HU" dirty="0" err="1">
                          <a:effectLst/>
                        </a:rPr>
                        <a:t>PopTop</a:t>
                      </a:r>
                      <a:r>
                        <a:rPr lang="hu-HU" dirty="0">
                          <a:effectLst/>
                        </a:rPr>
                        <a:t> 55195-P </a:t>
                      </a:r>
                      <a:r>
                        <a:rPr lang="hu-HU" dirty="0" err="1">
                          <a:effectLst/>
                        </a:rPr>
                        <a:t>HPGe</a:t>
                      </a:r>
                      <a:r>
                        <a:rPr lang="hu-HU" dirty="0">
                          <a:effectLst/>
                        </a:rPr>
                        <a:t> </a:t>
                      </a:r>
                      <a:r>
                        <a:rPr lang="hu-HU" dirty="0" err="1">
                          <a:effectLst/>
                        </a:rPr>
                        <a:t>detector</a:t>
                      </a:r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effectLst/>
                        </a:rPr>
                        <a:t>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effectLst/>
                        </a:rPr>
                        <a:t>0.95 keV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effectLst/>
                        </a:rPr>
                        <a:t>1.75 </a:t>
                      </a:r>
                      <a:r>
                        <a:rPr lang="hu-HU" dirty="0" err="1">
                          <a:effectLst/>
                        </a:rPr>
                        <a:t>keV</a:t>
                      </a:r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268329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Canberra GC3618 </a:t>
                      </a:r>
                      <a:r>
                        <a:rPr lang="hu-HU" dirty="0" err="1">
                          <a:effectLst/>
                        </a:rPr>
                        <a:t>HPGe</a:t>
                      </a:r>
                      <a:r>
                        <a:rPr lang="hu-HU" dirty="0">
                          <a:effectLst/>
                        </a:rPr>
                        <a:t> </a:t>
                      </a:r>
                      <a:r>
                        <a:rPr lang="hu-HU" dirty="0" err="1">
                          <a:effectLst/>
                        </a:rPr>
                        <a:t>detector</a:t>
                      </a:r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effectLst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effectLst/>
                        </a:rPr>
                        <a:t>0.80 keV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effectLst/>
                        </a:rPr>
                        <a:t>1.80 keV</a:t>
                      </a:r>
                    </a:p>
                  </a:txBody>
                  <a:tcPr marL="0" marR="0" marT="0" marB="0" anchor="ctr"/>
                </a:tc>
              </a:tr>
              <a:tr h="268329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Canberra GC1318 </a:t>
                      </a:r>
                      <a:r>
                        <a:rPr lang="hu-HU" dirty="0" err="1">
                          <a:effectLst/>
                        </a:rPr>
                        <a:t>HPGe</a:t>
                      </a:r>
                      <a:r>
                        <a:rPr lang="hu-HU" dirty="0">
                          <a:effectLst/>
                        </a:rPr>
                        <a:t> </a:t>
                      </a:r>
                      <a:r>
                        <a:rPr lang="hu-HU" dirty="0" err="1">
                          <a:effectLst/>
                        </a:rPr>
                        <a:t>detector</a:t>
                      </a:r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effectLst/>
                        </a:rPr>
                        <a:t>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effectLst/>
                        </a:rPr>
                        <a:t>0.95 keV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effectLst/>
                        </a:rPr>
                        <a:t>1.80 </a:t>
                      </a:r>
                      <a:r>
                        <a:rPr lang="hu-HU" dirty="0" err="1">
                          <a:effectLst/>
                        </a:rPr>
                        <a:t>keV</a:t>
                      </a:r>
                      <a:endParaRPr lang="hu-HU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" name="Picture 4" descr="http://www.bnc.hu/sites/default/files/DSC_0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60038"/>
            <a:ext cx="273890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5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Results</a:t>
            </a:r>
            <a:r>
              <a:rPr lang="hu-HU" dirty="0" smtClean="0"/>
              <a:t> I. - NA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5857884" y="1600200"/>
            <a:ext cx="2828916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Zn-65</a:t>
            </a:r>
          </a:p>
          <a:p>
            <a:r>
              <a:rPr lang="hu-HU" dirty="0" smtClean="0"/>
              <a:t>E=1115.54 </a:t>
            </a:r>
            <a:r>
              <a:rPr lang="hu-HU" dirty="0" err="1" smtClean="0"/>
              <a:t>keV</a:t>
            </a:r>
            <a:endParaRPr lang="hu-HU" dirty="0" smtClean="0"/>
          </a:p>
          <a:p>
            <a:r>
              <a:rPr lang="hu-HU" dirty="0" smtClean="0"/>
              <a:t>T</a:t>
            </a:r>
            <a:r>
              <a:rPr lang="hu-HU" baseline="-25000" dirty="0" smtClean="0"/>
              <a:t>1/2</a:t>
            </a:r>
            <a:r>
              <a:rPr lang="hu-HU" dirty="0" smtClean="0"/>
              <a:t>=244.3 d</a:t>
            </a:r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Cr-51</a:t>
            </a:r>
          </a:p>
          <a:p>
            <a:r>
              <a:rPr lang="hu-HU" dirty="0" smtClean="0"/>
              <a:t>E=320.08 </a:t>
            </a:r>
            <a:r>
              <a:rPr lang="hu-HU" dirty="0" err="1" smtClean="0"/>
              <a:t>keV</a:t>
            </a:r>
            <a:endParaRPr lang="hu-HU" dirty="0" smtClean="0"/>
          </a:p>
          <a:p>
            <a:r>
              <a:rPr lang="hu-HU" dirty="0" smtClean="0"/>
              <a:t>T</a:t>
            </a:r>
            <a:r>
              <a:rPr lang="hu-HU" baseline="-25000" dirty="0" smtClean="0"/>
              <a:t>1/2</a:t>
            </a:r>
            <a:r>
              <a:rPr lang="hu-HU" dirty="0" smtClean="0"/>
              <a:t>=27.7 d</a:t>
            </a:r>
          </a:p>
          <a:p>
            <a:endParaRPr lang="hu-HU" dirty="0"/>
          </a:p>
        </p:txBody>
      </p:sp>
      <p:graphicFrame>
        <p:nvGraphicFramePr>
          <p:cNvPr id="10" name="Tartalom helye 8"/>
          <p:cNvGraphicFramePr>
            <a:graphicFrameLocks/>
          </p:cNvGraphicFramePr>
          <p:nvPr/>
        </p:nvGraphicFramePr>
        <p:xfrm>
          <a:off x="500032" y="1785926"/>
          <a:ext cx="5072100" cy="36899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68025"/>
                <a:gridCol w="1268025"/>
                <a:gridCol w="1268025"/>
                <a:gridCol w="1268025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 dirty="0" smtClean="0"/>
                        <a:t>Isotope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A (Bq)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Zn-65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5.20E+07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5.93E+04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4.98E+07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Cu-64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3.81E+06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4.02E+06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Na-24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5.52E+05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6.51E+05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5.19E+05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Ga-72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4.38E+04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3.15E+04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Mn-54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4.67E+04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3.41E+04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Fe-59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4.59E+04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4.83E+04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4.78E+04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Co-60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8.47E+03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1.21E+04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Sc-46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7.19E+03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Co-58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9.93E+03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Cr-51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3.95E+06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3.09E+06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Zr-95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7.07E+04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Ellipszis 10"/>
          <p:cNvSpPr/>
          <p:nvPr/>
        </p:nvSpPr>
        <p:spPr>
          <a:xfrm rot="10800000" flipV="1">
            <a:off x="419075" y="2143116"/>
            <a:ext cx="5367371" cy="633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 rot="10800000" flipV="1">
            <a:off x="2714612" y="4786321"/>
            <a:ext cx="321471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43240" y="6356350"/>
            <a:ext cx="3464024" cy="365125"/>
          </a:xfrm>
        </p:spPr>
        <p:txBody>
          <a:bodyPr/>
          <a:lstStyle/>
          <a:p>
            <a:r>
              <a:rPr lang="en-US" sz="1400" dirty="0" err="1" smtClean="0"/>
              <a:t>Eszter</a:t>
            </a:r>
            <a:r>
              <a:rPr lang="en-US" sz="1400" dirty="0" smtClean="0"/>
              <a:t> Dian,</a:t>
            </a:r>
            <a:r>
              <a:rPr lang="hu-HU" sz="1400" dirty="0" smtClean="0"/>
              <a:t>	 </a:t>
            </a:r>
            <a:r>
              <a:rPr lang="en-US" sz="1400" dirty="0" smtClean="0"/>
              <a:t>HAS Centre for Energy Research</a:t>
            </a:r>
            <a:endParaRPr lang="hu-HU" sz="1400" dirty="0"/>
          </a:p>
        </p:txBody>
      </p:sp>
      <p:sp>
        <p:nvSpPr>
          <p:cNvPr id="1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dirty="0" smtClean="0"/>
              <a:t>17/03/2015</a:t>
            </a:r>
            <a:endParaRPr lang="hu-HU" sz="1400" dirty="0"/>
          </a:p>
        </p:txBody>
      </p:sp>
      <p:sp>
        <p:nvSpPr>
          <p:cNvPr id="1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r>
              <a:rPr lang="hu-HU" dirty="0" smtClean="0"/>
              <a:t> II. - XRF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214278" y="2500306"/>
          <a:ext cx="8715440" cy="2347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57192"/>
                <a:gridCol w="500066"/>
                <a:gridCol w="802826"/>
                <a:gridCol w="511128"/>
                <a:gridCol w="436865"/>
                <a:gridCol w="436865"/>
                <a:gridCol w="436865"/>
                <a:gridCol w="838777"/>
                <a:gridCol w="793432"/>
                <a:gridCol w="936368"/>
                <a:gridCol w="504199"/>
                <a:gridCol w="432171"/>
                <a:gridCol w="432171"/>
                <a:gridCol w="504199"/>
                <a:gridCol w="432171"/>
                <a:gridCol w="360145"/>
              </a:tblGrid>
              <a:tr h="322190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m 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2219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V [cm</a:t>
                      </a:r>
                      <a:r>
                        <a:rPr lang="hu-HU" sz="1800" u="none" strike="noStrike" baseline="30000"/>
                        <a:t>3</a:t>
                      </a:r>
                      <a:r>
                        <a:rPr lang="hu-HU" sz="1800" u="none" strike="noStrike"/>
                        <a:t>]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m [g]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Si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/>
                        <a:t>Fe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Cu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/>
                        <a:t>Mn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Mg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Cr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Ni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/>
                        <a:t>Zn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Ti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/>
                        <a:t>Zr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Ga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V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81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/>
                        <a:t>Nom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/>
                        <a:t>1*</a:t>
                      </a:r>
                      <a:r>
                        <a:rPr lang="hu-HU" sz="1800" u="none" strike="noStrike" dirty="0" err="1"/>
                        <a:t>1</a:t>
                      </a:r>
                      <a:r>
                        <a:rPr lang="hu-HU" sz="1800" u="none" strike="noStrike" dirty="0"/>
                        <a:t>*</a:t>
                      </a:r>
                      <a:r>
                        <a:rPr lang="hu-HU" sz="1800" u="none" strike="noStrike" dirty="0" err="1"/>
                        <a:t>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2.87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2.3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819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XRF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0.18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2.38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8.63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81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/>
                        <a:t>Nom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1*</a:t>
                      </a:r>
                      <a:r>
                        <a:rPr lang="hu-HU" sz="1800" u="none" strike="noStrike" dirty="0" err="1" smtClean="0"/>
                        <a:t>1</a:t>
                      </a:r>
                      <a:r>
                        <a:rPr lang="hu-HU" sz="1800" u="none" strike="noStrike" dirty="0" smtClean="0"/>
                        <a:t>*</a:t>
                      </a:r>
                      <a:r>
                        <a:rPr lang="hu-HU" sz="1800" u="none" strike="noStrike" dirty="0" err="1" smtClean="0"/>
                        <a:t>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2.72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0.4-1.0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4.0-4.9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0.05-0.25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0.15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819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XRF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0.33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0.64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0,01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8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/>
                        <a:t>Nom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1*1*1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2.88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u="none" strike="noStrike" dirty="0" smtClean="0"/>
                        <a:t>2.6-3.6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819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/>
                        <a:t>XRF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2.4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0,.3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8.98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0.00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Ellipszis 7"/>
          <p:cNvSpPr/>
          <p:nvPr/>
        </p:nvSpPr>
        <p:spPr>
          <a:xfrm rot="10800000" flipV="1">
            <a:off x="6643703" y="2357430"/>
            <a:ext cx="714379" cy="27860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16</a:t>
            </a:fld>
            <a:endParaRPr 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dirty="0" smtClean="0"/>
              <a:t>17/03/2015</a:t>
            </a:r>
            <a:endParaRPr lang="hu-HU" sz="1400" dirty="0"/>
          </a:p>
        </p:txBody>
      </p:sp>
      <p:sp>
        <p:nvSpPr>
          <p:cNvPr id="11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43240" y="6356350"/>
            <a:ext cx="3464024" cy="365125"/>
          </a:xfrm>
        </p:spPr>
        <p:txBody>
          <a:bodyPr/>
          <a:lstStyle/>
          <a:p>
            <a:r>
              <a:rPr lang="en-US" sz="1400" dirty="0" err="1" smtClean="0"/>
              <a:t>Eszter</a:t>
            </a:r>
            <a:r>
              <a:rPr lang="en-US" sz="1400" dirty="0" smtClean="0"/>
              <a:t> Dian,</a:t>
            </a:r>
            <a:r>
              <a:rPr lang="hu-HU" sz="1400" dirty="0" smtClean="0"/>
              <a:t>	 </a:t>
            </a:r>
            <a:r>
              <a:rPr lang="en-US" sz="1400" dirty="0" smtClean="0"/>
              <a:t>HAS Centre for Energy Research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r>
              <a:rPr lang="hu-HU" dirty="0" smtClean="0"/>
              <a:t> III. </a:t>
            </a:r>
            <a:endParaRPr lang="hu-HU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</p:nvPr>
        </p:nvGraphicFramePr>
        <p:xfrm>
          <a:off x="500034" y="2143116"/>
          <a:ext cx="8143933" cy="312229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63419"/>
                <a:gridCol w="1163419"/>
                <a:gridCol w="1163419"/>
                <a:gridCol w="1163419"/>
                <a:gridCol w="1163419"/>
                <a:gridCol w="1163419"/>
                <a:gridCol w="1163419"/>
              </a:tblGrid>
              <a:tr h="190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err="1"/>
                        <a:t>Isotope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A (Bq)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Al sample 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Al sample 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Al sample 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Meas.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Calc.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Meas.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Calc.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Meas.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Calc.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Zn-65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5.20E+07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3.35E+07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5.93E+04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5.69E+04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4.98E+07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3.50E+07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Cu-64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3.81E+06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3.39E+06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2.46E+04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4.02E+06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3.37E+06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Ga-72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4.38E+04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3.40E+04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3.15E+04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1.66E+04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3.06E+03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Mn-54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4.67E+04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7.42E+03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3.41E+04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1.40E+04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8.74E+03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Fe-59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4.59E+04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4.13E+04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4.83E+04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4.88E+04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4.78E+04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4.89E+04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Co-60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8.47E+03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1.22E+04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1.21E+04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3.92E+03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Co-58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9.93E+03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1.38E+04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-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Cr-51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/>
                        <a:t>-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3.95E+06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3.72E+06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3.09E+06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/>
                        <a:t>2.03E+06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Ellipszis 9"/>
          <p:cNvSpPr/>
          <p:nvPr/>
        </p:nvSpPr>
        <p:spPr>
          <a:xfrm rot="10800000" flipV="1">
            <a:off x="3571868" y="2928934"/>
            <a:ext cx="2786082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 rot="10800000" flipV="1">
            <a:off x="6000760" y="2928934"/>
            <a:ext cx="2938482" cy="4381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 rot="10800000" flipV="1">
            <a:off x="1285852" y="2928934"/>
            <a:ext cx="285752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 rot="10800000" flipV="1">
            <a:off x="3929058" y="1484784"/>
            <a:ext cx="2428890" cy="4572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43240" y="6356350"/>
            <a:ext cx="3464024" cy="365125"/>
          </a:xfrm>
        </p:spPr>
        <p:txBody>
          <a:bodyPr/>
          <a:lstStyle/>
          <a:p>
            <a:r>
              <a:rPr lang="en-US" sz="1400" dirty="0" err="1" smtClean="0"/>
              <a:t>Eszter</a:t>
            </a:r>
            <a:r>
              <a:rPr lang="en-US" sz="1400" dirty="0" smtClean="0"/>
              <a:t> Dian,</a:t>
            </a:r>
            <a:r>
              <a:rPr lang="hu-HU" sz="1400" dirty="0" smtClean="0"/>
              <a:t>	 </a:t>
            </a:r>
            <a:r>
              <a:rPr lang="en-US" sz="1400" dirty="0" smtClean="0"/>
              <a:t>HAS Centre for Energy Research</a:t>
            </a:r>
            <a:endParaRPr lang="hu-HU" sz="1400" dirty="0"/>
          </a:p>
        </p:txBody>
      </p:sp>
      <p:sp>
        <p:nvSpPr>
          <p:cNvPr id="15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dirty="0" smtClean="0"/>
              <a:t>17/03/2015</a:t>
            </a:r>
            <a:endParaRPr lang="hu-HU" sz="1400" dirty="0"/>
          </a:p>
        </p:txBody>
      </p:sp>
      <p:sp>
        <p:nvSpPr>
          <p:cNvPr id="16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r>
              <a:rPr lang="hu-HU" dirty="0" smtClean="0"/>
              <a:t> I.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Activation products:</a:t>
            </a:r>
          </a:p>
          <a:p>
            <a:pPr lvl="1"/>
            <a:r>
              <a:rPr lang="en-GB" dirty="0" smtClean="0"/>
              <a:t>Radiation protection</a:t>
            </a:r>
          </a:p>
          <a:p>
            <a:pPr lvl="1"/>
            <a:r>
              <a:rPr lang="en-GB" dirty="0" smtClean="0"/>
              <a:t>Waste management</a:t>
            </a:r>
            <a:endParaRPr lang="hu-HU" dirty="0" smtClean="0"/>
          </a:p>
          <a:p>
            <a:r>
              <a:rPr lang="en-GB" dirty="0" smtClean="0"/>
              <a:t>Nominal composition  is not always reflecting the real elemental chemistry</a:t>
            </a:r>
          </a:p>
          <a:p>
            <a:r>
              <a:rPr lang="hu-HU" dirty="0" smtClean="0"/>
              <a:t>Zn-65</a:t>
            </a:r>
          </a:p>
          <a:p>
            <a:pPr lvl="1"/>
            <a:r>
              <a:rPr lang="hu-HU" dirty="0" smtClean="0"/>
              <a:t>T</a:t>
            </a:r>
            <a:r>
              <a:rPr lang="hu-HU" baseline="-25000" dirty="0" smtClean="0"/>
              <a:t>1/2</a:t>
            </a:r>
            <a:r>
              <a:rPr lang="hu-HU" dirty="0" smtClean="0"/>
              <a:t>=244.3 d</a:t>
            </a:r>
          </a:p>
          <a:p>
            <a:r>
              <a:rPr lang="hu-HU" dirty="0" smtClean="0"/>
              <a:t>Cr-51</a:t>
            </a:r>
          </a:p>
          <a:p>
            <a:pPr lvl="1"/>
            <a:r>
              <a:rPr lang="hu-HU" dirty="0" smtClean="0"/>
              <a:t>T</a:t>
            </a:r>
            <a:r>
              <a:rPr lang="hu-HU" baseline="-25000" dirty="0" smtClean="0"/>
              <a:t>1/2</a:t>
            </a:r>
            <a:r>
              <a:rPr lang="hu-HU" dirty="0" smtClean="0"/>
              <a:t>=27.7 d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dirty="0" err="1" smtClean="0"/>
              <a:t>Eszter</a:t>
            </a:r>
            <a:r>
              <a:rPr lang="en-US" sz="1400" dirty="0" smtClean="0"/>
              <a:t> Dian,</a:t>
            </a:r>
            <a:r>
              <a:rPr lang="hu-HU" sz="1400" dirty="0" smtClean="0"/>
              <a:t>	 </a:t>
            </a:r>
            <a:r>
              <a:rPr lang="en-US" sz="1400" dirty="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18</a:t>
            </a:fld>
            <a:endParaRPr lang="hu-HU" dirty="0"/>
          </a:p>
        </p:txBody>
      </p:sp>
      <p:sp>
        <p:nvSpPr>
          <p:cNvPr id="9" name="Jobb oldali kapcsos zárójel 8"/>
          <p:cNvSpPr/>
          <p:nvPr/>
        </p:nvSpPr>
        <p:spPr>
          <a:xfrm>
            <a:off x="3571868" y="4096138"/>
            <a:ext cx="358900" cy="2081392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4208952" y="4956814"/>
            <a:ext cx="648072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000628" y="487522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Aluminium sample No. 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2825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r>
              <a:rPr lang="hu-HU" dirty="0" smtClean="0"/>
              <a:t> II.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</a:t>
            </a:r>
            <a:r>
              <a:rPr lang="hu-HU" dirty="0"/>
              <a:t>-</a:t>
            </a:r>
            <a:r>
              <a:rPr lang="en-GB" dirty="0" smtClean="0"/>
              <a:t>how</a:t>
            </a:r>
          </a:p>
          <a:p>
            <a:pPr lvl="1"/>
            <a:r>
              <a:rPr lang="en-GB" dirty="0" smtClean="0"/>
              <a:t>considerable experience in</a:t>
            </a:r>
          </a:p>
          <a:p>
            <a:pPr lvl="2"/>
            <a:r>
              <a:rPr lang="en-GB" dirty="0" smtClean="0"/>
              <a:t> neutron activation</a:t>
            </a:r>
          </a:p>
          <a:p>
            <a:pPr lvl="2"/>
            <a:r>
              <a:rPr lang="en-GB" dirty="0" smtClean="0"/>
              <a:t>material testing methods</a:t>
            </a:r>
          </a:p>
          <a:p>
            <a:pPr lvl="2"/>
            <a:r>
              <a:rPr lang="en-GB" dirty="0" smtClean="0">
                <a:latin typeface="Calibri"/>
              </a:rPr>
              <a:t>γ-spectroscopy</a:t>
            </a:r>
          </a:p>
          <a:p>
            <a:r>
              <a:rPr lang="en-GB" dirty="0" smtClean="0"/>
              <a:t>Facilities</a:t>
            </a:r>
          </a:p>
          <a:p>
            <a:pPr lvl="1"/>
            <a:r>
              <a:rPr lang="en-GB" dirty="0" smtClean="0"/>
              <a:t> various irradiation channels &amp; fluxes</a:t>
            </a:r>
          </a:p>
          <a:p>
            <a:pPr lvl="1"/>
            <a:r>
              <a:rPr lang="en-GB" dirty="0" smtClean="0"/>
              <a:t>analytical devices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19</a:t>
            </a:fld>
            <a:endParaRPr lang="hu-HU" dirty="0"/>
          </a:p>
        </p:txBody>
      </p:sp>
      <p:pic>
        <p:nvPicPr>
          <p:cNvPr id="7" name="Picture 2" descr="http://www.bnc.hu/sites/default/files/bnc_logo%20cen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367" y="4653136"/>
            <a:ext cx="2132097" cy="13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fKuKy_AK8NVzG8odUeSY3YRkEtznWax_QNa_ehTq9IdEsJh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367" y="2132856"/>
            <a:ext cx="2074090" cy="112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5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Instrumentation</a:t>
            </a:r>
          </a:p>
          <a:p>
            <a:r>
              <a:rPr lang="en-GB" dirty="0" smtClean="0"/>
              <a:t>Experiment</a:t>
            </a:r>
          </a:p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3E71-9C1F-496A-89DE-EEA4C35478EA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7" name="Élőláb helye 5"/>
          <p:cNvSpPr txBox="1">
            <a:spLocks/>
          </p:cNvSpPr>
          <p:nvPr/>
        </p:nvSpPr>
        <p:spPr>
          <a:xfrm>
            <a:off x="3124200" y="6356350"/>
            <a:ext cx="346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Eszter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Dian,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Centre for Energy Research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4248472" cy="2304255"/>
          </a:xfrm>
        </p:spPr>
        <p:txBody>
          <a:bodyPr anchor="t">
            <a:normAutofit/>
          </a:bodyPr>
          <a:lstStyle/>
          <a:p>
            <a:pPr algn="l"/>
            <a:r>
              <a:rPr lang="hu-HU" dirty="0" smtClean="0"/>
              <a:t>T</a:t>
            </a:r>
            <a:r>
              <a:rPr lang="en-GB" dirty="0" smtClean="0"/>
              <a:t>hank you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	 </a:t>
            </a:r>
            <a:r>
              <a:rPr lang="en-GB" dirty="0" smtClean="0"/>
              <a:t>for your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    </a:t>
            </a:r>
            <a:r>
              <a:rPr lang="en-GB" dirty="0" smtClean="0"/>
              <a:t>attention!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20</a:t>
            </a:fld>
            <a:endParaRPr lang="hu-H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14940"/>
            <a:ext cx="4000528" cy="401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2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Neutron activation</a:t>
            </a:r>
          </a:p>
          <a:p>
            <a:pPr lvl="1"/>
            <a:r>
              <a:rPr lang="en-GB" dirty="0" smtClean="0"/>
              <a:t>Radiation protection</a:t>
            </a:r>
          </a:p>
          <a:p>
            <a:pPr lvl="1"/>
            <a:r>
              <a:rPr lang="en-GB" dirty="0" smtClean="0"/>
              <a:t>Waste management</a:t>
            </a:r>
          </a:p>
          <a:p>
            <a:r>
              <a:rPr lang="en-GB" dirty="0" smtClean="0"/>
              <a:t>Inventory calculation</a:t>
            </a:r>
          </a:p>
          <a:p>
            <a:pPr lvl="1"/>
            <a:r>
              <a:rPr lang="en-GB" dirty="0" smtClean="0"/>
              <a:t>Modelling (e.g. </a:t>
            </a:r>
            <a:r>
              <a:rPr lang="hu-HU" dirty="0" smtClean="0"/>
              <a:t>NAAPRO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Measurement</a:t>
            </a:r>
          </a:p>
          <a:p>
            <a:pPr lvl="2"/>
            <a:r>
              <a:rPr lang="en-GB" dirty="0" smtClean="0"/>
              <a:t>Initial composition</a:t>
            </a:r>
          </a:p>
          <a:p>
            <a:pPr lvl="2"/>
            <a:r>
              <a:rPr lang="en-GB" dirty="0" smtClean="0"/>
              <a:t>Irradiation</a:t>
            </a:r>
          </a:p>
          <a:p>
            <a:pPr lvl="2"/>
            <a:r>
              <a:rPr lang="en-GB" dirty="0" smtClean="0"/>
              <a:t>Spectroscopy	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3</a:t>
            </a:fld>
            <a:endParaRPr lang="hu-HU" dirty="0"/>
          </a:p>
        </p:txBody>
      </p:sp>
      <p:sp>
        <p:nvSpPr>
          <p:cNvPr id="7" name="Jobb oldali kapcsos zárójel 6"/>
          <p:cNvSpPr/>
          <p:nvPr/>
        </p:nvSpPr>
        <p:spPr>
          <a:xfrm>
            <a:off x="4071934" y="4572008"/>
            <a:ext cx="216024" cy="1224136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http://www.bnc.hu/sites/default/files/bnc_logo%20cen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270" y="3747511"/>
            <a:ext cx="2132097" cy="13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SfKuKy_AK8NVzG8odUeSY3YRkEtznWax_QNa_ehTq9IdEsJh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271" y="5173228"/>
            <a:ext cx="2074090" cy="112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Jobbra nyíl 7"/>
          <p:cNvSpPr/>
          <p:nvPr/>
        </p:nvSpPr>
        <p:spPr>
          <a:xfrm>
            <a:off x="4499992" y="5000636"/>
            <a:ext cx="648072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559292" y="479715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9900"/>
                </a:solidFill>
              </a:rPr>
              <a:t>&amp;</a:t>
            </a:r>
            <a:endParaRPr lang="hu-HU" sz="3600" b="1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irradiation</a:t>
            </a:r>
            <a:endParaRPr lang="en-GB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Instrumentation</a:t>
            </a:r>
            <a:endParaRPr lang="en-GB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7958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13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12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4</a:t>
            </a:fld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0"/>
            <a:ext cx="3923928" cy="49317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0820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BRR – Budapest </a:t>
            </a:r>
            <a:r>
              <a:rPr lang="hu-HU" dirty="0"/>
              <a:t>Neutron Centre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VVR-type research reactor </a:t>
            </a:r>
          </a:p>
          <a:p>
            <a:pPr lvl="1"/>
            <a:r>
              <a:rPr lang="en-GB" dirty="0" smtClean="0"/>
              <a:t>light water-cooled and moderated tank type reactor with a beryllium reflector</a:t>
            </a:r>
          </a:p>
          <a:p>
            <a:pPr lvl="1"/>
            <a:r>
              <a:rPr lang="en-GB" dirty="0" smtClean="0"/>
              <a:t>low enriched uranium fuel (LEU: 19.9% </a:t>
            </a:r>
            <a:r>
              <a:rPr lang="en-GB" baseline="30000" dirty="0" smtClean="0"/>
              <a:t>235</a:t>
            </a:r>
            <a:r>
              <a:rPr lang="en-GB" dirty="0" smtClean="0"/>
              <a:t>U)</a:t>
            </a:r>
          </a:p>
          <a:p>
            <a:r>
              <a:rPr lang="en-GB" dirty="0" smtClean="0"/>
              <a:t>nominal thermal power: 10 MW</a:t>
            </a:r>
          </a:p>
          <a:p>
            <a:r>
              <a:rPr lang="en-GB" dirty="0" smtClean="0"/>
              <a:t>maximal thermal flux: 2.1 × 10</a:t>
            </a:r>
            <a:r>
              <a:rPr lang="en-GB" baseline="30000" dirty="0" smtClean="0"/>
              <a:t>14</a:t>
            </a:r>
            <a:r>
              <a:rPr lang="en-GB" dirty="0" smtClean="0"/>
              <a:t> n/cm</a:t>
            </a:r>
            <a:r>
              <a:rPr lang="en-GB" baseline="30000" dirty="0" smtClean="0"/>
              <a:t>2</a:t>
            </a:r>
            <a:r>
              <a:rPr lang="en-GB" dirty="0" smtClean="0"/>
              <a:t>s </a:t>
            </a:r>
          </a:p>
          <a:p>
            <a:r>
              <a:rPr lang="en-GB" dirty="0" smtClean="0"/>
              <a:t>Reactor „campaign”: 10 effective days </a:t>
            </a:r>
            <a:br>
              <a:rPr lang="en-GB" dirty="0" smtClean="0"/>
            </a:br>
            <a:r>
              <a:rPr lang="en-GB" dirty="0" smtClean="0"/>
              <a:t>				+ break for weekend</a:t>
            </a:r>
          </a:p>
          <a:p>
            <a:pPr marL="0" indent="0">
              <a:buNone/>
            </a:pPr>
            <a:r>
              <a:rPr lang="en-GB" dirty="0" smtClean="0"/>
              <a:t>     ~ 160 operational days/year, flexible timetable</a:t>
            </a:r>
          </a:p>
          <a:p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655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nstr f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119" y="332656"/>
            <a:ext cx="8032361" cy="5833722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6</a:t>
            </a:fld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7504" y="815586"/>
            <a:ext cx="1896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Reactor zone,</a:t>
            </a:r>
          </a:p>
          <a:p>
            <a:r>
              <a:rPr lang="en-GB" dirty="0" smtClean="0"/>
              <a:t>vertical irradiation channels</a:t>
            </a:r>
            <a:endParaRPr lang="en-GB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1475656" y="1592796"/>
            <a:ext cx="2160240" cy="468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89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7769"/>
            <a:ext cx="4904708" cy="506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Irradiation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GB" dirty="0" smtClean="0"/>
              <a:t>Vertical</a:t>
            </a:r>
            <a:r>
              <a:rPr lang="hu-HU" dirty="0" smtClean="0"/>
              <a:t> </a:t>
            </a:r>
            <a:r>
              <a:rPr lang="en-GB" dirty="0" smtClean="0"/>
              <a:t>irradiation channels inside and outside of the zone</a:t>
            </a:r>
            <a:endParaRPr lang="hu-HU" dirty="0" smtClean="0"/>
          </a:p>
          <a:p>
            <a:pPr lvl="1"/>
            <a:r>
              <a:rPr lang="en-GB" dirty="0" smtClean="0"/>
              <a:t>13 irradiation channel</a:t>
            </a:r>
          </a:p>
          <a:p>
            <a:pPr lvl="1"/>
            <a:r>
              <a:rPr lang="en-GB" dirty="0" smtClean="0"/>
              <a:t>1 fast neutron channel</a:t>
            </a:r>
          </a:p>
          <a:p>
            <a:pPr lvl="1"/>
            <a:r>
              <a:rPr lang="en-GB" dirty="0" smtClean="0"/>
              <a:t>2 B-filtered channel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  <a:endParaRPr lang="en-GB" dirty="0" smtClean="0"/>
          </a:p>
          <a:p>
            <a:pPr lvl="1"/>
            <a:endParaRPr lang="hu-HU" dirty="0" smtClean="0"/>
          </a:p>
          <a:p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048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Irradiation</a:t>
            </a:r>
            <a:r>
              <a:rPr lang="hu-HU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position / c</a:t>
            </a:r>
            <a:r>
              <a:rPr lang="hu-HU" dirty="0" smtClean="0"/>
              <a:t>h</a:t>
            </a:r>
            <a:r>
              <a:rPr lang="en-GB" dirty="0" err="1" smtClean="0"/>
              <a:t>annel</a:t>
            </a:r>
            <a:endParaRPr lang="en-GB" dirty="0" smtClean="0"/>
          </a:p>
          <a:p>
            <a:pPr lvl="1"/>
            <a:r>
              <a:rPr lang="en-GB" dirty="0" smtClean="0"/>
              <a:t>10-10 cm distance</a:t>
            </a:r>
          </a:p>
          <a:p>
            <a:r>
              <a:rPr lang="en-GB" dirty="0" smtClean="0"/>
              <a:t>Al capsules  as sample </a:t>
            </a:r>
            <a:br>
              <a:rPr lang="en-GB" dirty="0" smtClean="0"/>
            </a:br>
            <a:r>
              <a:rPr lang="en-GB" dirty="0" smtClean="0"/>
              <a:t>holders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8</a:t>
            </a:fld>
            <a:endParaRPr lang="hu-H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4657"/>
            <a:ext cx="3759086" cy="237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4404"/>
            <a:ext cx="6063342" cy="198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03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</a:t>
            </a:r>
            <a:endParaRPr lang="en-GB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Example: </a:t>
            </a:r>
          </a:p>
          <a:p>
            <a:r>
              <a:rPr lang="en-GB" dirty="0" smtClean="0"/>
              <a:t>Irradiation of neutron guide</a:t>
            </a:r>
            <a:endParaRPr lang="en-GB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1584176" cy="365125"/>
          </a:xfrm>
        </p:spPr>
        <p:txBody>
          <a:bodyPr/>
          <a:lstStyle/>
          <a:p>
            <a:r>
              <a:rPr lang="hu-HU" sz="1400" smtClean="0"/>
              <a:t>17/03/2015</a:t>
            </a:r>
            <a:endParaRPr lang="hu-HU" sz="1400" dirty="0"/>
          </a:p>
        </p:txBody>
      </p:sp>
      <p:sp>
        <p:nvSpPr>
          <p:cNvPr id="4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US" sz="1400" smtClean="0"/>
              <a:t>Eszter Dian,</a:t>
            </a:r>
            <a:r>
              <a:rPr lang="hu-HU" sz="1400" smtClean="0"/>
              <a:t>	 </a:t>
            </a:r>
            <a:r>
              <a:rPr lang="en-US" sz="1400" smtClean="0"/>
              <a:t>HAS Centre for Energy Research</a:t>
            </a:r>
            <a:endParaRPr lang="hu-HU" sz="1400" dirty="0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fld id="{D25F3E71-9C1F-496A-89DE-EEA4C35478EA}" type="slidenum">
              <a:rPr lang="hu-HU" sz="1400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767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</TotalTime>
  <Words>860</Words>
  <Application>Microsoft Office PowerPoint</Application>
  <PresentationFormat>On-screen Show (4:3)</PresentationFormat>
  <Paragraphs>502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Office-téma</vt:lpstr>
      <vt:lpstr>Activation experiments on neutron beam guide materials</vt:lpstr>
      <vt:lpstr>Content</vt:lpstr>
      <vt:lpstr>Introduction</vt:lpstr>
      <vt:lpstr>irradiation</vt:lpstr>
      <vt:lpstr>BRR – Budapest Neutron Centre</vt:lpstr>
      <vt:lpstr>Slide 6</vt:lpstr>
      <vt:lpstr>Irradiation I.</vt:lpstr>
      <vt:lpstr>Irradiation II.</vt:lpstr>
      <vt:lpstr>Experiment</vt:lpstr>
      <vt:lpstr>Neutron Guides</vt:lpstr>
      <vt:lpstr>Irradiation</vt:lpstr>
      <vt:lpstr>Irradiation</vt:lpstr>
      <vt:lpstr>Irradiation</vt:lpstr>
      <vt:lpstr>γ-spectroscopy</vt:lpstr>
      <vt:lpstr>Results I. - NA</vt:lpstr>
      <vt:lpstr>Results II. - XRF</vt:lpstr>
      <vt:lpstr>Results III. </vt:lpstr>
      <vt:lpstr>Conclusion I.</vt:lpstr>
      <vt:lpstr>Conclusion II.</vt:lpstr>
      <vt:lpstr>Thank you           for your            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Környezetfizikai Laboratórium kutatási tevékenysége</dc:title>
  <dc:creator>Török Szabina</dc:creator>
  <cp:lastModifiedBy>Rosta László</cp:lastModifiedBy>
  <cp:revision>212</cp:revision>
  <dcterms:created xsi:type="dcterms:W3CDTF">2014-11-18T08:40:26Z</dcterms:created>
  <dcterms:modified xsi:type="dcterms:W3CDTF">2015-03-17T14:28:21Z</dcterms:modified>
</cp:coreProperties>
</file>