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348" r:id="rId3"/>
    <p:sldId id="360" r:id="rId4"/>
    <p:sldId id="339" r:id="rId5"/>
    <p:sldId id="344" r:id="rId6"/>
    <p:sldId id="358" r:id="rId7"/>
    <p:sldId id="303" r:id="rId8"/>
    <p:sldId id="334" r:id="rId9"/>
    <p:sldId id="347" r:id="rId10"/>
    <p:sldId id="335" r:id="rId11"/>
    <p:sldId id="324" r:id="rId12"/>
    <p:sldId id="349" r:id="rId13"/>
    <p:sldId id="332" r:id="rId14"/>
    <p:sldId id="359" r:id="rId15"/>
    <p:sldId id="312" r:id="rId16"/>
    <p:sldId id="343" r:id="rId17"/>
    <p:sldId id="350" r:id="rId18"/>
    <p:sldId id="351" r:id="rId19"/>
    <p:sldId id="352" r:id="rId20"/>
    <p:sldId id="353" r:id="rId21"/>
    <p:sldId id="354" r:id="rId22"/>
    <p:sldId id="355" r:id="rId23"/>
    <p:sldId id="356" r:id="rId24"/>
    <p:sldId id="357"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00"/>
    <a:srgbClr val="0000FF"/>
    <a:srgbClr val="FF3300"/>
    <a:srgbClr val="FF0066"/>
    <a:srgbClr val="898989"/>
    <a:srgbClr val="0033CC"/>
    <a:srgbClr val="9999FF"/>
    <a:srgbClr val="FFFFCC"/>
    <a:srgbClr val="66FF99"/>
    <a:srgbClr val="FF6699"/>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27.wmf"/><Relationship Id="rId1" Type="http://schemas.openxmlformats.org/officeDocument/2006/relationships/image" Target="../media/image34.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image" Target="../media/image52.wmf"/><Relationship Id="rId3" Type="http://schemas.openxmlformats.org/officeDocument/2006/relationships/image" Target="../media/image42.wmf"/><Relationship Id="rId7" Type="http://schemas.openxmlformats.org/officeDocument/2006/relationships/image" Target="../media/image46.wmf"/><Relationship Id="rId12" Type="http://schemas.openxmlformats.org/officeDocument/2006/relationships/image" Target="../media/image51.wmf"/><Relationship Id="rId17" Type="http://schemas.openxmlformats.org/officeDocument/2006/relationships/image" Target="../media/image56.wmf"/><Relationship Id="rId2" Type="http://schemas.openxmlformats.org/officeDocument/2006/relationships/image" Target="../media/image41.wmf"/><Relationship Id="rId16" Type="http://schemas.openxmlformats.org/officeDocument/2006/relationships/image" Target="../media/image55.w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5" Type="http://schemas.openxmlformats.org/officeDocument/2006/relationships/image" Target="../media/image5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 Id="rId1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27C44-2BE1-4801-AD33-165B8C5A0141}" type="datetimeFigureOut">
              <a:rPr lang="tr-TR" smtClean="0"/>
              <a:pPr/>
              <a:t>14.06.2015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C2A50-8F0F-4C67-A129-ADCECD4A593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56C2A50-8F0F-4C67-A129-ADCECD4A593D}"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56C2A50-8F0F-4C67-A129-ADCECD4A593D}" type="slidenum">
              <a:rPr lang="tr-TR" smtClean="0"/>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14.06.2015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14.06.2015</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tubitak.gov.tr/tr" TargetMode="External"/><Relationship Id="rId7" Type="http://schemas.openxmlformats.org/officeDocument/2006/relationships/hyperlink" Target="http://www.google.com.tr/url?url=http://fen.istanbul.edu.tr/?page_id=8246&amp;rct=j&amp;frm=1&amp;q=&amp;esrc=s&amp;sa=U&amp;ei=_FB0Vd6gAYH6UpvigfAK&amp;ved=0CBQQ9QEwAA&amp;usg=AFQjCNFNrR0BjmfTLzrBO6H_d3x_N1gKwA"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sabanciuniv.edu/t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oleObject" Target="../embeddings/oleObject29.bin"/><Relationship Id="rId18" Type="http://schemas.openxmlformats.org/officeDocument/2006/relationships/oleObject" Target="../embeddings/oleObject34.bin"/><Relationship Id="rId3" Type="http://schemas.openxmlformats.org/officeDocument/2006/relationships/notesSlide" Target="../notesSlides/notesSlide2.xml"/><Relationship Id="rId7" Type="http://schemas.openxmlformats.org/officeDocument/2006/relationships/oleObject" Target="../embeddings/oleObject23.bin"/><Relationship Id="rId12" Type="http://schemas.openxmlformats.org/officeDocument/2006/relationships/oleObject" Target="../embeddings/oleObject28.bin"/><Relationship Id="rId17" Type="http://schemas.openxmlformats.org/officeDocument/2006/relationships/oleObject" Target="../embeddings/oleObject33.bin"/><Relationship Id="rId2" Type="http://schemas.openxmlformats.org/officeDocument/2006/relationships/slideLayout" Target="../slideLayouts/slideLayout7.xml"/><Relationship Id="rId16" Type="http://schemas.openxmlformats.org/officeDocument/2006/relationships/oleObject" Target="../embeddings/oleObject32.bin"/><Relationship Id="rId20" Type="http://schemas.openxmlformats.org/officeDocument/2006/relationships/oleObject" Target="../embeddings/oleObject36.bin"/><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5" Type="http://schemas.openxmlformats.org/officeDocument/2006/relationships/oleObject" Target="../embeddings/oleObject31.bin"/><Relationship Id="rId10" Type="http://schemas.openxmlformats.org/officeDocument/2006/relationships/oleObject" Target="../embeddings/oleObject26.bin"/><Relationship Id="rId19" Type="http://schemas.openxmlformats.org/officeDocument/2006/relationships/oleObject" Target="../embeddings/oleObject35.bin"/><Relationship Id="rId4" Type="http://schemas.openxmlformats.org/officeDocument/2006/relationships/oleObject" Target="../embeddings/oleObject20.bin"/><Relationship Id="rId9" Type="http://schemas.openxmlformats.org/officeDocument/2006/relationships/oleObject" Target="../embeddings/oleObject25.bin"/><Relationship Id="rId14" Type="http://schemas.openxmlformats.org/officeDocument/2006/relationships/oleObject" Target="../embeddings/oleObject3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4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928802"/>
            <a:ext cx="7429552" cy="1470025"/>
          </a:xfrm>
        </p:spPr>
        <p:txBody>
          <a:bodyPr>
            <a:normAutofit fontScale="90000"/>
          </a:bodyPr>
          <a:lstStyle/>
          <a:p>
            <a:r>
              <a:rPr lang="tr-TR" dirty="0" smtClean="0">
                <a:solidFill>
                  <a:schemeClr val="tx2"/>
                </a:solidFill>
              </a:rPr>
              <a:t>Vortex Creep Against Toroidal Flux Lines and Implications for Pulsar Glitches and Neutron Star Structure</a:t>
            </a:r>
            <a:endParaRPr lang="tr-TR" dirty="0">
              <a:solidFill>
                <a:schemeClr val="tx2"/>
              </a:solidFill>
            </a:endParaRPr>
          </a:p>
        </p:txBody>
      </p:sp>
      <p:sp>
        <p:nvSpPr>
          <p:cNvPr id="3" name="2 Alt Başlık"/>
          <p:cNvSpPr>
            <a:spLocks noGrp="1"/>
          </p:cNvSpPr>
          <p:nvPr>
            <p:ph type="subTitle" idx="1"/>
          </p:nvPr>
        </p:nvSpPr>
        <p:spPr>
          <a:xfrm>
            <a:off x="642911" y="3886200"/>
            <a:ext cx="8143932" cy="2757510"/>
          </a:xfrm>
        </p:spPr>
        <p:txBody>
          <a:bodyPr>
            <a:normAutofit fontScale="85000" lnSpcReduction="10000"/>
          </a:bodyPr>
          <a:lstStyle/>
          <a:p>
            <a:endParaRPr lang="tr-TR" sz="2400" dirty="0" smtClean="0">
              <a:solidFill>
                <a:srgbClr val="00B0F0"/>
              </a:solidFill>
            </a:endParaRPr>
          </a:p>
          <a:p>
            <a:r>
              <a:rPr lang="tr-TR" sz="2400" dirty="0" smtClean="0">
                <a:solidFill>
                  <a:srgbClr val="00B0F0"/>
                </a:solidFill>
              </a:rPr>
              <a:t>Erbil Gügercinoğlu</a:t>
            </a:r>
          </a:p>
          <a:p>
            <a:r>
              <a:rPr lang="tr-TR" sz="2400" dirty="0" smtClean="0">
                <a:solidFill>
                  <a:schemeClr val="accent3">
                    <a:lumMod val="50000"/>
                  </a:schemeClr>
                </a:solidFill>
              </a:rPr>
              <a:t>Istanbul University, Department of Astronomy and Space Sciences</a:t>
            </a:r>
          </a:p>
          <a:p>
            <a:endParaRPr lang="tr-TR" sz="2400" dirty="0" smtClean="0">
              <a:solidFill>
                <a:srgbClr val="00B0F0"/>
              </a:solidFill>
            </a:endParaRPr>
          </a:p>
          <a:p>
            <a:r>
              <a:rPr lang="tr-TR" sz="2400" dirty="0" smtClean="0">
                <a:solidFill>
                  <a:schemeClr val="accent2">
                    <a:lumMod val="75000"/>
                  </a:schemeClr>
                </a:solidFill>
              </a:rPr>
              <a:t>Compstar 2015 15-19 June, Budapest</a:t>
            </a:r>
          </a:p>
          <a:p>
            <a:endParaRPr lang="tr-TR" sz="2400" dirty="0" smtClean="0">
              <a:solidFill>
                <a:schemeClr val="accent2">
                  <a:lumMod val="75000"/>
                </a:schemeClr>
              </a:solidFill>
            </a:endParaRPr>
          </a:p>
          <a:p>
            <a:r>
              <a:rPr lang="tr-TR" sz="2400" dirty="0" smtClean="0">
                <a:solidFill>
                  <a:schemeClr val="tx1"/>
                </a:solidFill>
              </a:rPr>
              <a:t>Work Supported by Scientific and Technological Resarch Council of Turkey</a:t>
            </a:r>
          </a:p>
          <a:p>
            <a:r>
              <a:rPr lang="tr-TR" sz="2400" dirty="0" smtClean="0">
                <a:solidFill>
                  <a:schemeClr val="tx1"/>
                </a:solidFill>
              </a:rPr>
              <a:t>Project Number: 113F354</a:t>
            </a:r>
          </a:p>
          <a:p>
            <a:endParaRPr lang="tr-TR" sz="2400" dirty="0" smtClean="0">
              <a:solidFill>
                <a:srgbClr val="669900"/>
              </a:solidFill>
            </a:endParaRPr>
          </a:p>
        </p:txBody>
      </p:sp>
      <p:pic>
        <p:nvPicPr>
          <p:cNvPr id="2049" name="Picture 1"/>
          <p:cNvPicPr preferRelativeResize="0">
            <a:picLocks noChangeArrowheads="1"/>
          </p:cNvPicPr>
          <p:nvPr/>
        </p:nvPicPr>
        <p:blipFill>
          <a:blip r:embed="rId2" cstate="print"/>
          <a:srcRect/>
          <a:stretch>
            <a:fillRect/>
          </a:stretch>
        </p:blipFill>
        <p:spPr bwMode="auto">
          <a:xfrm>
            <a:off x="500034" y="3214686"/>
            <a:ext cx="1357322" cy="1214446"/>
          </a:xfrm>
          <a:prstGeom prst="rect">
            <a:avLst/>
          </a:prstGeom>
          <a:noFill/>
        </p:spPr>
      </p:pic>
      <p:pic>
        <p:nvPicPr>
          <p:cNvPr id="2050" name="Picture 2" descr="TÜRKİYE BİLİMSEL ve TEKNOLOJİK ARAŞTIRMA KURUMU">
            <a:hlinkClick r:id="rId3" tooltip="TÜRKİYE BİLİMSEL ve TEKNOLOJİK ARAŞTIRMA KURUMU"/>
          </p:cNvPr>
          <p:cNvPicPr>
            <a:picLocks noChangeAspect="1" noChangeArrowheads="1"/>
          </p:cNvPicPr>
          <p:nvPr/>
        </p:nvPicPr>
        <p:blipFill>
          <a:blip r:embed="rId4" cstate="print"/>
          <a:srcRect/>
          <a:stretch>
            <a:fillRect/>
          </a:stretch>
        </p:blipFill>
        <p:spPr bwMode="auto">
          <a:xfrm>
            <a:off x="7500958" y="3143248"/>
            <a:ext cx="1000132" cy="1333511"/>
          </a:xfrm>
          <a:prstGeom prst="rect">
            <a:avLst/>
          </a:prstGeom>
          <a:noFill/>
        </p:spPr>
      </p:pic>
      <p:pic>
        <p:nvPicPr>
          <p:cNvPr id="4" name="Picture 2" descr="Anasayfa">
            <a:hlinkClick r:id="rId5" tooltip="Anasayfa"/>
          </p:cNvPr>
          <p:cNvPicPr>
            <a:picLocks noChangeAspect="1" noChangeArrowheads="1"/>
          </p:cNvPicPr>
          <p:nvPr/>
        </p:nvPicPr>
        <p:blipFill>
          <a:blip r:embed="rId6" cstate="print"/>
          <a:srcRect/>
          <a:stretch>
            <a:fillRect/>
          </a:stretch>
        </p:blipFill>
        <p:spPr bwMode="auto">
          <a:xfrm>
            <a:off x="6858016" y="671753"/>
            <a:ext cx="1643074" cy="699829"/>
          </a:xfrm>
          <a:prstGeom prst="rect">
            <a:avLst/>
          </a:prstGeom>
          <a:noFill/>
        </p:spPr>
      </p:pic>
      <p:pic>
        <p:nvPicPr>
          <p:cNvPr id="5" name="Picture 2" descr="https://encrypted-tbn0.gstatic.com/images?q=tbn:ANd9GcQFlI2Jkcpy4ED84u8LPHhYI4y_RBRzDBzE-_xrecqkgrj34iIjuCwlYA">
            <a:hlinkClick r:id="rId7"/>
          </p:cNvPr>
          <p:cNvPicPr>
            <a:picLocks noChangeAspect="1" noChangeArrowheads="1"/>
          </p:cNvPicPr>
          <p:nvPr/>
        </p:nvPicPr>
        <p:blipFill>
          <a:blip r:embed="rId8" cstate="print"/>
          <a:srcRect/>
          <a:stretch>
            <a:fillRect/>
          </a:stretch>
        </p:blipFill>
        <p:spPr bwMode="auto">
          <a:xfrm>
            <a:off x="500034" y="285728"/>
            <a:ext cx="1214446" cy="1214446"/>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r>
              <a:rPr lang="tr-TR" sz="3600" dirty="0" smtClean="0">
                <a:solidFill>
                  <a:srgbClr val="800080"/>
                </a:solidFill>
              </a:rPr>
              <a:t>Observations vs Model</a:t>
            </a:r>
            <a:endParaRPr lang="tr-TR" sz="3600" dirty="0">
              <a:solidFill>
                <a:srgbClr val="800080"/>
              </a:solidFill>
            </a:endParaRPr>
          </a:p>
        </p:txBody>
      </p:sp>
      <p:sp>
        <p:nvSpPr>
          <p:cNvPr id="3" name="2 İçerik Yer Tutucusu"/>
          <p:cNvSpPr>
            <a:spLocks noGrp="1"/>
          </p:cNvSpPr>
          <p:nvPr>
            <p:ph idx="1"/>
          </p:nvPr>
        </p:nvSpPr>
        <p:spPr>
          <a:xfrm>
            <a:off x="457200" y="1000108"/>
            <a:ext cx="8229600" cy="5500726"/>
          </a:xfrm>
        </p:spPr>
        <p:txBody>
          <a:bodyPr>
            <a:normAutofit lnSpcReduction="10000"/>
          </a:bodyPr>
          <a:lstStyle/>
          <a:p>
            <a:endParaRPr lang="tr-TR" sz="2000" dirty="0" smtClean="0"/>
          </a:p>
          <a:p>
            <a:r>
              <a:rPr lang="tr-TR" sz="2000" dirty="0" smtClean="0"/>
              <a:t>                                                                                     </a:t>
            </a:r>
            <a:r>
              <a:rPr lang="tr-TR" sz="2000" dirty="0" smtClean="0">
                <a:solidFill>
                  <a:srgbClr val="FF6699"/>
                </a:solidFill>
              </a:rPr>
              <a:t>Observation</a:t>
            </a:r>
          </a:p>
          <a:p>
            <a:endParaRPr lang="tr-TR" sz="2000" dirty="0" smtClean="0"/>
          </a:p>
          <a:p>
            <a:r>
              <a:rPr lang="tr-TR" sz="2000" dirty="0" smtClean="0"/>
              <a:t>                                                             </a:t>
            </a:r>
            <a:r>
              <a:rPr lang="tr-TR" sz="2000" dirty="0" smtClean="0">
                <a:solidFill>
                  <a:srgbClr val="7030A0"/>
                </a:solidFill>
              </a:rPr>
              <a:t>Model</a:t>
            </a:r>
          </a:p>
          <a:p>
            <a:endParaRPr lang="tr-TR" sz="2000" dirty="0" smtClean="0"/>
          </a:p>
          <a:p>
            <a:endParaRPr lang="tr-TR" sz="2000" dirty="0" smtClean="0"/>
          </a:p>
          <a:p>
            <a:r>
              <a:rPr lang="tr-TR" sz="2000" dirty="0" smtClean="0"/>
              <a:t>               then                 .</a:t>
            </a:r>
          </a:p>
          <a:p>
            <a:endParaRPr lang="tr-TR" sz="2000" dirty="0" smtClean="0"/>
          </a:p>
          <a:p>
            <a:r>
              <a:rPr lang="tr-TR" sz="2000" dirty="0" smtClean="0"/>
              <a:t>         ≫       then                       can be said.</a:t>
            </a:r>
          </a:p>
          <a:p>
            <a:endParaRPr lang="tr-TR" sz="2000" dirty="0" smtClean="0"/>
          </a:p>
          <a:p>
            <a:pPr algn="just"/>
            <a:r>
              <a:rPr lang="tr-TR" sz="2000" dirty="0" smtClean="0"/>
              <a:t>Then glitch observations bring constraints into the neutron star internal structure and especially about magnetic field configuration.</a:t>
            </a:r>
          </a:p>
          <a:p>
            <a:r>
              <a:rPr lang="tr-TR" sz="2000" dirty="0" smtClean="0"/>
              <a:t>40 pulsars underwent 73 glitches with exponential decay.</a:t>
            </a:r>
          </a:p>
          <a:p>
            <a:r>
              <a:rPr lang="tr-TR" sz="2000" dirty="0" smtClean="0"/>
              <a:t>Of these, 57 glitches with one exponential decay component, 14 glitches with two exponential decay components and 2 glitches with three exponential decay commponents have been determined. </a:t>
            </a:r>
          </a:p>
          <a:p>
            <a:endParaRPr lang="tr-TR" sz="2000" dirty="0" smtClean="0"/>
          </a:p>
          <a:p>
            <a:pPr>
              <a:buNone/>
            </a:pPr>
            <a:endParaRPr lang="tr-TR" sz="2000" dirty="0" smtClean="0"/>
          </a:p>
          <a:p>
            <a:endParaRPr lang="tr-TR" sz="2000" dirty="0" smtClean="0"/>
          </a:p>
          <a:p>
            <a:endParaRPr lang="tr-TR" sz="2000" dirty="0" smtClean="0"/>
          </a:p>
          <a:p>
            <a:pPr>
              <a:buNone/>
            </a:pPr>
            <a:endParaRPr lang="tr-TR" sz="2000" dirty="0"/>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5409" name="Object 1"/>
          <p:cNvGraphicFramePr>
            <a:graphicFrameLocks noChangeAspect="1"/>
          </p:cNvGraphicFramePr>
          <p:nvPr/>
        </p:nvGraphicFramePr>
        <p:xfrm>
          <a:off x="928661" y="1214422"/>
          <a:ext cx="3619525" cy="571504"/>
        </p:xfrm>
        <a:graphic>
          <a:graphicData uri="http://schemas.openxmlformats.org/presentationml/2006/ole">
            <p:oleObj spid="_x0000_s145409" name="Denklem" r:id="rId3" imgW="2895600" imgH="457200" progId="Equation.3">
              <p:embed/>
            </p:oleObj>
          </a:graphicData>
        </a:graphic>
      </p:graphicFrame>
      <p:sp>
        <p:nvSpPr>
          <p:cNvPr id="6" name="5 Çentikli Sağ Ok"/>
          <p:cNvSpPr/>
          <p:nvPr/>
        </p:nvSpPr>
        <p:spPr>
          <a:xfrm>
            <a:off x="4572000" y="1285860"/>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54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5411" name="Object 3"/>
          <p:cNvGraphicFramePr>
            <a:graphicFrameLocks noChangeAspect="1"/>
          </p:cNvGraphicFramePr>
          <p:nvPr/>
        </p:nvGraphicFramePr>
        <p:xfrm>
          <a:off x="1000100" y="1928802"/>
          <a:ext cx="1643074" cy="492922"/>
        </p:xfrm>
        <a:graphic>
          <a:graphicData uri="http://schemas.openxmlformats.org/presentationml/2006/ole">
            <p:oleObj spid="_x0000_s145411" name="Denklem" r:id="rId4" imgW="1524000" imgH="457200" progId="Equation.3">
              <p:embed/>
            </p:oleObj>
          </a:graphicData>
        </a:graphic>
      </p:graphicFrame>
      <p:sp>
        <p:nvSpPr>
          <p:cNvPr id="9" name="8 Çentikli Sağ Ok"/>
          <p:cNvSpPr/>
          <p:nvPr/>
        </p:nvSpPr>
        <p:spPr>
          <a:xfrm>
            <a:off x="2786050" y="1928802"/>
            <a:ext cx="978408" cy="484632"/>
          </a:xfrm>
          <a:prstGeom prst="notch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p>
        </p:txBody>
      </p:sp>
      <p:sp>
        <p:nvSpPr>
          <p:cNvPr id="1454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5413" name="Object 5"/>
          <p:cNvGraphicFramePr>
            <a:graphicFrameLocks noChangeAspect="1"/>
          </p:cNvGraphicFramePr>
          <p:nvPr/>
        </p:nvGraphicFramePr>
        <p:xfrm>
          <a:off x="928662" y="3000372"/>
          <a:ext cx="785818" cy="362685"/>
        </p:xfrm>
        <a:graphic>
          <a:graphicData uri="http://schemas.openxmlformats.org/presentationml/2006/ole">
            <p:oleObj spid="_x0000_s145413" name="Denklem" r:id="rId5" imgW="495085" imgH="228501" progId="Equation.3">
              <p:embed/>
            </p:oleObj>
          </a:graphicData>
        </a:graphic>
      </p:graphicFrame>
      <p:sp>
        <p:nvSpPr>
          <p:cNvPr id="1454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5415" name="Object 7"/>
          <p:cNvGraphicFramePr>
            <a:graphicFrameLocks noChangeAspect="1"/>
          </p:cNvGraphicFramePr>
          <p:nvPr/>
        </p:nvGraphicFramePr>
        <p:xfrm>
          <a:off x="2285984" y="3071810"/>
          <a:ext cx="857256" cy="298176"/>
        </p:xfrm>
        <a:graphic>
          <a:graphicData uri="http://schemas.openxmlformats.org/presentationml/2006/ole">
            <p:oleObj spid="_x0000_s145415" name="Denklem" r:id="rId6" imgW="660400" imgH="228600" progId="Equation.3">
              <p:embed/>
            </p:oleObj>
          </a:graphicData>
        </a:graphic>
      </p:graphicFrame>
      <p:sp>
        <p:nvSpPr>
          <p:cNvPr id="1454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5417" name="Object 9"/>
          <p:cNvGraphicFramePr>
            <a:graphicFrameLocks noChangeAspect="1"/>
          </p:cNvGraphicFramePr>
          <p:nvPr/>
        </p:nvGraphicFramePr>
        <p:xfrm>
          <a:off x="1000100" y="3643314"/>
          <a:ext cx="357190" cy="372720"/>
        </p:xfrm>
        <a:graphic>
          <a:graphicData uri="http://schemas.openxmlformats.org/presentationml/2006/ole">
            <p:oleObj spid="_x0000_s145417" name="Denklem" r:id="rId7" imgW="215806" imgH="228501" progId="Equation.3">
              <p:embed/>
            </p:oleObj>
          </a:graphicData>
        </a:graphic>
      </p:graphicFrame>
      <p:sp>
        <p:nvSpPr>
          <p:cNvPr id="1454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5419" name="Object 11"/>
          <p:cNvGraphicFramePr>
            <a:graphicFrameLocks noChangeAspect="1"/>
          </p:cNvGraphicFramePr>
          <p:nvPr/>
        </p:nvGraphicFramePr>
        <p:xfrm>
          <a:off x="1643042" y="3643314"/>
          <a:ext cx="303611" cy="428628"/>
        </p:xfrm>
        <a:graphic>
          <a:graphicData uri="http://schemas.openxmlformats.org/presentationml/2006/ole">
            <p:oleObj spid="_x0000_s145419" name="Denklem" r:id="rId8" imgW="165028" imgH="228501" progId="Equation.3">
              <p:embed/>
            </p:oleObj>
          </a:graphicData>
        </a:graphic>
      </p:graphicFrame>
      <p:sp>
        <p:nvSpPr>
          <p:cNvPr id="1454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5421" name="Object 13"/>
          <p:cNvGraphicFramePr>
            <a:graphicFrameLocks noChangeAspect="1"/>
          </p:cNvGraphicFramePr>
          <p:nvPr/>
        </p:nvGraphicFramePr>
        <p:xfrm>
          <a:off x="2571736" y="3714752"/>
          <a:ext cx="1143009" cy="311730"/>
        </p:xfrm>
        <a:graphic>
          <a:graphicData uri="http://schemas.openxmlformats.org/presentationml/2006/ole">
            <p:oleObj spid="_x0000_s145421" name="Denklem" r:id="rId9" imgW="838200" imgH="228600" progId="Equation.3">
              <p:embed/>
            </p:oleObj>
          </a:graphicData>
        </a:graphic>
      </p:graphicFrame>
      <p:graphicFrame>
        <p:nvGraphicFramePr>
          <p:cNvPr id="4" name="Object 14"/>
          <p:cNvGraphicFramePr>
            <a:graphicFrameLocks noChangeAspect="1"/>
          </p:cNvGraphicFramePr>
          <p:nvPr/>
        </p:nvGraphicFramePr>
        <p:xfrm>
          <a:off x="1000100" y="2428868"/>
          <a:ext cx="5643602" cy="613034"/>
        </p:xfrm>
        <a:graphic>
          <a:graphicData uri="http://schemas.openxmlformats.org/presentationml/2006/ole">
            <p:oleObj spid="_x0000_s145422" name="Denklem" r:id="rId10" imgW="5638680" imgH="60948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71472" y="1857364"/>
          <a:ext cx="8072495" cy="3023509"/>
        </p:xfrm>
        <a:graphic>
          <a:graphicData uri="http://schemas.openxmlformats.org/drawingml/2006/table">
            <a:tbl>
              <a:tblPr firstRow="1" bandRow="1">
                <a:tableStyleId>{5DA37D80-6434-44D0-A028-1B22A696006F}</a:tableStyleId>
              </a:tblPr>
              <a:tblGrid>
                <a:gridCol w="1614499"/>
                <a:gridCol w="1614499"/>
                <a:gridCol w="1614499"/>
                <a:gridCol w="1614499"/>
                <a:gridCol w="1614499"/>
              </a:tblGrid>
              <a:tr h="714380">
                <a:tc>
                  <a:txBody>
                    <a:bodyPr/>
                    <a:lstStyle/>
                    <a:p>
                      <a:endParaRPr lang="tr-TR" sz="1800" b="0" kern="1200" dirty="0" smtClean="0"/>
                    </a:p>
                    <a:p>
                      <a:r>
                        <a:rPr lang="tr-TR" sz="1800" b="0" kern="1200" dirty="0" smtClean="0"/>
                        <a:t>EOS</a:t>
                      </a:r>
                      <a:endParaRPr lang="tr-TR" b="0" dirty="0"/>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r h="745897">
                <a:tc>
                  <a:txBody>
                    <a:bodyPr/>
                    <a:lstStyle/>
                    <a:p>
                      <a:r>
                        <a:rPr lang="tr-TR" sz="1800" kern="1200" dirty="0" smtClean="0"/>
                        <a:t>Akmal et al. (1998)</a:t>
                      </a:r>
                      <a:endParaRPr lang="tr-TR" dirty="0"/>
                    </a:p>
                  </a:txBody>
                  <a:tcPr/>
                </a:tc>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777414">
                <a:tc>
                  <a:txBody>
                    <a:bodyPr/>
                    <a:lstStyle/>
                    <a:p>
                      <a:r>
                        <a:rPr lang="tr-TR" sz="1800" kern="1200" dirty="0" smtClean="0"/>
                        <a:t>Douchin &amp; Haensel (2001)</a:t>
                      </a:r>
                      <a:endParaRPr lang="tr-TR" dirty="0"/>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r>
              <a:tr h="785818">
                <a:tc>
                  <a:txBody>
                    <a:bodyPr/>
                    <a:lstStyle/>
                    <a:p>
                      <a:r>
                        <a:rPr lang="tr-TR" sz="1800" kern="1200" dirty="0" smtClean="0"/>
                        <a:t>Lattimer &amp; Swesty (1991)</a:t>
                      </a:r>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
        <p:nvSpPr>
          <p:cNvPr id="124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29" name="Object 1"/>
          <p:cNvGraphicFramePr>
            <a:graphicFrameLocks noChangeAspect="1"/>
          </p:cNvGraphicFramePr>
          <p:nvPr/>
        </p:nvGraphicFramePr>
        <p:xfrm>
          <a:off x="5929322" y="2000240"/>
          <a:ext cx="571504" cy="315831"/>
        </p:xfrm>
        <a:graphic>
          <a:graphicData uri="http://schemas.openxmlformats.org/presentationml/2006/ole">
            <p:oleObj spid="_x0000_s124929" name="Denklem" r:id="rId4" imgW="457002" imgH="253890" progId="Equation.3">
              <p:embed/>
            </p:oleObj>
          </a:graphicData>
        </a:graphic>
      </p:graphicFrame>
      <p:sp>
        <p:nvSpPr>
          <p:cNvPr id="124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31" name="Object 3"/>
          <p:cNvGraphicFramePr>
            <a:graphicFrameLocks noChangeAspect="1"/>
          </p:cNvGraphicFramePr>
          <p:nvPr/>
        </p:nvGraphicFramePr>
        <p:xfrm>
          <a:off x="4500562" y="2000240"/>
          <a:ext cx="279400" cy="381000"/>
        </p:xfrm>
        <a:graphic>
          <a:graphicData uri="http://schemas.openxmlformats.org/presentationml/2006/ole">
            <p:oleObj spid="_x0000_s124931" name="Denklem" r:id="rId5" imgW="177480" imgH="241200" progId="Equation.3">
              <p:embed/>
            </p:oleObj>
          </a:graphicData>
        </a:graphic>
      </p:graphicFrame>
      <p:graphicFrame>
        <p:nvGraphicFramePr>
          <p:cNvPr id="124933" name="Object 5"/>
          <p:cNvGraphicFramePr>
            <a:graphicFrameLocks noChangeAspect="1"/>
          </p:cNvGraphicFramePr>
          <p:nvPr/>
        </p:nvGraphicFramePr>
        <p:xfrm>
          <a:off x="7643834" y="2071678"/>
          <a:ext cx="219075" cy="260350"/>
        </p:xfrm>
        <a:graphic>
          <a:graphicData uri="http://schemas.openxmlformats.org/presentationml/2006/ole">
            <p:oleObj spid="_x0000_s124933" name="Denklem" r:id="rId6" imgW="139680" imgH="164880" progId="Equation.3">
              <p:embed/>
            </p:oleObj>
          </a:graphicData>
        </a:graphic>
      </p:graphicFrame>
      <p:sp>
        <p:nvSpPr>
          <p:cNvPr id="1249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34" name="Object 6"/>
          <p:cNvGraphicFramePr>
            <a:graphicFrameLocks noChangeAspect="1"/>
          </p:cNvGraphicFramePr>
          <p:nvPr/>
        </p:nvGraphicFramePr>
        <p:xfrm>
          <a:off x="2571736" y="2071678"/>
          <a:ext cx="286873" cy="304802"/>
        </p:xfrm>
        <a:graphic>
          <a:graphicData uri="http://schemas.openxmlformats.org/presentationml/2006/ole">
            <p:oleObj spid="_x0000_s124934" name="Denklem" r:id="rId7" imgW="152268" imgH="164957" progId="Equation.3">
              <p:embed/>
            </p:oleObj>
          </a:graphicData>
        </a:graphic>
      </p:graphicFrame>
      <p:sp>
        <p:nvSpPr>
          <p:cNvPr id="1249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36" name="Object 8"/>
          <p:cNvGraphicFramePr>
            <a:graphicFrameLocks noChangeAspect="1"/>
          </p:cNvGraphicFramePr>
          <p:nvPr/>
        </p:nvGraphicFramePr>
        <p:xfrm>
          <a:off x="2786051" y="2056178"/>
          <a:ext cx="714380" cy="315554"/>
        </p:xfrm>
        <a:graphic>
          <a:graphicData uri="http://schemas.openxmlformats.org/presentationml/2006/ole">
            <p:oleObj spid="_x0000_s124936" name="Denklem" r:id="rId8" imgW="520560" imgH="228600" progId="Equation.3">
              <p:embed/>
            </p:oleObj>
          </a:graphicData>
        </a:graphic>
      </p:graphicFrame>
      <p:sp>
        <p:nvSpPr>
          <p:cNvPr id="12493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38" name="Object 10"/>
          <p:cNvGraphicFramePr>
            <a:graphicFrameLocks noChangeAspect="1"/>
          </p:cNvGraphicFramePr>
          <p:nvPr/>
        </p:nvGraphicFramePr>
        <p:xfrm>
          <a:off x="2347913" y="2784475"/>
          <a:ext cx="947737" cy="287338"/>
        </p:xfrm>
        <a:graphic>
          <a:graphicData uri="http://schemas.openxmlformats.org/presentationml/2006/ole">
            <p:oleObj spid="_x0000_s124938" name="Denklem" r:id="rId9" imgW="660240" imgH="203040" progId="Equation.3">
              <p:embed/>
            </p:oleObj>
          </a:graphicData>
        </a:graphic>
      </p:graphicFrame>
      <p:sp>
        <p:nvSpPr>
          <p:cNvPr id="12494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40" name="Object 12"/>
          <p:cNvGraphicFramePr>
            <a:graphicFrameLocks noChangeAspect="1"/>
          </p:cNvGraphicFramePr>
          <p:nvPr/>
        </p:nvGraphicFramePr>
        <p:xfrm>
          <a:off x="2419350" y="3530600"/>
          <a:ext cx="1019175" cy="312738"/>
        </p:xfrm>
        <a:graphic>
          <a:graphicData uri="http://schemas.openxmlformats.org/presentationml/2006/ole">
            <p:oleObj spid="_x0000_s124940" name="Denklem" r:id="rId10" imgW="647640" imgH="203040" progId="Equation.3">
              <p:embed/>
            </p:oleObj>
          </a:graphicData>
        </a:graphic>
      </p:graphicFrame>
      <p:sp>
        <p:nvSpPr>
          <p:cNvPr id="12494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42" name="Object 14"/>
          <p:cNvGraphicFramePr>
            <a:graphicFrameLocks noChangeAspect="1"/>
          </p:cNvGraphicFramePr>
          <p:nvPr/>
        </p:nvGraphicFramePr>
        <p:xfrm>
          <a:off x="2419350" y="4259263"/>
          <a:ext cx="1019175" cy="312737"/>
        </p:xfrm>
        <a:graphic>
          <a:graphicData uri="http://schemas.openxmlformats.org/presentationml/2006/ole">
            <p:oleObj spid="_x0000_s124942" name="Denklem" r:id="rId11" imgW="647640" imgH="203040" progId="Equation.3">
              <p:embed/>
            </p:oleObj>
          </a:graphicData>
        </a:graphic>
      </p:graphicFrame>
      <p:sp>
        <p:nvSpPr>
          <p:cNvPr id="124945"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44" name="Object 16"/>
          <p:cNvGraphicFramePr>
            <a:graphicFrameLocks noChangeAspect="1"/>
          </p:cNvGraphicFramePr>
          <p:nvPr/>
        </p:nvGraphicFramePr>
        <p:xfrm>
          <a:off x="4357686" y="2857496"/>
          <a:ext cx="571504" cy="264843"/>
        </p:xfrm>
        <a:graphic>
          <a:graphicData uri="http://schemas.openxmlformats.org/presentationml/2006/ole">
            <p:oleObj spid="_x0000_s124944" name="Denklem" r:id="rId12" imgW="393359" imgH="177646" progId="Equation.3">
              <p:embed/>
            </p:oleObj>
          </a:graphicData>
        </a:graphic>
      </p:graphicFrame>
      <p:sp>
        <p:nvSpPr>
          <p:cNvPr id="12494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46" name="Object 18"/>
          <p:cNvGraphicFramePr>
            <a:graphicFrameLocks noChangeAspect="1"/>
          </p:cNvGraphicFramePr>
          <p:nvPr/>
        </p:nvGraphicFramePr>
        <p:xfrm>
          <a:off x="4357686" y="3552826"/>
          <a:ext cx="571504" cy="271464"/>
        </p:xfrm>
        <a:graphic>
          <a:graphicData uri="http://schemas.openxmlformats.org/presentationml/2006/ole">
            <p:oleObj spid="_x0000_s124946" name="Denklem" r:id="rId13" imgW="380880" imgH="177480" progId="Equation.3">
              <p:embed/>
            </p:oleObj>
          </a:graphicData>
        </a:graphic>
      </p:graphicFrame>
      <p:sp>
        <p:nvSpPr>
          <p:cNvPr id="12494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48" name="Object 20"/>
          <p:cNvGraphicFramePr>
            <a:graphicFrameLocks noChangeAspect="1"/>
          </p:cNvGraphicFramePr>
          <p:nvPr/>
        </p:nvGraphicFramePr>
        <p:xfrm>
          <a:off x="4429124" y="4338643"/>
          <a:ext cx="571504" cy="271464"/>
        </p:xfrm>
        <a:graphic>
          <a:graphicData uri="http://schemas.openxmlformats.org/presentationml/2006/ole">
            <p:oleObj spid="_x0000_s124948" name="Denklem" r:id="rId14" imgW="380880" imgH="177480" progId="Equation.3">
              <p:embed/>
            </p:oleObj>
          </a:graphicData>
        </a:graphic>
      </p:graphicFrame>
      <p:sp>
        <p:nvSpPr>
          <p:cNvPr id="12495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50" name="Object 22"/>
          <p:cNvGraphicFramePr>
            <a:graphicFrameLocks noChangeAspect="1"/>
          </p:cNvGraphicFramePr>
          <p:nvPr/>
        </p:nvGraphicFramePr>
        <p:xfrm>
          <a:off x="6143637" y="2840350"/>
          <a:ext cx="285752" cy="217172"/>
        </p:xfrm>
        <a:graphic>
          <a:graphicData uri="http://schemas.openxmlformats.org/presentationml/2006/ole">
            <p:oleObj spid="_x0000_s124950" name="Denklem" r:id="rId15" imgW="241200" imgH="177480" progId="Equation.3">
              <p:embed/>
            </p:oleObj>
          </a:graphicData>
        </a:graphic>
      </p:graphicFrame>
      <p:sp>
        <p:nvSpPr>
          <p:cNvPr id="12495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52" name="Object 24"/>
          <p:cNvGraphicFramePr>
            <a:graphicFrameLocks noChangeAspect="1"/>
          </p:cNvGraphicFramePr>
          <p:nvPr/>
        </p:nvGraphicFramePr>
        <p:xfrm>
          <a:off x="6072198" y="3643314"/>
          <a:ext cx="425116" cy="252413"/>
        </p:xfrm>
        <a:graphic>
          <a:graphicData uri="http://schemas.openxmlformats.org/presentationml/2006/ole">
            <p:oleObj spid="_x0000_s124952" name="Denklem" r:id="rId16" imgW="304560" imgH="177480" progId="Equation.3">
              <p:embed/>
            </p:oleObj>
          </a:graphicData>
        </a:graphic>
      </p:graphicFrame>
      <p:sp>
        <p:nvSpPr>
          <p:cNvPr id="124955"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54" name="Object 26"/>
          <p:cNvGraphicFramePr>
            <a:graphicFrameLocks noChangeAspect="1"/>
          </p:cNvGraphicFramePr>
          <p:nvPr/>
        </p:nvGraphicFramePr>
        <p:xfrm>
          <a:off x="6072198" y="4357694"/>
          <a:ext cx="438401" cy="252413"/>
        </p:xfrm>
        <a:graphic>
          <a:graphicData uri="http://schemas.openxmlformats.org/presentationml/2006/ole">
            <p:oleObj spid="_x0000_s124954" name="Denklem" r:id="rId17" imgW="317087" imgH="177569" progId="Equation.3">
              <p:embed/>
            </p:oleObj>
          </a:graphicData>
        </a:graphic>
      </p:graphicFrame>
      <p:sp>
        <p:nvSpPr>
          <p:cNvPr id="124957"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56" name="Object 28"/>
          <p:cNvGraphicFramePr>
            <a:graphicFrameLocks noChangeAspect="1"/>
          </p:cNvGraphicFramePr>
          <p:nvPr/>
        </p:nvGraphicFramePr>
        <p:xfrm>
          <a:off x="7119938" y="2714625"/>
          <a:ext cx="1460500" cy="328613"/>
        </p:xfrm>
        <a:graphic>
          <a:graphicData uri="http://schemas.openxmlformats.org/presentationml/2006/ole">
            <p:oleObj spid="_x0000_s124956" name="Denklem" r:id="rId18" imgW="1143000" imgH="253800" progId="Equation.3">
              <p:embed/>
            </p:oleObj>
          </a:graphicData>
        </a:graphic>
      </p:graphicFrame>
      <p:sp>
        <p:nvSpPr>
          <p:cNvPr id="124959"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58" name="Object 30"/>
          <p:cNvGraphicFramePr>
            <a:graphicFrameLocks noChangeAspect="1"/>
          </p:cNvGraphicFramePr>
          <p:nvPr/>
        </p:nvGraphicFramePr>
        <p:xfrm>
          <a:off x="7119938" y="3500438"/>
          <a:ext cx="1449387" cy="328612"/>
        </p:xfrm>
        <a:graphic>
          <a:graphicData uri="http://schemas.openxmlformats.org/presentationml/2006/ole">
            <p:oleObj spid="_x0000_s124958" name="Denklem" r:id="rId19" imgW="1130040" imgH="253800" progId="Equation.3">
              <p:embed/>
            </p:oleObj>
          </a:graphicData>
        </a:graphic>
      </p:graphicFrame>
      <p:sp>
        <p:nvSpPr>
          <p:cNvPr id="124961"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24960" name="Object 32"/>
          <p:cNvGraphicFramePr>
            <a:graphicFrameLocks noChangeAspect="1"/>
          </p:cNvGraphicFramePr>
          <p:nvPr/>
        </p:nvGraphicFramePr>
        <p:xfrm>
          <a:off x="7119938" y="4286250"/>
          <a:ext cx="1449387" cy="328613"/>
        </p:xfrm>
        <a:graphic>
          <a:graphicData uri="http://schemas.openxmlformats.org/presentationml/2006/ole">
            <p:oleObj spid="_x0000_s124960" name="Denklem" r:id="rId20" imgW="1130040" imgH="25380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8"/>
          </a:xfrm>
        </p:spPr>
        <p:txBody>
          <a:bodyPr>
            <a:normAutofit/>
          </a:bodyPr>
          <a:lstStyle/>
          <a:p>
            <a:r>
              <a:rPr lang="tr-TR" sz="2400" dirty="0" smtClean="0">
                <a:ea typeface="Times New Roman"/>
                <a:cs typeface="Times New Roman"/>
              </a:rPr>
              <a:t>Among 40 pulsars 23 of them have postglitch parameters consistent with the model. </a:t>
            </a:r>
          </a:p>
          <a:p>
            <a:r>
              <a:rPr lang="tr-TR" sz="2400" dirty="0" smtClean="0">
                <a:ea typeface="Times New Roman"/>
                <a:cs typeface="Times New Roman"/>
              </a:rPr>
              <a:t>Main reasons for the others’ discrepancies can be summarised as follows:</a:t>
            </a:r>
          </a:p>
          <a:p>
            <a:endParaRPr lang="tr-TR" sz="2400" dirty="0" smtClean="0">
              <a:ea typeface="Times New Roman"/>
              <a:cs typeface="Times New Roman"/>
            </a:endParaRPr>
          </a:p>
          <a:p>
            <a:pPr>
              <a:buFont typeface="Wingdings" pitchFamily="2" charset="2"/>
              <a:buChar char="ü"/>
            </a:pPr>
            <a:r>
              <a:rPr lang="tr-TR" sz="2400" dirty="0" smtClean="0">
                <a:solidFill>
                  <a:srgbClr val="00B050"/>
                </a:solidFill>
                <a:ea typeface="Times New Roman"/>
                <a:cs typeface="Times New Roman"/>
              </a:rPr>
              <a:t>For 8 sources</a:t>
            </a:r>
            <a:r>
              <a:rPr lang="tr-TR" sz="2400" dirty="0" smtClean="0">
                <a:ea typeface="Times New Roman"/>
                <a:cs typeface="Times New Roman"/>
              </a:rPr>
              <a:t>         &gt;       and  </a:t>
            </a:r>
            <a:r>
              <a:rPr lang="tr-TR" sz="2400" i="1" dirty="0" smtClean="0">
                <a:latin typeface="Times New Roman" pitchFamily="18" charset="0"/>
                <a:ea typeface="Times New Roman"/>
                <a:cs typeface="Times New Roman" pitchFamily="18" charset="0"/>
              </a:rPr>
              <a:t>Q</a:t>
            </a:r>
            <a:r>
              <a:rPr lang="tr-TR" sz="2400" dirty="0" smtClean="0">
                <a:ea typeface="Times New Roman"/>
                <a:cs typeface="Times New Roman"/>
              </a:rPr>
              <a:t> </a:t>
            </a:r>
            <a:r>
              <a:rPr lang="tr-TR" sz="2400" dirty="0" smtClean="0">
                <a:latin typeface="Lucida Sans Unicode"/>
                <a:ea typeface="Times New Roman"/>
                <a:cs typeface="Lucida Sans Unicode"/>
              </a:rPr>
              <a:t>≪ </a:t>
            </a:r>
            <a:r>
              <a:rPr lang="tr-TR" sz="2400" dirty="0" smtClean="0">
                <a:ea typeface="Times New Roman"/>
                <a:cs typeface="Lucida Sans Unicode"/>
              </a:rPr>
              <a:t>1 </a:t>
            </a:r>
            <a:r>
              <a:rPr lang="tr-TR" sz="2400" dirty="0" smtClean="0">
                <a:ea typeface="Times New Roman"/>
                <a:cs typeface="Lucida Sans Unicode"/>
                <a:sym typeface="Symbol"/>
              </a:rPr>
              <a:t> relaxation is not completed.</a:t>
            </a:r>
          </a:p>
          <a:p>
            <a:endParaRPr lang="tr-TR" sz="2400" dirty="0" smtClean="0">
              <a:ea typeface="Times New Roman"/>
              <a:cs typeface="Lucida Sans Unicode"/>
              <a:sym typeface="Symbol"/>
            </a:endParaRPr>
          </a:p>
          <a:p>
            <a:pPr>
              <a:buFont typeface="Wingdings" pitchFamily="2" charset="2"/>
              <a:buChar char="ü"/>
            </a:pPr>
            <a:r>
              <a:rPr lang="tr-TR" sz="2400" dirty="0" smtClean="0">
                <a:solidFill>
                  <a:srgbClr val="0066FF"/>
                </a:solidFill>
                <a:ea typeface="Times New Roman"/>
                <a:cs typeface="Times New Roman"/>
              </a:rPr>
              <a:t>For 4 sources</a:t>
            </a:r>
            <a:r>
              <a:rPr lang="tr-TR" sz="2400" dirty="0" smtClean="0">
                <a:ea typeface="Times New Roman"/>
                <a:cs typeface="Times New Roman"/>
              </a:rPr>
              <a:t>      &gt; glitch date uncertainty  &gt;        </a:t>
            </a:r>
            <a:r>
              <a:rPr lang="tr-TR" sz="2400" dirty="0" smtClean="0">
                <a:ea typeface="Times New Roman"/>
                <a:cs typeface="Times New Roman"/>
                <a:sym typeface="Symbol"/>
              </a:rPr>
              <a:t> may be simply missed from obsevations.</a:t>
            </a:r>
          </a:p>
          <a:p>
            <a:endParaRPr lang="tr-TR" sz="2400" dirty="0" smtClean="0">
              <a:ea typeface="Times New Roman"/>
              <a:cs typeface="Times New Roman"/>
              <a:sym typeface="Symbol"/>
            </a:endParaRPr>
          </a:p>
          <a:p>
            <a:pPr>
              <a:buFont typeface="Wingdings" pitchFamily="2" charset="2"/>
              <a:buChar char="ü"/>
            </a:pPr>
            <a:r>
              <a:rPr lang="tr-TR" sz="2400" dirty="0" smtClean="0">
                <a:solidFill>
                  <a:srgbClr val="FF0000"/>
                </a:solidFill>
                <a:ea typeface="Times New Roman"/>
                <a:cs typeface="Times New Roman"/>
              </a:rPr>
              <a:t>For Magnetar class </a:t>
            </a:r>
            <a:r>
              <a:rPr lang="tr-TR" sz="2400" dirty="0" smtClean="0">
                <a:ea typeface="Times New Roman"/>
                <a:cs typeface="Times New Roman"/>
              </a:rPr>
              <a:t>     </a:t>
            </a:r>
            <a:r>
              <a:rPr lang="tr-TR" sz="2400" dirty="0" smtClean="0">
                <a:latin typeface="Lucida Sans Unicode"/>
                <a:ea typeface="Times New Roman"/>
                <a:cs typeface="Lucida Sans Unicode"/>
              </a:rPr>
              <a:t>≫</a:t>
            </a:r>
            <a:r>
              <a:rPr lang="tr-TR" sz="2400" dirty="0" smtClean="0">
                <a:ea typeface="Times New Roman"/>
                <a:cs typeface="Times New Roman"/>
              </a:rPr>
              <a:t>      and </a:t>
            </a:r>
            <a:r>
              <a:rPr lang="tr-TR" sz="2400" i="1" dirty="0" smtClean="0">
                <a:latin typeface="Times New Roman" pitchFamily="18" charset="0"/>
                <a:ea typeface="Times New Roman"/>
                <a:cs typeface="Times New Roman" pitchFamily="18" charset="0"/>
              </a:rPr>
              <a:t>Q</a:t>
            </a:r>
            <a:r>
              <a:rPr lang="tr-TR" sz="2400" dirty="0" smtClean="0">
                <a:ea typeface="Times New Roman"/>
                <a:cs typeface="Times New Roman"/>
              </a:rPr>
              <a:t> </a:t>
            </a:r>
            <a:r>
              <a:rPr lang="tr-TR" sz="2400" dirty="0" smtClean="0">
                <a:latin typeface="Lucida Sans Unicode"/>
                <a:ea typeface="Times New Roman"/>
                <a:cs typeface="Lucida Sans Unicode"/>
              </a:rPr>
              <a:t>≳ </a:t>
            </a:r>
            <a:r>
              <a:rPr lang="tr-TR" sz="2400" dirty="0" smtClean="0">
                <a:ea typeface="Times New Roman"/>
                <a:cs typeface="Lucida Sans Unicode"/>
              </a:rPr>
              <a:t>1 </a:t>
            </a:r>
            <a:r>
              <a:rPr lang="tr-TR" sz="2400" dirty="0" smtClean="0">
                <a:ea typeface="Times New Roman"/>
                <a:cs typeface="Times New Roman"/>
              </a:rPr>
              <a:t>requires a different physical explanation.</a:t>
            </a:r>
            <a:r>
              <a:rPr lang="tr-TR" sz="2400" dirty="0" smtClean="0">
                <a:solidFill>
                  <a:srgbClr val="FF0000"/>
                </a:solidFill>
                <a:ea typeface="Times New Roman"/>
                <a:cs typeface="Times New Roman"/>
              </a:rPr>
              <a:t> </a:t>
            </a:r>
          </a:p>
          <a:p>
            <a:endParaRPr lang="tr-TR" sz="2200" dirty="0" smtClean="0">
              <a:solidFill>
                <a:srgbClr val="FF0000"/>
              </a:solidFill>
              <a:latin typeface="Times New Roman"/>
              <a:ea typeface="Times New Roman"/>
              <a:cs typeface="Times New Roman"/>
            </a:endParaRPr>
          </a:p>
          <a:p>
            <a:endParaRPr lang="tr-TR" sz="2200" dirty="0" smtClean="0">
              <a:solidFill>
                <a:srgbClr val="FF0000"/>
              </a:solidFill>
              <a:latin typeface="Times New Roman"/>
              <a:ea typeface="Times New Roman"/>
              <a:cs typeface="Times New Roman"/>
            </a:endParaRPr>
          </a:p>
          <a:p>
            <a:endParaRPr lang="tr-TR" sz="2400" dirty="0" smtClean="0">
              <a:solidFill>
                <a:srgbClr val="FF0000"/>
              </a:solidFill>
              <a:latin typeface="Times New Roman"/>
              <a:ea typeface="Times New Roman"/>
              <a:cs typeface="Times New Roman"/>
            </a:endParaRPr>
          </a:p>
          <a:p>
            <a:endParaRPr lang="tr-TR" sz="2200" dirty="0" smtClean="0">
              <a:ea typeface="Times New Roman"/>
              <a:cs typeface="Times New Roman"/>
              <a:sym typeface="Symbol"/>
            </a:endParaRPr>
          </a:p>
          <a:p>
            <a:endParaRPr lang="tr-TR" sz="2200" dirty="0" smtClean="0">
              <a:ea typeface="Times New Roman"/>
              <a:cs typeface="Times New Roman"/>
              <a:sym typeface="Symbol"/>
            </a:endParaRPr>
          </a:p>
          <a:p>
            <a:endParaRPr lang="tr-TR" sz="2200" dirty="0" smtClean="0">
              <a:solidFill>
                <a:srgbClr val="0066FF"/>
              </a:solidFill>
              <a:ea typeface="Times New Roman"/>
              <a:cs typeface="Times New Roman"/>
              <a:sym typeface="Symbol"/>
            </a:endParaRPr>
          </a:p>
          <a:p>
            <a:endParaRPr lang="tr-TR" sz="2200" dirty="0" smtClean="0">
              <a:solidFill>
                <a:srgbClr val="0066FF"/>
              </a:solidFill>
              <a:ea typeface="Times New Roman"/>
              <a:cs typeface="Times New Roman"/>
            </a:endParaRPr>
          </a:p>
          <a:p>
            <a:endParaRPr lang="tr-TR" sz="2200" dirty="0" smtClean="0">
              <a:solidFill>
                <a:srgbClr val="0066FF"/>
              </a:solidFill>
              <a:latin typeface="Times New Roman"/>
              <a:ea typeface="Times New Roman"/>
              <a:cs typeface="Times New Roman"/>
            </a:endParaRPr>
          </a:p>
          <a:p>
            <a:endParaRPr lang="tr-TR" sz="2200" dirty="0" smtClean="0">
              <a:solidFill>
                <a:srgbClr val="0066FF"/>
              </a:solidFill>
              <a:latin typeface="Times New Roman"/>
              <a:ea typeface="Times New Roman"/>
              <a:cs typeface="Times New Roman"/>
            </a:endParaRPr>
          </a:p>
          <a:p>
            <a:endParaRPr lang="tr-TR" sz="2200" dirty="0" smtClean="0">
              <a:solidFill>
                <a:srgbClr val="0066FF"/>
              </a:solidFill>
              <a:latin typeface="Times New Roman"/>
              <a:ea typeface="Times New Roman"/>
              <a:cs typeface="Times New Roman"/>
            </a:endParaRPr>
          </a:p>
          <a:p>
            <a:endParaRPr lang="tr-TR" sz="2200" dirty="0" smtClean="0">
              <a:solidFill>
                <a:srgbClr val="00B050"/>
              </a:solidFill>
              <a:ea typeface="Times New Roman"/>
              <a:cs typeface="Times New Roman"/>
            </a:endParaRPr>
          </a:p>
          <a:p>
            <a:endParaRPr lang="tr-TR" sz="2200" dirty="0" smtClean="0">
              <a:solidFill>
                <a:srgbClr val="00B050"/>
              </a:solidFill>
              <a:latin typeface="Times New Roman"/>
              <a:ea typeface="Times New Roman"/>
              <a:cs typeface="Times New Roman"/>
            </a:endParaRPr>
          </a:p>
          <a:p>
            <a:endParaRPr lang="tr-TR" sz="2200" dirty="0" smtClean="0">
              <a:solidFill>
                <a:srgbClr val="00B050"/>
              </a:solidFill>
              <a:latin typeface="Times New Roman"/>
              <a:ea typeface="Times New Roman"/>
              <a:cs typeface="Times New Roman"/>
            </a:endParaRPr>
          </a:p>
          <a:p>
            <a:endParaRPr lang="tr-TR" sz="2200" dirty="0" smtClean="0">
              <a:solidFill>
                <a:srgbClr val="00B050"/>
              </a:solidFill>
              <a:latin typeface="Times New Roman"/>
              <a:ea typeface="Times New Roman"/>
              <a:cs typeface="Times New Roman"/>
            </a:endParaRPr>
          </a:p>
          <a:p>
            <a:endParaRPr lang="tr-TR" sz="2200" dirty="0" smtClean="0">
              <a:solidFill>
                <a:srgbClr val="00B050"/>
              </a:solidFill>
              <a:latin typeface="Times New Roman"/>
              <a:ea typeface="Times New Roman"/>
              <a:cs typeface="Times New Roman"/>
            </a:endParaRPr>
          </a:p>
          <a:p>
            <a:endParaRPr lang="tr-TR" sz="2200" dirty="0" smtClean="0">
              <a:solidFill>
                <a:srgbClr val="00B050"/>
              </a:solidFill>
              <a:latin typeface="Times New Roman"/>
              <a:ea typeface="Times New Roman"/>
              <a:cs typeface="Times New Roman"/>
            </a:endParaRPr>
          </a:p>
          <a:p>
            <a:endParaRPr lang="tr-TR" sz="2200" dirty="0" smtClean="0">
              <a:solidFill>
                <a:srgbClr val="00B050"/>
              </a:solidFill>
              <a:latin typeface="Times New Roman"/>
              <a:ea typeface="Times New Roman"/>
              <a:cs typeface="Times New Roman"/>
            </a:endParaRPr>
          </a:p>
          <a:p>
            <a:endParaRPr lang="tr-TR" sz="2200" dirty="0" smtClean="0">
              <a:solidFill>
                <a:srgbClr val="00B050"/>
              </a:solidFill>
              <a:latin typeface="Times New Roman"/>
              <a:ea typeface="Times New Roman"/>
              <a:cs typeface="Times New Roman"/>
            </a:endParaRPr>
          </a:p>
          <a:p>
            <a:endParaRPr lang="tr-TR" sz="2200" dirty="0"/>
          </a:p>
        </p:txBody>
      </p:sp>
      <p:graphicFrame>
        <p:nvGraphicFramePr>
          <p:cNvPr id="161794" name="Object 2"/>
          <p:cNvGraphicFramePr>
            <a:graphicFrameLocks noChangeAspect="1"/>
          </p:cNvGraphicFramePr>
          <p:nvPr/>
        </p:nvGraphicFramePr>
        <p:xfrm>
          <a:off x="3286116" y="5286388"/>
          <a:ext cx="357188" cy="373063"/>
        </p:xfrm>
        <a:graphic>
          <a:graphicData uri="http://schemas.openxmlformats.org/presentationml/2006/ole">
            <p:oleObj spid="_x0000_s203778" name="Denklem" r:id="rId3" imgW="215806" imgH="228501" progId="Equation.3">
              <p:embed/>
            </p:oleObj>
          </a:graphicData>
        </a:graphic>
      </p:graphicFrame>
      <p:graphicFrame>
        <p:nvGraphicFramePr>
          <p:cNvPr id="161795" name="Object 3"/>
          <p:cNvGraphicFramePr>
            <a:graphicFrameLocks noChangeAspect="1"/>
          </p:cNvGraphicFramePr>
          <p:nvPr/>
        </p:nvGraphicFramePr>
        <p:xfrm>
          <a:off x="3929058" y="5286388"/>
          <a:ext cx="303212" cy="428625"/>
        </p:xfrm>
        <a:graphic>
          <a:graphicData uri="http://schemas.openxmlformats.org/presentationml/2006/ole">
            <p:oleObj spid="_x0000_s203779" name="Denklem" r:id="rId4" imgW="165028" imgH="228501" progId="Equation.3">
              <p:embed/>
            </p:oleObj>
          </a:graphicData>
        </a:graphic>
      </p:graphicFrame>
      <p:graphicFrame>
        <p:nvGraphicFramePr>
          <p:cNvPr id="161796" name="Object 4"/>
          <p:cNvGraphicFramePr>
            <a:graphicFrameLocks noChangeAspect="1"/>
          </p:cNvGraphicFramePr>
          <p:nvPr/>
        </p:nvGraphicFramePr>
        <p:xfrm>
          <a:off x="2643174" y="4000504"/>
          <a:ext cx="303213" cy="428625"/>
        </p:xfrm>
        <a:graphic>
          <a:graphicData uri="http://schemas.openxmlformats.org/presentationml/2006/ole">
            <p:oleObj spid="_x0000_s203780" name="Denklem" r:id="rId5" imgW="165028" imgH="228501" progId="Equation.3">
              <p:embed/>
            </p:oleObj>
          </a:graphicData>
        </a:graphic>
      </p:graphicFrame>
      <p:graphicFrame>
        <p:nvGraphicFramePr>
          <p:cNvPr id="161797" name="Object 5"/>
          <p:cNvGraphicFramePr>
            <a:graphicFrameLocks noChangeAspect="1"/>
          </p:cNvGraphicFramePr>
          <p:nvPr/>
        </p:nvGraphicFramePr>
        <p:xfrm>
          <a:off x="6286512" y="4071942"/>
          <a:ext cx="357188" cy="373062"/>
        </p:xfrm>
        <a:graphic>
          <a:graphicData uri="http://schemas.openxmlformats.org/presentationml/2006/ole">
            <p:oleObj spid="_x0000_s203781" name="Denklem" r:id="rId6" imgW="215806" imgH="228501" progId="Equation.3">
              <p:embed/>
            </p:oleObj>
          </a:graphicData>
        </a:graphic>
      </p:graphicFrame>
      <p:graphicFrame>
        <p:nvGraphicFramePr>
          <p:cNvPr id="161798" name="Object 6"/>
          <p:cNvGraphicFramePr>
            <a:graphicFrameLocks noChangeAspect="1"/>
          </p:cNvGraphicFramePr>
          <p:nvPr/>
        </p:nvGraphicFramePr>
        <p:xfrm>
          <a:off x="2643174" y="2786058"/>
          <a:ext cx="357188" cy="373062"/>
        </p:xfrm>
        <a:graphic>
          <a:graphicData uri="http://schemas.openxmlformats.org/presentationml/2006/ole">
            <p:oleObj spid="_x0000_s203782" name="Denklem" r:id="rId7" imgW="215806" imgH="228501" progId="Equation.3">
              <p:embed/>
            </p:oleObj>
          </a:graphicData>
        </a:graphic>
      </p:graphicFrame>
      <p:graphicFrame>
        <p:nvGraphicFramePr>
          <p:cNvPr id="161799" name="Object 7"/>
          <p:cNvGraphicFramePr>
            <a:graphicFrameLocks noChangeAspect="1"/>
          </p:cNvGraphicFramePr>
          <p:nvPr/>
        </p:nvGraphicFramePr>
        <p:xfrm>
          <a:off x="3357554" y="2786058"/>
          <a:ext cx="303213" cy="428625"/>
        </p:xfrm>
        <a:graphic>
          <a:graphicData uri="http://schemas.openxmlformats.org/presentationml/2006/ole">
            <p:oleObj spid="_x0000_s203783" name="Denklem" r:id="rId8" imgW="165028" imgH="228501"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000108"/>
            <a:ext cx="8401080" cy="5429288"/>
          </a:xfrm>
        </p:spPr>
        <p:txBody>
          <a:bodyPr>
            <a:normAutofit lnSpcReduction="10000"/>
          </a:bodyPr>
          <a:lstStyle/>
          <a:p>
            <a:pPr algn="just"/>
            <a:r>
              <a:rPr lang="tr-TR" sz="2200" dirty="0" smtClean="0"/>
              <a:t>For magnetars’ strong magnetic fields, Hall drift time scale</a:t>
            </a:r>
            <a:r>
              <a:rPr lang="tr-TR" sz="2200" dirty="0" smtClean="0">
                <a:latin typeface="Lucida Sans Unicode"/>
                <a:cs typeface="Lucida Sans Unicode"/>
              </a:rPr>
              <a:t>≪</a:t>
            </a:r>
            <a:r>
              <a:rPr lang="tr-TR" sz="2200" dirty="0" smtClean="0"/>
              <a:t>Ohmic diffision time scale.                              </a:t>
            </a:r>
          </a:p>
          <a:p>
            <a:pPr algn="just"/>
            <a:r>
              <a:rPr lang="tr-TR" sz="2200" dirty="0" smtClean="0"/>
              <a:t>Hall drift turns toroidal field into poloidal field by splitting and carrying over magnetic energy to dipole and higher multipoles.</a:t>
            </a:r>
          </a:p>
          <a:p>
            <a:pPr algn="just"/>
            <a:endParaRPr lang="tr-TR" sz="2200" dirty="0" smtClean="0"/>
          </a:p>
          <a:p>
            <a:pPr algn="just"/>
            <a:endParaRPr lang="tr-TR" sz="2200" dirty="0" smtClean="0"/>
          </a:p>
          <a:p>
            <a:pPr algn="just"/>
            <a:endParaRPr lang="tr-TR" sz="2200" dirty="0" smtClean="0"/>
          </a:p>
          <a:p>
            <a:pPr algn="just"/>
            <a:endParaRPr lang="tr-TR" sz="2200" dirty="0" smtClean="0"/>
          </a:p>
          <a:p>
            <a:pPr algn="just"/>
            <a:endParaRPr lang="tr-TR" sz="2200" dirty="0" smtClean="0"/>
          </a:p>
          <a:p>
            <a:pPr algn="just"/>
            <a:endParaRPr lang="tr-TR" sz="2200" dirty="0" smtClean="0"/>
          </a:p>
          <a:p>
            <a:pPr algn="just"/>
            <a:r>
              <a:rPr lang="tr-TR" sz="2200" dirty="0" smtClean="0"/>
              <a:t>For magnetars’ strong magnetic fields, closed field region where toroidal field reside extends to deeper regions of the neutron star.</a:t>
            </a:r>
          </a:p>
          <a:p>
            <a:pPr algn="just"/>
            <a:r>
              <a:rPr lang="tr-TR" sz="2200" dirty="0" smtClean="0"/>
              <a:t>Within a shell close to the inner core Direct Urca takes place of  Modified Urca as cooling agent and leads to a cooler core. </a:t>
            </a:r>
          </a:p>
          <a:p>
            <a:pPr>
              <a:buNone/>
            </a:pPr>
            <a:r>
              <a:rPr lang="tr-TR" sz="2200" dirty="0" smtClean="0"/>
              <a:t>                                  </a:t>
            </a:r>
            <a:endParaRPr lang="tr-TR" sz="2200" dirty="0"/>
          </a:p>
        </p:txBody>
      </p:sp>
      <p:sp>
        <p:nvSpPr>
          <p:cNvPr id="126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6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69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69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pic>
        <p:nvPicPr>
          <p:cNvPr id="126985" name="Picture 9"/>
          <p:cNvPicPr>
            <a:picLocks noChangeAspect="1" noChangeArrowheads="1"/>
          </p:cNvPicPr>
          <p:nvPr/>
        </p:nvPicPr>
        <p:blipFill>
          <a:blip r:embed="rId3" cstate="print"/>
          <a:srcRect/>
          <a:stretch>
            <a:fillRect/>
          </a:stretch>
        </p:blipFill>
        <p:spPr bwMode="auto">
          <a:xfrm>
            <a:off x="928662" y="2357430"/>
            <a:ext cx="5866507" cy="2143140"/>
          </a:xfrm>
          <a:prstGeom prst="rect">
            <a:avLst/>
          </a:prstGeom>
          <a:noFill/>
          <a:ln w="9525">
            <a:noFill/>
            <a:miter lim="800000"/>
            <a:headEnd/>
            <a:tailEnd/>
          </a:ln>
          <a:effectLst/>
        </p:spPr>
      </p:pic>
      <p:graphicFrame>
        <p:nvGraphicFramePr>
          <p:cNvPr id="126986" name="Object 10"/>
          <p:cNvGraphicFramePr>
            <a:graphicFrameLocks noChangeAspect="1"/>
          </p:cNvGraphicFramePr>
          <p:nvPr/>
        </p:nvGraphicFramePr>
        <p:xfrm>
          <a:off x="6786578" y="3214686"/>
          <a:ext cx="2162175" cy="279400"/>
        </p:xfrm>
        <a:graphic>
          <a:graphicData uri="http://schemas.openxmlformats.org/presentationml/2006/ole">
            <p:oleObj spid="_x0000_s126986" name="Denklem" r:id="rId4" imgW="1536480" imgH="203040" progId="Equation.3">
              <p:embed/>
            </p:oleObj>
          </a:graphicData>
        </a:graphic>
      </p:graphicFrame>
      <p:sp>
        <p:nvSpPr>
          <p:cNvPr id="12" name="11 Başlık"/>
          <p:cNvSpPr>
            <a:spLocks noGrp="1"/>
          </p:cNvSpPr>
          <p:nvPr>
            <p:ph type="title"/>
          </p:nvPr>
        </p:nvSpPr>
        <p:spPr>
          <a:xfrm>
            <a:off x="428596" y="0"/>
            <a:ext cx="8229600" cy="1143000"/>
          </a:xfrm>
        </p:spPr>
        <p:txBody>
          <a:bodyPr>
            <a:normAutofit/>
          </a:bodyPr>
          <a:lstStyle/>
          <a:p>
            <a:r>
              <a:rPr lang="tr-TR" sz="3600" dirty="0" smtClean="0">
                <a:solidFill>
                  <a:srgbClr val="C00000"/>
                </a:solidFill>
              </a:rPr>
              <a:t>Magnetars</a:t>
            </a:r>
            <a:endParaRPr lang="tr-TR" sz="3600"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214415" y="1643049"/>
          <a:ext cx="6286542" cy="3214712"/>
        </p:xfrm>
        <a:graphic>
          <a:graphicData uri="http://schemas.openxmlformats.org/drawingml/2006/table">
            <a:tbl>
              <a:tblPr>
                <a:tableStyleId>{22838BEF-8BB2-4498-84A7-C5851F593DF1}</a:tableStyleId>
              </a:tblPr>
              <a:tblGrid>
                <a:gridCol w="2357455"/>
                <a:gridCol w="989925"/>
                <a:gridCol w="1410004"/>
                <a:gridCol w="1529158"/>
              </a:tblGrid>
              <a:tr h="701977">
                <a:tc>
                  <a:txBody>
                    <a:bodyPr/>
                    <a:lstStyle/>
                    <a:p>
                      <a:pPr algn="just">
                        <a:spcAft>
                          <a:spcPts val="0"/>
                        </a:spcAft>
                      </a:pPr>
                      <a:r>
                        <a:rPr lang="tr-TR" sz="1200" dirty="0" smtClean="0"/>
                        <a:t>Magnetar</a:t>
                      </a:r>
                      <a:endParaRPr lang="tr-TR" sz="1200" dirty="0">
                        <a:latin typeface="Verdana"/>
                        <a:ea typeface="Times New Roman"/>
                        <a:cs typeface="Times New Roman"/>
                      </a:endParaRPr>
                    </a:p>
                  </a:txBody>
                  <a:tcPr marL="68580" marR="68580" marT="0" marB="0"/>
                </a:tc>
                <a:tc>
                  <a:txBody>
                    <a:bodyPr/>
                    <a:lstStyle/>
                    <a:p>
                      <a:pPr algn="just">
                        <a:spcAft>
                          <a:spcPts val="0"/>
                        </a:spcAft>
                      </a:pPr>
                      <a:r>
                        <a:rPr lang="tr-TR" sz="1200" dirty="0">
                          <a:sym typeface="Symbol"/>
                        </a:rPr>
                        <a:t></a:t>
                      </a:r>
                      <a:r>
                        <a:rPr lang="tr-TR" sz="1200" baseline="-25000" dirty="0"/>
                        <a:t>d</a:t>
                      </a:r>
                      <a:r>
                        <a:rPr lang="tr-TR" sz="1200" dirty="0"/>
                        <a:t> </a:t>
                      </a:r>
                      <a:r>
                        <a:rPr lang="tr-TR" sz="1200" dirty="0" smtClean="0"/>
                        <a:t>(days)</a:t>
                      </a:r>
                    </a:p>
                    <a:p>
                      <a:pPr algn="just">
                        <a:spcAft>
                          <a:spcPts val="0"/>
                        </a:spcAft>
                      </a:pPr>
                      <a:r>
                        <a:rPr lang="tr-TR" sz="1200" dirty="0" smtClean="0"/>
                        <a:t>(obs)</a:t>
                      </a:r>
                      <a:endParaRPr lang="tr-TR" sz="1200" dirty="0">
                        <a:latin typeface="Verdana"/>
                        <a:ea typeface="Times New Roman"/>
                        <a:cs typeface="Times New Roman"/>
                      </a:endParaRPr>
                    </a:p>
                  </a:txBody>
                  <a:tcPr marL="68580" marR="68580" marT="0" marB="0"/>
                </a:tc>
                <a:tc>
                  <a:txBody>
                    <a:bodyPr/>
                    <a:lstStyle/>
                    <a:p>
                      <a:pPr algn="just">
                        <a:spcAft>
                          <a:spcPts val="0"/>
                        </a:spcAft>
                      </a:pPr>
                      <a:r>
                        <a:rPr lang="tr-TR" sz="1200" dirty="0">
                          <a:sym typeface="Symbol"/>
                        </a:rPr>
                        <a:t></a:t>
                      </a:r>
                      <a:r>
                        <a:rPr lang="tr-TR" sz="1200" baseline="-25000" dirty="0"/>
                        <a:t>tor</a:t>
                      </a:r>
                      <a:r>
                        <a:rPr lang="tr-TR" sz="1200" dirty="0"/>
                        <a:t> </a:t>
                      </a:r>
                      <a:r>
                        <a:rPr lang="tr-TR" sz="1200" dirty="0" smtClean="0"/>
                        <a:t>(days)</a:t>
                      </a:r>
                      <a:endParaRPr lang="tr-TR" sz="1200" dirty="0"/>
                    </a:p>
                    <a:p>
                      <a:pPr algn="just">
                        <a:spcAft>
                          <a:spcPts val="0"/>
                        </a:spcAft>
                      </a:pPr>
                      <a:r>
                        <a:rPr lang="tr-TR" sz="1200" dirty="0" smtClean="0"/>
                        <a:t>(formula</a:t>
                      </a:r>
                      <a:r>
                        <a:rPr lang="tr-TR" sz="1200" baseline="0" dirty="0" smtClean="0"/>
                        <a:t> </a:t>
                      </a:r>
                      <a:r>
                        <a:rPr lang="tr-TR" sz="1200" dirty="0" smtClean="0"/>
                        <a:t>APR)</a:t>
                      </a:r>
                    </a:p>
                    <a:p>
                      <a:pPr algn="just">
                        <a:spcAft>
                          <a:spcPts val="0"/>
                        </a:spcAft>
                      </a:pPr>
                      <a:r>
                        <a:rPr lang="tr-TR" sz="1200" dirty="0" smtClean="0">
                          <a:latin typeface="+mn-lt"/>
                          <a:ea typeface="Times New Roman"/>
                          <a:cs typeface="Times New Roman"/>
                        </a:rPr>
                        <a:t>Modified Urca</a:t>
                      </a:r>
                      <a:endParaRPr lang="tr-TR" sz="1200" dirty="0">
                        <a:latin typeface="+mn-lt"/>
                        <a:ea typeface="Times New Roman"/>
                        <a:cs typeface="Times New Roman"/>
                      </a:endParaRPr>
                    </a:p>
                  </a:txBody>
                  <a:tcPr marL="68580" marR="68580" marT="0" marB="0"/>
                </a:tc>
                <a:tc>
                  <a:txBody>
                    <a:bodyPr/>
                    <a:lstStyle/>
                    <a:p>
                      <a:pPr algn="just">
                        <a:spcAft>
                          <a:spcPts val="0"/>
                        </a:spcAft>
                      </a:pPr>
                      <a:r>
                        <a:rPr lang="tr-TR" sz="1200" dirty="0">
                          <a:sym typeface="Symbol"/>
                        </a:rPr>
                        <a:t></a:t>
                      </a:r>
                      <a:r>
                        <a:rPr lang="tr-TR" sz="1200" baseline="-25000" dirty="0"/>
                        <a:t>tor</a:t>
                      </a:r>
                      <a:r>
                        <a:rPr lang="tr-TR" sz="1200" dirty="0"/>
                        <a:t> </a:t>
                      </a:r>
                      <a:r>
                        <a:rPr lang="tr-TR" sz="1200" dirty="0" smtClean="0"/>
                        <a:t>(days)</a:t>
                      </a:r>
                      <a:endParaRPr lang="tr-TR" sz="1200" dirty="0"/>
                    </a:p>
                    <a:p>
                      <a:pPr algn="just">
                        <a:spcAft>
                          <a:spcPts val="0"/>
                        </a:spcAft>
                      </a:pPr>
                      <a:r>
                        <a:rPr lang="tr-TR" sz="1200" dirty="0"/>
                        <a:t>(</a:t>
                      </a:r>
                      <a:r>
                        <a:rPr lang="tr-TR" sz="1200" dirty="0" smtClean="0"/>
                        <a:t>formula </a:t>
                      </a:r>
                      <a:r>
                        <a:rPr lang="tr-TR" sz="1200" dirty="0" smtClean="0"/>
                        <a:t>APR)</a:t>
                      </a:r>
                      <a:endParaRPr lang="tr-TR" sz="1200" dirty="0" smtClean="0"/>
                    </a:p>
                    <a:p>
                      <a:pPr algn="just">
                        <a:spcAft>
                          <a:spcPts val="0"/>
                        </a:spcAft>
                      </a:pPr>
                      <a:r>
                        <a:rPr lang="tr-TR" sz="1200" dirty="0" smtClean="0">
                          <a:latin typeface="+mn-lt"/>
                          <a:ea typeface="Times New Roman"/>
                          <a:cs typeface="Times New Roman"/>
                        </a:rPr>
                        <a:t>Direct Urca</a:t>
                      </a:r>
                      <a:endParaRPr lang="tr-TR" sz="1200" dirty="0">
                        <a:latin typeface="+mn-lt"/>
                        <a:ea typeface="Times New Roman"/>
                        <a:cs typeface="Times New Roman"/>
                      </a:endParaRPr>
                    </a:p>
                  </a:txBody>
                  <a:tcPr marL="68580" marR="68580" marT="0" marB="0"/>
                </a:tc>
              </a:tr>
              <a:tr h="502547">
                <a:tc>
                  <a:txBody>
                    <a:bodyPr/>
                    <a:lstStyle/>
                    <a:p>
                      <a:pPr algn="just">
                        <a:spcAft>
                          <a:spcPts val="0"/>
                        </a:spcAft>
                      </a:pPr>
                      <a:endParaRPr lang="tr-TR" sz="1200" dirty="0" smtClean="0"/>
                    </a:p>
                    <a:p>
                      <a:pPr algn="just">
                        <a:spcAft>
                          <a:spcPts val="0"/>
                        </a:spcAft>
                      </a:pPr>
                      <a:r>
                        <a:rPr lang="tr-TR" sz="1200" dirty="0" smtClean="0"/>
                        <a:t>4U_0142+61</a:t>
                      </a:r>
                      <a:endParaRPr lang="tr-TR" sz="1200" dirty="0">
                        <a:latin typeface="Verdana"/>
                        <a:ea typeface="Times New Roman"/>
                        <a:cs typeface="Times New Roman"/>
                      </a:endParaRPr>
                    </a:p>
                  </a:txBody>
                  <a:tcPr marL="68580" marR="68580" marT="0" marB="0"/>
                </a:tc>
                <a:tc>
                  <a:txBody>
                    <a:bodyPr/>
                    <a:lstStyle/>
                    <a:p>
                      <a:pPr algn="just">
                        <a:spcAft>
                          <a:spcPts val="0"/>
                        </a:spcAft>
                      </a:pPr>
                      <a:endParaRPr lang="tr-TR" sz="1200" dirty="0" smtClean="0"/>
                    </a:p>
                    <a:p>
                      <a:pPr algn="just">
                        <a:spcAft>
                          <a:spcPts val="0"/>
                        </a:spcAft>
                      </a:pPr>
                      <a:r>
                        <a:rPr lang="tr-TR" sz="1200" dirty="0" smtClean="0"/>
                        <a:t>17.0(1.7</a:t>
                      </a:r>
                      <a:r>
                        <a:rPr lang="tr-TR" sz="1200" dirty="0"/>
                        <a:t>)</a:t>
                      </a:r>
                      <a:endParaRPr lang="tr-TR" sz="1200" dirty="0">
                        <a:latin typeface="Verdana"/>
                        <a:ea typeface="Times New Roman"/>
                        <a:cs typeface="Times New Roman"/>
                      </a:endParaRPr>
                    </a:p>
                  </a:txBody>
                  <a:tcPr marL="68580" marR="68580" marT="0" marB="0"/>
                </a:tc>
                <a:tc>
                  <a:txBody>
                    <a:bodyPr/>
                    <a:lstStyle/>
                    <a:p>
                      <a:pPr>
                        <a:spcAft>
                          <a:spcPts val="0"/>
                        </a:spcAft>
                      </a:pPr>
                      <a:r>
                        <a:rPr lang="tr-TR" sz="1200"/>
                        <a:t>273</a:t>
                      </a:r>
                      <a:endParaRPr lang="tr-TR" sz="1200">
                        <a:latin typeface="Times New Roman"/>
                        <a:ea typeface="Times New Roman"/>
                        <a:cs typeface="Times New Roman"/>
                      </a:endParaRPr>
                    </a:p>
                  </a:txBody>
                  <a:tcPr marL="68580" marR="68580" marT="0" marB="0" anchor="b"/>
                </a:tc>
                <a:tc>
                  <a:txBody>
                    <a:bodyPr/>
                    <a:lstStyle/>
                    <a:p>
                      <a:pPr>
                        <a:spcAft>
                          <a:spcPts val="0"/>
                        </a:spcAft>
                      </a:pPr>
                      <a:r>
                        <a:rPr lang="tr-TR" sz="1200" dirty="0" smtClean="0">
                          <a:latin typeface="+mn-lt"/>
                          <a:ea typeface="+mn-ea"/>
                          <a:cs typeface="+mn-cs"/>
                        </a:rPr>
                        <a:t>18</a:t>
                      </a:r>
                      <a:endParaRPr lang="tr-TR" sz="1200" dirty="0">
                        <a:latin typeface="Times New Roman"/>
                        <a:ea typeface="Times New Roman"/>
                        <a:cs typeface="Times New Roman"/>
                      </a:endParaRPr>
                    </a:p>
                  </a:txBody>
                  <a:tcPr marL="68580" marR="68580" marT="0" marB="0" anchor="b"/>
                </a:tc>
              </a:tr>
              <a:tr h="502547">
                <a:tc>
                  <a:txBody>
                    <a:bodyPr/>
                    <a:lstStyle/>
                    <a:p>
                      <a:pPr algn="just">
                        <a:spcAft>
                          <a:spcPts val="0"/>
                        </a:spcAft>
                      </a:pPr>
                      <a:endParaRPr lang="tr-TR" sz="1200" dirty="0" smtClean="0"/>
                    </a:p>
                    <a:p>
                      <a:pPr algn="just">
                        <a:spcAft>
                          <a:spcPts val="0"/>
                        </a:spcAft>
                      </a:pPr>
                      <a:r>
                        <a:rPr lang="tr-TR" sz="1200" dirty="0" smtClean="0"/>
                        <a:t>1RXS </a:t>
                      </a:r>
                      <a:r>
                        <a:rPr lang="tr-TR" sz="1200" dirty="0"/>
                        <a:t>J1708−4009</a:t>
                      </a:r>
                      <a:endParaRPr lang="tr-TR" sz="1200" dirty="0">
                        <a:latin typeface="Verdana"/>
                        <a:ea typeface="Times New Roman"/>
                        <a:cs typeface="Times New Roman"/>
                      </a:endParaRPr>
                    </a:p>
                  </a:txBody>
                  <a:tcPr marL="68580" marR="68580" marT="0" marB="0"/>
                </a:tc>
                <a:tc>
                  <a:txBody>
                    <a:bodyPr/>
                    <a:lstStyle/>
                    <a:p>
                      <a:pPr algn="just">
                        <a:spcAft>
                          <a:spcPts val="0"/>
                        </a:spcAft>
                      </a:pPr>
                      <a:endParaRPr lang="tr-TR" sz="1200" dirty="0" smtClean="0"/>
                    </a:p>
                    <a:p>
                      <a:pPr algn="just">
                        <a:spcAft>
                          <a:spcPts val="0"/>
                        </a:spcAft>
                      </a:pPr>
                      <a:r>
                        <a:rPr lang="tr-TR" sz="1200" dirty="0" smtClean="0"/>
                        <a:t>50(4</a:t>
                      </a:r>
                      <a:r>
                        <a:rPr lang="tr-TR" sz="1200" dirty="0"/>
                        <a:t>)</a:t>
                      </a:r>
                      <a:endParaRPr lang="tr-TR" sz="1200" dirty="0">
                        <a:latin typeface="Verdana"/>
                        <a:ea typeface="Times New Roman"/>
                        <a:cs typeface="Times New Roman"/>
                      </a:endParaRPr>
                    </a:p>
                  </a:txBody>
                  <a:tcPr marL="68580" marR="68580" marT="0" marB="0"/>
                </a:tc>
                <a:tc>
                  <a:txBody>
                    <a:bodyPr/>
                    <a:lstStyle/>
                    <a:p>
                      <a:pPr>
                        <a:spcAft>
                          <a:spcPts val="0"/>
                        </a:spcAft>
                      </a:pPr>
                      <a:r>
                        <a:rPr lang="tr-TR" sz="1200"/>
                        <a:t>120</a:t>
                      </a:r>
                      <a:endParaRPr lang="tr-TR" sz="1200">
                        <a:latin typeface="Times New Roman"/>
                        <a:ea typeface="Times New Roman"/>
                        <a:cs typeface="Times New Roman"/>
                      </a:endParaRPr>
                    </a:p>
                  </a:txBody>
                  <a:tcPr marL="68580" marR="68580" marT="0" marB="0" anchor="b"/>
                </a:tc>
                <a:tc>
                  <a:txBody>
                    <a:bodyPr/>
                    <a:lstStyle/>
                    <a:p>
                      <a:pPr>
                        <a:spcAft>
                          <a:spcPts val="0"/>
                        </a:spcAft>
                      </a:pPr>
                      <a:r>
                        <a:rPr lang="tr-TR" sz="1200" dirty="0" smtClean="0">
                          <a:latin typeface="+mn-lt"/>
                          <a:ea typeface="+mn-ea"/>
                          <a:cs typeface="+mn-cs"/>
                        </a:rPr>
                        <a:t>9</a:t>
                      </a:r>
                      <a:endParaRPr lang="tr-TR" sz="1200" dirty="0">
                        <a:latin typeface="Times New Roman"/>
                        <a:ea typeface="Times New Roman"/>
                        <a:cs typeface="Times New Roman"/>
                      </a:endParaRPr>
                    </a:p>
                  </a:txBody>
                  <a:tcPr marL="68580" marR="68580" marT="0" marB="0" anchor="b"/>
                </a:tc>
              </a:tr>
              <a:tr h="502547">
                <a:tc>
                  <a:txBody>
                    <a:bodyPr/>
                    <a:lstStyle/>
                    <a:p>
                      <a:pPr algn="just">
                        <a:spcAft>
                          <a:spcPts val="0"/>
                        </a:spcAft>
                      </a:pPr>
                      <a:endParaRPr lang="tr-TR" sz="1200" dirty="0" smtClean="0"/>
                    </a:p>
                    <a:p>
                      <a:pPr algn="just">
                        <a:spcAft>
                          <a:spcPts val="0"/>
                        </a:spcAft>
                      </a:pPr>
                      <a:r>
                        <a:rPr lang="tr-TR" sz="1200" dirty="0" smtClean="0"/>
                        <a:t>SGR </a:t>
                      </a:r>
                      <a:r>
                        <a:rPr lang="tr-TR" sz="1200" dirty="0"/>
                        <a:t>J1822-1606</a:t>
                      </a:r>
                      <a:endParaRPr lang="tr-TR" sz="1200" dirty="0">
                        <a:latin typeface="Verdana"/>
                        <a:ea typeface="Times New Roman"/>
                        <a:cs typeface="Times New Roman"/>
                      </a:endParaRPr>
                    </a:p>
                  </a:txBody>
                  <a:tcPr marL="68580" marR="68580" marT="0" marB="0"/>
                </a:tc>
                <a:tc>
                  <a:txBody>
                    <a:bodyPr/>
                    <a:lstStyle/>
                    <a:p>
                      <a:pPr algn="just">
                        <a:spcAft>
                          <a:spcPts val="0"/>
                        </a:spcAft>
                      </a:pPr>
                      <a:endParaRPr lang="tr-TR" sz="1200" dirty="0" smtClean="0"/>
                    </a:p>
                    <a:p>
                      <a:pPr algn="just">
                        <a:spcAft>
                          <a:spcPts val="0"/>
                        </a:spcAft>
                      </a:pPr>
                      <a:r>
                        <a:rPr lang="tr-TR" sz="1200" dirty="0" smtClean="0"/>
                        <a:t>40(6</a:t>
                      </a:r>
                      <a:r>
                        <a:rPr lang="tr-TR" sz="1200" dirty="0"/>
                        <a:t>)</a:t>
                      </a:r>
                      <a:endParaRPr lang="tr-TR" sz="1200" dirty="0">
                        <a:latin typeface="Verdana"/>
                        <a:ea typeface="Times New Roman"/>
                        <a:cs typeface="Times New Roman"/>
                      </a:endParaRPr>
                    </a:p>
                  </a:txBody>
                  <a:tcPr marL="68580" marR="68580" marT="0" marB="0"/>
                </a:tc>
                <a:tc>
                  <a:txBody>
                    <a:bodyPr/>
                    <a:lstStyle/>
                    <a:p>
                      <a:pPr>
                        <a:spcAft>
                          <a:spcPts val="0"/>
                        </a:spcAft>
                      </a:pPr>
                      <a:r>
                        <a:rPr lang="tr-TR" sz="1200" dirty="0"/>
                        <a:t>3648</a:t>
                      </a:r>
                      <a:endParaRPr lang="tr-TR" sz="1200" dirty="0">
                        <a:latin typeface="Times New Roman"/>
                        <a:ea typeface="Times New Roman"/>
                        <a:cs typeface="Times New Roman"/>
                      </a:endParaRPr>
                    </a:p>
                  </a:txBody>
                  <a:tcPr marL="68580" marR="68580" marT="0" marB="0" anchor="b"/>
                </a:tc>
                <a:tc>
                  <a:txBody>
                    <a:bodyPr/>
                    <a:lstStyle/>
                    <a:p>
                      <a:pPr>
                        <a:spcAft>
                          <a:spcPts val="0"/>
                        </a:spcAft>
                      </a:pPr>
                      <a:r>
                        <a:rPr lang="tr-TR" sz="1200" dirty="0" smtClean="0">
                          <a:latin typeface="+mn-lt"/>
                          <a:ea typeface="+mn-ea"/>
                          <a:cs typeface="+mn-cs"/>
                        </a:rPr>
                        <a:t>162</a:t>
                      </a:r>
                      <a:endParaRPr lang="tr-TR" sz="1200" dirty="0">
                        <a:latin typeface="Times New Roman"/>
                        <a:ea typeface="Times New Roman"/>
                        <a:cs typeface="Times New Roman"/>
                      </a:endParaRPr>
                    </a:p>
                  </a:txBody>
                  <a:tcPr marL="68580" marR="68580" marT="0" marB="0" anchor="b"/>
                </a:tc>
              </a:tr>
              <a:tr h="502547">
                <a:tc>
                  <a:txBody>
                    <a:bodyPr/>
                    <a:lstStyle/>
                    <a:p>
                      <a:pPr algn="just">
                        <a:spcAft>
                          <a:spcPts val="0"/>
                        </a:spcAft>
                      </a:pPr>
                      <a:endParaRPr lang="tr-TR" sz="1200" dirty="0" smtClean="0"/>
                    </a:p>
                    <a:p>
                      <a:pPr algn="just">
                        <a:spcAft>
                          <a:spcPts val="0"/>
                        </a:spcAft>
                      </a:pPr>
                      <a:r>
                        <a:rPr lang="tr-TR" sz="1200" dirty="0" smtClean="0"/>
                        <a:t>1E </a:t>
                      </a:r>
                      <a:r>
                        <a:rPr lang="tr-TR" sz="1200" dirty="0"/>
                        <a:t>1841−045</a:t>
                      </a:r>
                      <a:endParaRPr lang="tr-TR" sz="1200" dirty="0">
                        <a:latin typeface="Verdana"/>
                        <a:ea typeface="Times New Roman"/>
                        <a:cs typeface="Times New Roman"/>
                      </a:endParaRPr>
                    </a:p>
                  </a:txBody>
                  <a:tcPr marL="68580" marR="68580" marT="0" marB="0"/>
                </a:tc>
                <a:tc>
                  <a:txBody>
                    <a:bodyPr/>
                    <a:lstStyle/>
                    <a:p>
                      <a:pPr algn="just">
                        <a:spcAft>
                          <a:spcPts val="0"/>
                        </a:spcAft>
                      </a:pPr>
                      <a:endParaRPr lang="tr-TR" sz="1200" dirty="0" smtClean="0"/>
                    </a:p>
                    <a:p>
                      <a:pPr algn="just">
                        <a:spcAft>
                          <a:spcPts val="0"/>
                        </a:spcAft>
                      </a:pPr>
                      <a:r>
                        <a:rPr lang="tr-TR" sz="1200" dirty="0" smtClean="0"/>
                        <a:t>43(3</a:t>
                      </a:r>
                      <a:r>
                        <a:rPr lang="tr-TR" sz="1200" dirty="0"/>
                        <a:t>)</a:t>
                      </a:r>
                      <a:endParaRPr lang="tr-TR" sz="1200" dirty="0">
                        <a:latin typeface="Verdana"/>
                        <a:ea typeface="Times New Roman"/>
                        <a:cs typeface="Times New Roman"/>
                      </a:endParaRPr>
                    </a:p>
                  </a:txBody>
                  <a:tcPr marL="68580" marR="68580" marT="0" marB="0"/>
                </a:tc>
                <a:tc>
                  <a:txBody>
                    <a:bodyPr/>
                    <a:lstStyle/>
                    <a:p>
                      <a:pPr>
                        <a:spcAft>
                          <a:spcPts val="0"/>
                        </a:spcAft>
                      </a:pPr>
                      <a:r>
                        <a:rPr lang="tr-TR" sz="1200" dirty="0"/>
                        <a:t>91</a:t>
                      </a:r>
                      <a:endParaRPr lang="tr-TR" sz="1200" dirty="0">
                        <a:latin typeface="Times New Roman"/>
                        <a:ea typeface="Times New Roman"/>
                        <a:cs typeface="Times New Roman"/>
                      </a:endParaRPr>
                    </a:p>
                  </a:txBody>
                  <a:tcPr marL="68580" marR="68580" marT="0" marB="0" anchor="b"/>
                </a:tc>
                <a:tc>
                  <a:txBody>
                    <a:bodyPr/>
                    <a:lstStyle/>
                    <a:p>
                      <a:pPr>
                        <a:spcAft>
                          <a:spcPts val="0"/>
                        </a:spcAft>
                      </a:pPr>
                      <a:r>
                        <a:rPr lang="tr-TR" sz="1200" dirty="0" smtClean="0">
                          <a:latin typeface="+mn-lt"/>
                          <a:ea typeface="+mn-ea"/>
                          <a:cs typeface="+mn-cs"/>
                        </a:rPr>
                        <a:t>7</a:t>
                      </a:r>
                      <a:endParaRPr lang="tr-TR" sz="1200" dirty="0">
                        <a:latin typeface="Times New Roman"/>
                        <a:ea typeface="Times New Roman"/>
                        <a:cs typeface="Times New Roman"/>
                      </a:endParaRPr>
                    </a:p>
                  </a:txBody>
                  <a:tcPr marL="68580" marR="68580" marT="0" marB="0" anchor="b"/>
                </a:tc>
              </a:tr>
              <a:tr h="502547">
                <a:tc>
                  <a:txBody>
                    <a:bodyPr/>
                    <a:lstStyle/>
                    <a:p>
                      <a:pPr algn="just">
                        <a:spcAft>
                          <a:spcPts val="0"/>
                        </a:spcAft>
                      </a:pPr>
                      <a:endParaRPr lang="tr-TR" sz="1200" dirty="0" smtClean="0"/>
                    </a:p>
                    <a:p>
                      <a:pPr algn="just">
                        <a:spcAft>
                          <a:spcPts val="0"/>
                        </a:spcAft>
                      </a:pPr>
                      <a:r>
                        <a:rPr lang="tr-TR" sz="1200" dirty="0" smtClean="0"/>
                        <a:t>1E </a:t>
                      </a:r>
                      <a:r>
                        <a:rPr lang="tr-TR" sz="1200" dirty="0"/>
                        <a:t>2259+586</a:t>
                      </a:r>
                      <a:endParaRPr lang="tr-TR" sz="1200" dirty="0">
                        <a:latin typeface="Verdana"/>
                        <a:ea typeface="Times New Roman"/>
                        <a:cs typeface="Times New Roman"/>
                      </a:endParaRPr>
                    </a:p>
                  </a:txBody>
                  <a:tcPr marL="68580" marR="68580" marT="0" marB="0"/>
                </a:tc>
                <a:tc>
                  <a:txBody>
                    <a:bodyPr/>
                    <a:lstStyle/>
                    <a:p>
                      <a:pPr algn="just">
                        <a:spcAft>
                          <a:spcPts val="0"/>
                        </a:spcAft>
                      </a:pPr>
                      <a:endParaRPr lang="tr-TR" sz="1200" dirty="0" smtClean="0"/>
                    </a:p>
                    <a:p>
                      <a:pPr algn="just">
                        <a:spcAft>
                          <a:spcPts val="0"/>
                        </a:spcAft>
                      </a:pPr>
                      <a:r>
                        <a:rPr lang="tr-TR" sz="1200" dirty="0" smtClean="0"/>
                        <a:t>15.9(6</a:t>
                      </a:r>
                      <a:r>
                        <a:rPr lang="tr-TR" sz="1200" dirty="0"/>
                        <a:t>)</a:t>
                      </a:r>
                      <a:endParaRPr lang="tr-TR" sz="1200" dirty="0">
                        <a:latin typeface="Verdana"/>
                        <a:ea typeface="Times New Roman"/>
                        <a:cs typeface="Times New Roman"/>
                      </a:endParaRPr>
                    </a:p>
                  </a:txBody>
                  <a:tcPr marL="68580" marR="68580" marT="0" marB="0"/>
                </a:tc>
                <a:tc>
                  <a:txBody>
                    <a:bodyPr/>
                    <a:lstStyle/>
                    <a:p>
                      <a:pPr>
                        <a:spcAft>
                          <a:spcPts val="0"/>
                        </a:spcAft>
                      </a:pPr>
                      <a:r>
                        <a:rPr lang="tr-TR" sz="1200"/>
                        <a:t>400</a:t>
                      </a:r>
                      <a:endParaRPr lang="tr-TR" sz="1200">
                        <a:latin typeface="Times New Roman"/>
                        <a:ea typeface="Times New Roman"/>
                        <a:cs typeface="Times New Roman"/>
                      </a:endParaRPr>
                    </a:p>
                  </a:txBody>
                  <a:tcPr marL="68580" marR="68580" marT="0" marB="0" anchor="b"/>
                </a:tc>
                <a:tc>
                  <a:txBody>
                    <a:bodyPr/>
                    <a:lstStyle/>
                    <a:p>
                      <a:pPr>
                        <a:spcAft>
                          <a:spcPts val="0"/>
                        </a:spcAft>
                      </a:pPr>
                      <a:r>
                        <a:rPr lang="tr-TR" sz="1200" dirty="0" smtClean="0">
                          <a:latin typeface="+mn-lt"/>
                          <a:ea typeface="+mn-ea"/>
                          <a:cs typeface="+mn-cs"/>
                        </a:rPr>
                        <a:t>24</a:t>
                      </a:r>
                      <a:endParaRPr lang="tr-TR" sz="1200" dirty="0">
                        <a:latin typeface="Times New Roman"/>
                        <a:ea typeface="Times New Roman"/>
                        <a:cs typeface="Times New Roman"/>
                      </a:endParaRPr>
                    </a:p>
                  </a:txBody>
                  <a:tcPr marL="68580" marR="68580" marT="0" marB="0" anchor="b"/>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sz="3600" dirty="0" smtClean="0">
                <a:solidFill>
                  <a:srgbClr val="990099"/>
                </a:solidFill>
              </a:rPr>
              <a:t>Conclusions</a:t>
            </a:r>
            <a:endParaRPr lang="tr-TR" sz="3600" dirty="0">
              <a:solidFill>
                <a:srgbClr val="990099"/>
              </a:solidFill>
            </a:endParaRPr>
          </a:p>
        </p:txBody>
      </p:sp>
      <p:sp>
        <p:nvSpPr>
          <p:cNvPr id="3" name="2 İçerik Yer Tutucusu"/>
          <p:cNvSpPr>
            <a:spLocks noGrp="1"/>
          </p:cNvSpPr>
          <p:nvPr>
            <p:ph idx="1"/>
          </p:nvPr>
        </p:nvSpPr>
        <p:spPr>
          <a:xfrm>
            <a:off x="457200" y="1142985"/>
            <a:ext cx="8229600" cy="4983180"/>
          </a:xfrm>
        </p:spPr>
        <p:txBody>
          <a:bodyPr>
            <a:normAutofit lnSpcReduction="10000"/>
          </a:bodyPr>
          <a:lstStyle/>
          <a:p>
            <a:pPr algn="just"/>
            <a:r>
              <a:rPr lang="tr-TR" sz="2400" dirty="0" smtClean="0"/>
              <a:t>Inclusion of toroidal field region’s moment of inertia to the angular momentum conservation equation during a glitch resolves the entrainment crisis.</a:t>
            </a:r>
          </a:p>
          <a:p>
            <a:pPr algn="just"/>
            <a:r>
              <a:rPr lang="tr-TR" sz="2400" dirty="0" smtClean="0"/>
              <a:t>With a plausible choice of set of physical parameters it was shown that the relaxation timescale of the model is able to explain observed decay times. </a:t>
            </a:r>
          </a:p>
          <a:p>
            <a:pPr algn="just"/>
            <a:r>
              <a:rPr lang="tr-TR" sz="2400" dirty="0" smtClean="0"/>
              <a:t>For magnetars with cooling via Direct Urca process model gives toroidal relaxation in agreement with the observed exponential decay timescales. </a:t>
            </a:r>
          </a:p>
          <a:p>
            <a:pPr algn="just"/>
            <a:r>
              <a:rPr lang="tr-TR" sz="2400" dirty="0" smtClean="0"/>
              <a:t>Glitch exponential decay timescales can bring constraints on neutron star structure (EOS, crust-core interface etc.) and magnetic field geometry (toroidal/poloidal field strengths and corresponding volume ratios)</a:t>
            </a:r>
            <a:r>
              <a:rPr lang="tr-TR" dirty="0"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785786" y="2143116"/>
            <a:ext cx="7772400" cy="1500187"/>
          </a:xfrm>
        </p:spPr>
        <p:txBody>
          <a:bodyPr>
            <a:normAutofit/>
          </a:bodyPr>
          <a:lstStyle/>
          <a:p>
            <a:r>
              <a:rPr lang="tr-TR" sz="6000" dirty="0" smtClean="0">
                <a:solidFill>
                  <a:schemeClr val="accent6"/>
                </a:solidFill>
                <a:latin typeface="Monotype Corsiva" pitchFamily="66" charset="0"/>
              </a:rPr>
              <a:t>Thank You for Attention...</a:t>
            </a:r>
            <a:endParaRPr lang="tr-TR" sz="6000" dirty="0">
              <a:solidFill>
                <a:schemeClr val="accent6"/>
              </a:solidFill>
              <a:latin typeface="Monotype Corsiva"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solidFill>
                  <a:srgbClr val="0033CC"/>
                </a:solidFill>
                <a:latin typeface="Sylfaen" pitchFamily="18" charset="0"/>
              </a:rPr>
              <a:t>EXTRA SLIDES</a:t>
            </a:r>
            <a:endParaRPr lang="tr-TR" dirty="0">
              <a:solidFill>
                <a:srgbClr val="0033CC"/>
              </a:solidFill>
              <a:latin typeface="Sylfaen" pitchFamily="18" charset="0"/>
            </a:endParaRPr>
          </a:p>
        </p:txBody>
      </p:sp>
      <p:sp>
        <p:nvSpPr>
          <p:cNvPr id="3" name="2 Alt Başlık"/>
          <p:cNvSpPr>
            <a:spLocks noGrp="1"/>
          </p:cNvSpPr>
          <p:nvPr>
            <p:ph type="subTitle" idx="1"/>
          </p:nvPr>
        </p:nvSpPr>
        <p:spPr/>
        <p:txBody>
          <a:bodyPr/>
          <a:lstStyle/>
          <a:p>
            <a:r>
              <a:rPr lang="tr-TR" dirty="0" smtClean="0">
                <a:solidFill>
                  <a:srgbClr val="FF0066"/>
                </a:solidFill>
              </a:rPr>
              <a:t>TABULAR RESULTS</a:t>
            </a:r>
            <a:endParaRPr lang="tr-TR" dirty="0">
              <a:solidFill>
                <a:srgbClr val="FF0066"/>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142844" y="214290"/>
          <a:ext cx="8715436" cy="6436360"/>
        </p:xfrm>
        <a:graphic>
          <a:graphicData uri="http://schemas.openxmlformats.org/drawingml/2006/table">
            <a:tbl>
              <a:tblPr firstRow="1" bandRow="1">
                <a:tableStyleId>{5940675A-B579-460E-94D1-54222C63F5DA}</a:tableStyleId>
              </a:tblPr>
              <a:tblGrid>
                <a:gridCol w="928694"/>
                <a:gridCol w="428628"/>
                <a:gridCol w="571504"/>
                <a:gridCol w="571504"/>
                <a:gridCol w="1000132"/>
                <a:gridCol w="857256"/>
                <a:gridCol w="857256"/>
                <a:gridCol w="714380"/>
                <a:gridCol w="642942"/>
                <a:gridCol w="714380"/>
                <a:gridCol w="714380"/>
                <a:gridCol w="714380"/>
              </a:tblGrid>
              <a:tr h="370840">
                <a:tc>
                  <a:txBody>
                    <a:bodyPr/>
                    <a:lstStyle/>
                    <a:p>
                      <a:pPr algn="just">
                        <a:spcAft>
                          <a:spcPts val="0"/>
                        </a:spcAft>
                      </a:pPr>
                      <a:r>
                        <a:rPr lang="tr-TR" sz="1100" dirty="0" smtClean="0">
                          <a:latin typeface="Times New Roman"/>
                          <a:ea typeface="Times New Roman"/>
                          <a:cs typeface="Times New Roman"/>
                        </a:rPr>
                        <a:t>Pulsar</a:t>
                      </a:r>
                      <a:r>
                        <a:rPr lang="tr-TR" sz="1100" baseline="0" dirty="0" smtClean="0">
                          <a:latin typeface="Times New Roman"/>
                          <a:ea typeface="Times New Roman"/>
                          <a:cs typeface="Times New Roman"/>
                        </a:rPr>
                        <a:t> Name</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Age</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4 </a:t>
                      </a:r>
                      <a:r>
                        <a:rPr lang="tr-TR" sz="1100" dirty="0" smtClean="0">
                          <a:latin typeface="Times New Roman"/>
                          <a:ea typeface="Times New Roman"/>
                          <a:cs typeface="Times New Roman"/>
                        </a:rPr>
                        <a:t>Yrs)</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a:latin typeface="Times New Roman"/>
                          <a:ea typeface="Times New Roman"/>
                          <a:cs typeface="Times New Roman"/>
                        </a:rPr>
                        <a:t>    B</a:t>
                      </a:r>
                      <a:r>
                        <a:rPr lang="tr-TR" sz="1100" baseline="-25000">
                          <a:latin typeface="Times New Roman"/>
                          <a:ea typeface="Times New Roman"/>
                          <a:cs typeface="Times New Roman"/>
                        </a:rPr>
                        <a:t>p</a:t>
                      </a:r>
                      <a:r>
                        <a:rPr lang="tr-TR" sz="1100">
                          <a:latin typeface="Times New Roman"/>
                          <a:ea typeface="Times New Roman"/>
                          <a:cs typeface="Times New Roman"/>
                        </a:rPr>
                        <a:t> (10</a:t>
                      </a:r>
                      <a:r>
                        <a:rPr lang="tr-TR" sz="1100" baseline="30000">
                          <a:latin typeface="Times New Roman"/>
                          <a:ea typeface="Times New Roman"/>
                          <a:cs typeface="Times New Roman"/>
                        </a:rPr>
                        <a:t>12</a:t>
                      </a:r>
                      <a:r>
                        <a:rPr lang="tr-TR" sz="1100">
                          <a:latin typeface="Times New Roman"/>
                          <a:ea typeface="Times New Roman"/>
                          <a:cs typeface="Times New Roman"/>
                        </a:rPr>
                        <a:t>G)</a:t>
                      </a:r>
                      <a:endParaRPr lang="tr-TR" sz="1100">
                        <a:latin typeface="Verdana"/>
                        <a:ea typeface="Times New Roman"/>
                        <a:cs typeface="Times New Roman"/>
                      </a:endParaRPr>
                    </a:p>
                  </a:txBody>
                  <a:tcPr marL="68580" marR="68580" marT="0" marB="0"/>
                </a:tc>
                <a:tc>
                  <a:txBody>
                    <a:bodyPr/>
                    <a:lstStyle/>
                    <a:p>
                      <a:pPr algn="just">
                        <a:spcAft>
                          <a:spcPts val="0"/>
                        </a:spcAft>
                      </a:pPr>
                      <a:r>
                        <a:rPr lang="tr-TR" sz="1100" i="1">
                          <a:latin typeface="Times New Roman"/>
                          <a:ea typeface="Times New Roman"/>
                          <a:cs typeface="Times New Roman"/>
                        </a:rPr>
                        <a:t>    B</a:t>
                      </a:r>
                      <a:r>
                        <a:rPr lang="tr-TR" sz="1100" i="1" baseline="-25000">
                          <a:latin typeface="Times New Roman"/>
                          <a:ea typeface="Times New Roman"/>
                          <a:cs typeface="Times New Roman"/>
                          <a:sym typeface="Symbol"/>
                        </a:rPr>
                        <a:t></a:t>
                      </a:r>
                      <a:endParaRPr lang="tr-TR" sz="1100">
                        <a:latin typeface="Verdana"/>
                        <a:ea typeface="Times New Roman"/>
                        <a:cs typeface="Times New Roman"/>
                      </a:endParaRPr>
                    </a:p>
                    <a:p>
                      <a:pPr algn="just">
                        <a:spcAft>
                          <a:spcPts val="0"/>
                        </a:spcAft>
                      </a:pPr>
                      <a:r>
                        <a:rPr lang="tr-TR" sz="1100">
                          <a:latin typeface="Times New Roman"/>
                          <a:ea typeface="Times New Roman"/>
                          <a:cs typeface="Times New Roman"/>
                        </a:rPr>
                        <a:t>(10</a:t>
                      </a:r>
                      <a:r>
                        <a:rPr lang="tr-TR" sz="1100" baseline="30000">
                          <a:latin typeface="Times New Roman"/>
                          <a:ea typeface="Times New Roman"/>
                          <a:cs typeface="Times New Roman"/>
                        </a:rPr>
                        <a:t>14</a:t>
                      </a:r>
                      <a:r>
                        <a:rPr lang="tr-TR" sz="1100">
                          <a:latin typeface="Times New Roman"/>
                          <a:ea typeface="Times New Roman"/>
                          <a:cs typeface="Times New Roman"/>
                        </a:rPr>
                        <a:t>G)</a:t>
                      </a:r>
                      <a:endParaRPr lang="tr-TR" sz="110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Glitch </a:t>
                      </a:r>
                      <a:r>
                        <a:rPr lang="tr-TR" sz="1100" baseline="0" dirty="0" smtClean="0">
                          <a:latin typeface="Times New Roman"/>
                          <a:ea typeface="Times New Roman"/>
                          <a:cs typeface="Times New Roman"/>
                        </a:rPr>
                        <a:t>Date</a:t>
                      </a:r>
                    </a:p>
                    <a:p>
                      <a:pPr algn="just">
                        <a:spcAft>
                          <a:spcPts val="0"/>
                        </a:spcAft>
                      </a:pPr>
                      <a:r>
                        <a:rPr lang="tr-TR" sz="1100" dirty="0" smtClean="0">
                          <a:latin typeface="Times New Roman"/>
                          <a:ea typeface="Times New Roman"/>
                          <a:cs typeface="Times New Roman"/>
                        </a:rPr>
                        <a:t> </a:t>
                      </a:r>
                      <a:r>
                        <a:rPr lang="tr-TR" sz="1100" dirty="0">
                          <a:latin typeface="Times New Roman"/>
                          <a:ea typeface="Times New Roman"/>
                          <a:cs typeface="Times New Roman"/>
                        </a:rPr>
                        <a:t>(MJD)</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a:latin typeface="Times New Roman"/>
                          <a:ea typeface="Times New Roman"/>
                          <a:cs typeface="Times New Roman"/>
                          <a:sym typeface="Symbol"/>
                        </a:rPr>
                        <a:t></a:t>
                      </a:r>
                      <a:r>
                        <a:rPr lang="tr-TR" sz="1100" dirty="0">
                          <a:latin typeface="Times New Roman"/>
                          <a:ea typeface="Times New Roman"/>
                          <a:cs typeface="Times New Roman"/>
                        </a:rPr>
                        <a:t>/</a:t>
                      </a:r>
                      <a:r>
                        <a:rPr lang="tr-TR" sz="11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-9</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endParaRPr lang="tr-TR" sz="1100" dirty="0" smtClean="0">
                        <a:latin typeface="Times New Roman"/>
                        <a:ea typeface="Times New Roman"/>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100" dirty="0" smtClean="0">
                          <a:latin typeface="Times New Roman"/>
                          <a:ea typeface="Times New Roman"/>
                          <a:cs typeface="Times New Roman"/>
                        </a:rPr>
                        <a:t>(</a:t>
                      </a:r>
                      <a:r>
                        <a:rPr lang="tr-TR" sz="1100" dirty="0">
                          <a:latin typeface="Times New Roman"/>
                          <a:ea typeface="Times New Roman"/>
                          <a:cs typeface="Times New Roman"/>
                        </a:rPr>
                        <a:t>10</a:t>
                      </a:r>
                      <a:r>
                        <a:rPr lang="tr-TR" sz="1100" baseline="30000" dirty="0">
                          <a:latin typeface="Times New Roman"/>
                          <a:ea typeface="Times New Roman"/>
                          <a:cs typeface="Times New Roman"/>
                        </a:rPr>
                        <a:t>-3</a:t>
                      </a:r>
                      <a:r>
                        <a:rPr lang="tr-TR" sz="1100" dirty="0" smtClean="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d</a:t>
                      </a:r>
                      <a:r>
                        <a:rPr lang="tr-TR" sz="1100" dirty="0" smtClean="0">
                          <a:latin typeface="Times New Roman"/>
                          <a:ea typeface="Times New Roman"/>
                          <a:cs typeface="Times New Roman"/>
                        </a:rPr>
                        <a:t>(days) Obs.</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a:t>
                      </a:r>
                      <a:r>
                        <a:rPr lang="tr-TR" sz="1100" dirty="0">
                          <a:latin typeface="Times New Roman"/>
                          <a:ea typeface="Times New Roman"/>
                          <a:cs typeface="Times New Roman"/>
                        </a:rPr>
                        <a:t>APR)</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(L&amp;S</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(D&amp;H)</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rPr>
                        <a:t>Q</a:t>
                      </a:r>
                      <a:endParaRPr lang="tr-TR" sz="1100" dirty="0">
                        <a:latin typeface="Verdana"/>
                        <a:ea typeface="Times New Roman"/>
                        <a:cs typeface="Times New Roman"/>
                      </a:endParaRPr>
                    </a:p>
                  </a:txBody>
                  <a:tcPr marL="68580" marR="68580" marT="0" marB="0"/>
                </a:tc>
              </a:tr>
              <a:tr h="370840">
                <a:tc>
                  <a:txBody>
                    <a:bodyPr/>
                    <a:lstStyle/>
                    <a:p>
                      <a:pPr>
                        <a:spcAft>
                          <a:spcPts val="0"/>
                        </a:spcAft>
                      </a:pPr>
                      <a:r>
                        <a:rPr lang="tr-TR" sz="1100" dirty="0">
                          <a:solidFill>
                            <a:srgbClr val="FF0000"/>
                          </a:solidFill>
                          <a:latin typeface="Times New Roman"/>
                          <a:ea typeface="Times New Roman"/>
                          <a:cs typeface="Times New Roman"/>
                        </a:rPr>
                        <a:t>4U_0142+61</a:t>
                      </a:r>
                    </a:p>
                  </a:txBody>
                  <a:tcPr marL="68580" marR="68580" marT="0" marB="0" anchor="b"/>
                </a:tc>
                <a:tc>
                  <a:txBody>
                    <a:bodyPr/>
                    <a:lstStyle/>
                    <a:p>
                      <a:pPr>
                        <a:spcAft>
                          <a:spcPts val="0"/>
                        </a:spcAft>
                      </a:pPr>
                      <a:r>
                        <a:rPr lang="tr-TR" sz="1100" dirty="0">
                          <a:solidFill>
                            <a:srgbClr val="FF0000"/>
                          </a:solidFill>
                          <a:latin typeface="Times New Roman"/>
                          <a:ea typeface="Times New Roman"/>
                          <a:cs typeface="Times New Roman"/>
                        </a:rPr>
                        <a:t>6,8</a:t>
                      </a:r>
                    </a:p>
                  </a:txBody>
                  <a:tcPr marL="68580" marR="68580" marT="0" marB="0" anchor="b"/>
                </a:tc>
                <a:tc>
                  <a:txBody>
                    <a:bodyPr/>
                    <a:lstStyle/>
                    <a:p>
                      <a:pPr>
                        <a:spcAft>
                          <a:spcPts val="0"/>
                        </a:spcAft>
                      </a:pPr>
                      <a:r>
                        <a:rPr lang="tr-TR" sz="1100" dirty="0">
                          <a:solidFill>
                            <a:srgbClr val="FF0000"/>
                          </a:solidFill>
                          <a:latin typeface="Times New Roman"/>
                          <a:ea typeface="Times New Roman"/>
                          <a:cs typeface="Times New Roman"/>
                        </a:rPr>
                        <a:t>134</a:t>
                      </a:r>
                    </a:p>
                  </a:txBody>
                  <a:tcPr marL="68580" marR="68580" marT="0" marB="0" anchor="b"/>
                </a:tc>
                <a:tc>
                  <a:txBody>
                    <a:bodyPr/>
                    <a:lstStyle/>
                    <a:p>
                      <a:pPr>
                        <a:spcAft>
                          <a:spcPts val="0"/>
                        </a:spcAft>
                      </a:pPr>
                      <a:r>
                        <a:rPr lang="tr-TR" sz="1100" dirty="0">
                          <a:solidFill>
                            <a:srgbClr val="FF0000"/>
                          </a:solidFill>
                          <a:latin typeface="Times New Roman"/>
                          <a:ea typeface="Times New Roman"/>
                          <a:cs typeface="Times New Roman"/>
                        </a:rPr>
                        <a:t>16,37</a:t>
                      </a:r>
                    </a:p>
                  </a:txBody>
                  <a:tcPr marL="68580" marR="68580" marT="0" marB="0" anchor="b"/>
                </a:tc>
                <a:tc>
                  <a:txBody>
                    <a:bodyPr/>
                    <a:lstStyle/>
                    <a:p>
                      <a:pPr>
                        <a:spcAft>
                          <a:spcPts val="0"/>
                        </a:spcAft>
                      </a:pPr>
                      <a:r>
                        <a:rPr lang="tr-TR" sz="1100" dirty="0">
                          <a:solidFill>
                            <a:srgbClr val="FF0000"/>
                          </a:solidFill>
                          <a:latin typeface="Times New Roman"/>
                          <a:ea typeface="Times New Roman"/>
                          <a:cs typeface="Times New Roman"/>
                        </a:rPr>
                        <a:t>53809</a:t>
                      </a:r>
                    </a:p>
                  </a:txBody>
                  <a:tcPr marL="68580" marR="68580" marT="0" marB="0" anchor="b"/>
                </a:tc>
                <a:tc>
                  <a:txBody>
                    <a:bodyPr/>
                    <a:lstStyle/>
                    <a:p>
                      <a:pPr>
                        <a:spcAft>
                          <a:spcPts val="0"/>
                        </a:spcAft>
                      </a:pPr>
                      <a:r>
                        <a:rPr lang="tr-TR" sz="1100" dirty="0">
                          <a:solidFill>
                            <a:srgbClr val="FF0000"/>
                          </a:solidFill>
                          <a:latin typeface="Times New Roman"/>
                          <a:ea typeface="Times New Roman"/>
                          <a:cs typeface="Times New Roman"/>
                        </a:rPr>
                        <a:t>1630(350)</a:t>
                      </a:r>
                    </a:p>
                  </a:txBody>
                  <a:tcPr marL="68580" marR="68580" marT="0" marB="0" anchor="b"/>
                </a:tc>
                <a:tc>
                  <a:txBody>
                    <a:bodyPr/>
                    <a:lstStyle/>
                    <a:p>
                      <a:pPr>
                        <a:spcAft>
                          <a:spcPts val="0"/>
                        </a:spcAft>
                      </a:pPr>
                      <a:r>
                        <a:rPr lang="tr-TR" sz="1100" dirty="0">
                          <a:solidFill>
                            <a:srgbClr val="FF0000"/>
                          </a:solidFill>
                          <a:latin typeface="Times New Roman"/>
                          <a:ea typeface="Times New Roman"/>
                          <a:cs typeface="Times New Roman"/>
                        </a:rPr>
                        <a:t>5100(1100)</a:t>
                      </a:r>
                    </a:p>
                  </a:txBody>
                  <a:tcPr marL="68580" marR="68580" marT="0" marB="0" anchor="b"/>
                </a:tc>
                <a:tc>
                  <a:txBody>
                    <a:bodyPr/>
                    <a:lstStyle/>
                    <a:p>
                      <a:pPr>
                        <a:spcAft>
                          <a:spcPts val="0"/>
                        </a:spcAft>
                      </a:pPr>
                      <a:r>
                        <a:rPr lang="tr-TR" sz="1100" dirty="0">
                          <a:solidFill>
                            <a:srgbClr val="FF0000"/>
                          </a:solidFill>
                          <a:latin typeface="Times New Roman"/>
                          <a:ea typeface="Times New Roman"/>
                          <a:cs typeface="Times New Roman"/>
                        </a:rPr>
                        <a:t>17.0(1.7)</a:t>
                      </a:r>
                    </a:p>
                  </a:txBody>
                  <a:tcPr marL="68580" marR="68580" marT="0" marB="0" anchor="b">
                    <a:solidFill>
                      <a:srgbClr val="FFFFCC"/>
                    </a:solidFill>
                  </a:tcPr>
                </a:tc>
                <a:tc>
                  <a:txBody>
                    <a:bodyPr/>
                    <a:lstStyle/>
                    <a:p>
                      <a:pPr>
                        <a:spcAft>
                          <a:spcPts val="0"/>
                        </a:spcAft>
                      </a:pPr>
                      <a:endParaRPr lang="tr-TR" sz="1100" dirty="0" smtClean="0">
                        <a:solidFill>
                          <a:srgbClr val="FF0000"/>
                        </a:solidFill>
                        <a:latin typeface="Times New Roman"/>
                        <a:ea typeface="Times New Roman"/>
                        <a:cs typeface="Times New Roman"/>
                      </a:endParaRPr>
                    </a:p>
                    <a:p>
                      <a:pPr>
                        <a:spcAft>
                          <a:spcPts val="0"/>
                        </a:spcAft>
                      </a:pPr>
                      <a:r>
                        <a:rPr lang="tr-TR" sz="1100" dirty="0" smtClean="0">
                          <a:solidFill>
                            <a:srgbClr val="FF0000"/>
                          </a:solidFill>
                          <a:latin typeface="Times New Roman"/>
                          <a:ea typeface="Times New Roman"/>
                          <a:cs typeface="Times New Roman"/>
                        </a:rPr>
                        <a:t>9554</a:t>
                      </a:r>
                      <a:endParaRPr lang="tr-TR" sz="1100" dirty="0">
                        <a:solidFill>
                          <a:srgbClr val="FF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FF0000"/>
                          </a:solidFill>
                          <a:latin typeface="Times New Roman"/>
                          <a:ea typeface="Times New Roman"/>
                          <a:cs typeface="Times New Roman"/>
                        </a:rPr>
                        <a:t>37744</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30146</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1.1(3)</a:t>
                      </a:r>
                    </a:p>
                  </a:txBody>
                  <a:tcPr marL="68580" marR="68580" marT="0" marB="0" anchor="b"/>
                </a:tc>
              </a:tr>
              <a:tr h="370840">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66FF"/>
                          </a:solidFill>
                          <a:latin typeface="Times New Roman"/>
                          <a:ea typeface="Times New Roman"/>
                          <a:cs typeface="Times New Roman"/>
                        </a:rPr>
                        <a:t>J0205+6449</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0,55</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3,61</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2,69</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52920(144)</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5400(1800)</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52(1)</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288(8)</a:t>
                      </a:r>
                    </a:p>
                  </a:txBody>
                  <a:tcPr marL="68580" marR="68580" marT="0" marB="0" anchor="b">
                    <a:solidFill>
                      <a:srgbClr val="FFFFCC"/>
                    </a:solidFill>
                  </a:tcPr>
                </a:tc>
                <a:tc>
                  <a:txBody>
                    <a:bodyPr/>
                    <a:lstStyle/>
                    <a:p>
                      <a:pPr>
                        <a:spcAft>
                          <a:spcPts val="0"/>
                        </a:spcAft>
                      </a:pPr>
                      <a:endParaRPr lang="tr-TR" sz="1100" dirty="0" smtClean="0">
                        <a:solidFill>
                          <a:srgbClr val="0066FF"/>
                        </a:solidFill>
                        <a:latin typeface="Times New Roman"/>
                        <a:ea typeface="Times New Roman"/>
                        <a:cs typeface="Times New Roman"/>
                      </a:endParaRPr>
                    </a:p>
                    <a:p>
                      <a:pPr>
                        <a:spcAft>
                          <a:spcPts val="0"/>
                        </a:spcAft>
                      </a:pPr>
                      <a:r>
                        <a:rPr lang="tr-TR" sz="1100" dirty="0" smtClean="0">
                          <a:solidFill>
                            <a:srgbClr val="0066FF"/>
                          </a:solidFill>
                          <a:latin typeface="Times New Roman"/>
                          <a:ea typeface="Times New Roman"/>
                          <a:cs typeface="Times New Roman"/>
                        </a:rPr>
                        <a:t>3.5</a:t>
                      </a:r>
                      <a:endParaRPr lang="tr-TR" sz="1100" dirty="0">
                        <a:solidFill>
                          <a:srgbClr val="0066FF"/>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14</a:t>
                      </a:r>
                    </a:p>
                  </a:txBody>
                  <a:tcPr marL="68580" marR="68580" marT="0" marB="0" anchor="b">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11</a:t>
                      </a:r>
                    </a:p>
                  </a:txBody>
                  <a:tcPr marL="68580" marR="68580" marT="0" marB="0" anchor="b">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0.77(11)</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0000"/>
                          </a:solidFill>
                          <a:latin typeface="Times New Roman"/>
                          <a:ea typeface="Times New Roman"/>
                          <a:cs typeface="Times New Roman"/>
                        </a:rPr>
                        <a:t>B0355+54</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55,5</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0,84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46497(8)</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4368(2)</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96(17)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160(8)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282</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1116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891</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0.00117(4)</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B050"/>
                          </a:solidFill>
                          <a:latin typeface="Times New Roman"/>
                          <a:ea typeface="Times New Roman"/>
                          <a:cs typeface="Times New Roman"/>
                        </a:rPr>
                        <a:t>B0525+21</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148</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12,4</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4,98</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42057(14)</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1.2(2)</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2(2)</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140(80)</a:t>
                      </a:r>
                    </a:p>
                  </a:txBody>
                  <a:tcPr marL="68580" marR="68580" marT="0" marB="0" anchor="b">
                    <a:solidFill>
                      <a:srgbClr val="FFFFCC"/>
                    </a:solidFill>
                  </a:tcPr>
                </a:tc>
                <a:tc>
                  <a:txBody>
                    <a:bodyPr/>
                    <a:lstStyle/>
                    <a:p>
                      <a:pPr>
                        <a:spcAft>
                          <a:spcPts val="0"/>
                        </a:spcAft>
                      </a:pPr>
                      <a:endParaRPr lang="tr-TR" sz="1100" dirty="0" smtClean="0">
                        <a:solidFill>
                          <a:srgbClr val="00B050"/>
                        </a:solidFill>
                        <a:latin typeface="Times New Roman"/>
                        <a:ea typeface="Times New Roman"/>
                        <a:cs typeface="Times New Roman"/>
                      </a:endParaRPr>
                    </a:p>
                    <a:p>
                      <a:pPr>
                        <a:spcAft>
                          <a:spcPts val="0"/>
                        </a:spcAft>
                      </a:pPr>
                      <a:r>
                        <a:rPr lang="tr-TR" sz="1100" dirty="0" smtClean="0">
                          <a:solidFill>
                            <a:srgbClr val="00B050"/>
                          </a:solidFill>
                          <a:latin typeface="Times New Roman"/>
                          <a:ea typeface="Times New Roman"/>
                          <a:cs typeface="Times New Roman"/>
                        </a:rPr>
                        <a:t>29611</a:t>
                      </a:r>
                      <a:endParaRPr lang="tr-TR" sz="1100" dirty="0">
                        <a:solidFill>
                          <a:srgbClr val="00B05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B050"/>
                          </a:solidFill>
                          <a:latin typeface="Times New Roman"/>
                          <a:ea typeface="Times New Roman"/>
                          <a:cs typeface="Times New Roman"/>
                        </a:rPr>
                        <a:t>116982</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93431</a:t>
                      </a:r>
                    </a:p>
                  </a:txBody>
                  <a:tcPr marL="68580" marR="68580" marT="0" marB="0" anchor="b">
                    <a:solidFill>
                      <a:srgbClr val="FFFFCC"/>
                    </a:solidFill>
                  </a:tcPr>
                </a:tc>
                <a:tc>
                  <a:txBody>
                    <a:bodyPr/>
                    <a:lstStyle/>
                    <a:p>
                      <a:pPr>
                        <a:spcAft>
                          <a:spcPts val="0"/>
                        </a:spcAft>
                      </a:pPr>
                      <a:r>
                        <a:rPr lang="tr-TR" sz="1100">
                          <a:solidFill>
                            <a:srgbClr val="00B050"/>
                          </a:solidFill>
                          <a:latin typeface="Times New Roman"/>
                          <a:ea typeface="Times New Roman"/>
                          <a:cs typeface="Times New Roman"/>
                        </a:rPr>
                        <a:t>0.6(2)</a:t>
                      </a:r>
                    </a:p>
                  </a:txBody>
                  <a:tcPr marL="68580" marR="68580" marT="0" marB="0" anchor="b"/>
                </a:tc>
              </a:tr>
              <a:tr h="370840">
                <a:tc>
                  <a:txBody>
                    <a:bodyPr/>
                    <a:lstStyle/>
                    <a:p>
                      <a:pPr>
                        <a:spcAft>
                          <a:spcPts val="0"/>
                        </a:spcAft>
                      </a:pPr>
                      <a:r>
                        <a:rPr lang="tr-TR" sz="1100" dirty="0">
                          <a:solidFill>
                            <a:srgbClr val="00B050"/>
                          </a:solidFill>
                          <a:latin typeface="Times New Roman"/>
                          <a:ea typeface="Times New Roman"/>
                          <a:cs typeface="Times New Roman"/>
                        </a:rPr>
                        <a:t>B0525+21</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148</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12,4</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4,98</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52280(4)</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1.6(2)</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1.1(1)</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650(50)</a:t>
                      </a:r>
                    </a:p>
                  </a:txBody>
                  <a:tcPr marL="68580" marR="68580" marT="0" marB="0" anchor="b">
                    <a:solidFill>
                      <a:srgbClr val="FFFFCC"/>
                    </a:solidFill>
                  </a:tcPr>
                </a:tc>
                <a:tc>
                  <a:txBody>
                    <a:bodyPr/>
                    <a:lstStyle/>
                    <a:p>
                      <a:pPr>
                        <a:spcAft>
                          <a:spcPts val="0"/>
                        </a:spcAft>
                      </a:pPr>
                      <a:endParaRPr lang="tr-TR" sz="1100" dirty="0" smtClean="0">
                        <a:solidFill>
                          <a:srgbClr val="00B050"/>
                        </a:solidFill>
                        <a:latin typeface="Times New Roman"/>
                        <a:ea typeface="Times New Roman"/>
                        <a:cs typeface="Times New Roman"/>
                      </a:endParaRPr>
                    </a:p>
                    <a:p>
                      <a:pPr>
                        <a:spcAft>
                          <a:spcPts val="0"/>
                        </a:spcAft>
                      </a:pPr>
                      <a:r>
                        <a:rPr lang="tr-TR" sz="1100" dirty="0" smtClean="0">
                          <a:solidFill>
                            <a:srgbClr val="00B050"/>
                          </a:solidFill>
                          <a:latin typeface="Times New Roman"/>
                          <a:ea typeface="Times New Roman"/>
                          <a:cs typeface="Times New Roman"/>
                        </a:rPr>
                        <a:t>29611</a:t>
                      </a:r>
                      <a:endParaRPr lang="tr-TR" sz="1100" dirty="0">
                        <a:solidFill>
                          <a:srgbClr val="00B05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116982</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93431</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0.44(5)</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0000"/>
                          </a:solidFill>
                          <a:latin typeface="Times New Roman"/>
                          <a:ea typeface="Times New Roman"/>
                          <a:cs typeface="Times New Roman"/>
                        </a:rPr>
                        <a:t>B0531+21</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40494</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4.0(3)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0.116(19)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18.7(1.6)</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0.6(1)</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B0531+21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42447.5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43.8(7)</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2.15(19)</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18(2), 97(4)</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0.8(1), 0.536(12)</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B0531+21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46664.42(5)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4.1(1)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2.5(2)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9.3(2), 123(40)</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1.00(4), 0.89(9)</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B0531+21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47767.4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85.1(4)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4.5(5)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18(2), 265(5)</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2,1</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0.894(6),  0.827(5)</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B0531+21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48947.0(2)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4.2(2)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0.32(3)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2.0(4)</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2,1</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0.87(18)</a:t>
                      </a:r>
                      <a:endParaRPr lang="tr-TR" sz="1100" dirty="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B0531+21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50020.6(3)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2.1(1)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0.20(1)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3.2(2.2)</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0.8(0.2)</a:t>
                      </a:r>
                      <a:endParaRPr lang="tr-TR" sz="1100" dirty="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B0531+21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50259.93(0.25)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31.9(1)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1.73(3)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10.3(1.5)</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0.680(10)</a:t>
                      </a:r>
                      <a:endParaRPr lang="tr-TR" sz="1100" dirty="0">
                        <a:latin typeface="Times New Roman"/>
                        <a:ea typeface="Times New Roman"/>
                        <a:cs typeface="Times New Roman"/>
                      </a:endParaRPr>
                    </a:p>
                  </a:txBody>
                  <a:tcPr marL="68580" marR="68580" marT="0" marB="0" anchor="b"/>
                </a:tc>
              </a:tr>
            </a:tbl>
          </a:graphicData>
        </a:graphic>
      </p:graphicFrame>
      <p:sp>
        <p:nvSpPr>
          <p:cNvPr id="196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96609" name="Object 1"/>
          <p:cNvGraphicFramePr>
            <a:graphicFrameLocks noChangeAspect="1"/>
          </p:cNvGraphicFramePr>
          <p:nvPr/>
        </p:nvGraphicFramePr>
        <p:xfrm>
          <a:off x="4572000" y="214313"/>
          <a:ext cx="409575" cy="180975"/>
        </p:xfrm>
        <a:graphic>
          <a:graphicData uri="http://schemas.openxmlformats.org/presentationml/2006/ole">
            <p:oleObj spid="_x0000_s204802" name="Denklem" r:id="rId3" imgW="405872" imgH="177569"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214280" y="142852"/>
          <a:ext cx="8572560" cy="6436360"/>
        </p:xfrm>
        <a:graphic>
          <a:graphicData uri="http://schemas.openxmlformats.org/drawingml/2006/table">
            <a:tbl>
              <a:tblPr firstRow="1" bandRow="1">
                <a:tableStyleId>{5940675A-B579-460E-94D1-54222C63F5DA}</a:tableStyleId>
              </a:tblPr>
              <a:tblGrid>
                <a:gridCol w="857258"/>
                <a:gridCol w="571504"/>
                <a:gridCol w="571504"/>
                <a:gridCol w="571504"/>
                <a:gridCol w="1071570"/>
                <a:gridCol w="714380"/>
                <a:gridCol w="571504"/>
                <a:gridCol w="714380"/>
                <a:gridCol w="642942"/>
                <a:gridCol w="714380"/>
                <a:gridCol w="642942"/>
                <a:gridCol w="928692"/>
              </a:tblGrid>
              <a:tr h="370840">
                <a:tc>
                  <a:txBody>
                    <a:bodyPr/>
                    <a:lstStyle/>
                    <a:p>
                      <a:pPr algn="just">
                        <a:spcAft>
                          <a:spcPts val="0"/>
                        </a:spcAft>
                      </a:pPr>
                      <a:r>
                        <a:rPr lang="tr-TR" sz="1100" dirty="0" smtClean="0">
                          <a:latin typeface="Times New Roman"/>
                          <a:ea typeface="Times New Roman"/>
                          <a:cs typeface="Times New Roman"/>
                        </a:rPr>
                        <a:t>Pulsar</a:t>
                      </a:r>
                      <a:r>
                        <a:rPr lang="tr-TR" sz="1100" baseline="0" dirty="0" smtClean="0">
                          <a:latin typeface="Times New Roman"/>
                          <a:ea typeface="Times New Roman"/>
                          <a:cs typeface="Times New Roman"/>
                        </a:rPr>
                        <a:t> Name</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Age</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4 </a:t>
                      </a:r>
                      <a:r>
                        <a:rPr lang="tr-TR" sz="1100" dirty="0" smtClean="0">
                          <a:latin typeface="Times New Roman"/>
                          <a:ea typeface="Times New Roman"/>
                          <a:cs typeface="Times New Roman"/>
                        </a:rPr>
                        <a:t>Yrs)</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baseline="-25000" dirty="0">
                          <a:latin typeface="Times New Roman"/>
                          <a:ea typeface="Times New Roman"/>
                          <a:cs typeface="Times New Roman"/>
                        </a:rPr>
                        <a:t>p</a:t>
                      </a:r>
                      <a:r>
                        <a:rPr lang="tr-TR" sz="1100" dirty="0">
                          <a:latin typeface="Times New Roman"/>
                          <a:ea typeface="Times New Roman"/>
                          <a:cs typeface="Times New Roman"/>
                        </a:rPr>
                        <a:t> (10</a:t>
                      </a:r>
                      <a:r>
                        <a:rPr lang="tr-TR" sz="1100" baseline="30000" dirty="0">
                          <a:latin typeface="Times New Roman"/>
                          <a:ea typeface="Times New Roman"/>
                          <a:cs typeface="Times New Roman"/>
                        </a:rPr>
                        <a:t>12</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i="1" baseline="-250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14</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Glitch</a:t>
                      </a:r>
                      <a:r>
                        <a:rPr lang="tr-TR" sz="1100" baseline="0" dirty="0" smtClean="0">
                          <a:latin typeface="Times New Roman"/>
                          <a:ea typeface="Times New Roman"/>
                          <a:cs typeface="Times New Roman"/>
                        </a:rPr>
                        <a:t> Date</a:t>
                      </a:r>
                    </a:p>
                    <a:p>
                      <a:pPr algn="just">
                        <a:spcAft>
                          <a:spcPts val="0"/>
                        </a:spcAft>
                      </a:pPr>
                      <a:r>
                        <a:rPr lang="tr-TR" sz="1100" dirty="0" smtClean="0">
                          <a:latin typeface="Times New Roman"/>
                          <a:ea typeface="Times New Roman"/>
                          <a:cs typeface="Times New Roman"/>
                        </a:rPr>
                        <a:t>(MJD</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a:latin typeface="Times New Roman"/>
                          <a:ea typeface="Times New Roman"/>
                          <a:cs typeface="Times New Roman"/>
                          <a:sym typeface="Symbol"/>
                        </a:rPr>
                        <a:t></a:t>
                      </a:r>
                      <a:r>
                        <a:rPr lang="tr-TR" sz="1100" dirty="0">
                          <a:latin typeface="Times New Roman"/>
                          <a:ea typeface="Times New Roman"/>
                          <a:cs typeface="Times New Roman"/>
                        </a:rPr>
                        <a:t>/</a:t>
                      </a:r>
                      <a:r>
                        <a:rPr lang="tr-TR" sz="11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-9</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endParaRPr lang="tr-TR" sz="1100" dirty="0">
                        <a:latin typeface="Times New Roman"/>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-3</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d</a:t>
                      </a:r>
                      <a:r>
                        <a:rPr lang="tr-TR" sz="1100" dirty="0" smtClean="0">
                          <a:latin typeface="Times New Roman"/>
                          <a:ea typeface="Times New Roman"/>
                          <a:cs typeface="Times New Roman"/>
                        </a:rPr>
                        <a:t>(days) Obs</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(APR</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(L&amp;S</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(D&amp;H</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rPr>
                        <a:t>Q</a:t>
                      </a:r>
                      <a:endParaRPr lang="tr-TR" sz="1100" dirty="0">
                        <a:latin typeface="Verdana"/>
                        <a:ea typeface="Times New Roman"/>
                        <a:cs typeface="Times New Roman"/>
                      </a:endParaRPr>
                    </a:p>
                  </a:txBody>
                  <a:tcPr marL="68580" marR="68580" marT="0" marB="0"/>
                </a:tc>
              </a:tr>
              <a:tr h="370840">
                <a:tc>
                  <a:txBody>
                    <a:bodyPr/>
                    <a:lstStyle/>
                    <a:p>
                      <a:pPr>
                        <a:spcAft>
                          <a:spcPts val="0"/>
                        </a:spcAft>
                      </a:pPr>
                      <a:r>
                        <a:rPr lang="tr-TR" sz="1100">
                          <a:solidFill>
                            <a:srgbClr val="000000"/>
                          </a:solidFill>
                          <a:latin typeface="Times New Roman"/>
                          <a:ea typeface="Times New Roman"/>
                          <a:cs typeface="Times New Roman"/>
                        </a:rPr>
                        <a:t>B0531+21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2,75</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50459.15(5)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6.1(4)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3(0.5)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0.87(6)</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B0531+21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50812.9(1.5)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6.2(2)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0.62(4)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2.9(1.8)</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0.9(3)</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B0531+21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51452.3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6.8(2)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0.7(1)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3.4(5)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0.53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0.8(2)</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J0631+1036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4,35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5,55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52852.0(2)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19.1(6)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3.1(6)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120(20)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98</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389</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310</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0.62(5)</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J0631+1036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4,35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5,55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54632.41(14)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44(1)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40(15)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98</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389</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310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0.13(2)</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B0833−45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40280(4)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2338(9)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10.1(3)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10(1), 120(6)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0.001980(18), 0.01782(5)</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B0833−45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41192(8)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2047(30)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14.8(2)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4(1), 94(5)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0.00158(2), 0.01311(9)</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B0833−45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41312(4)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12(2)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1.9(2)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10.0(5)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0.1612(15)</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B0833−45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42683(3)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1987(8)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4.0(4), 35(2)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0.000435(5), 0.003534(16)</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smtClean="0">
                          <a:solidFill>
                            <a:srgbClr val="000000"/>
                          </a:solidFill>
                          <a:latin typeface="Times New Roman"/>
                          <a:ea typeface="Times New Roman"/>
                          <a:cs typeface="Times New Roman"/>
                        </a:rPr>
                        <a:t>B0833−45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smtClean="0">
                          <a:solidFill>
                            <a:srgbClr val="000000"/>
                          </a:solidFill>
                          <a:latin typeface="Times New Roman"/>
                          <a:ea typeface="Times New Roman"/>
                          <a:cs typeface="Times New Roman"/>
                        </a:rPr>
                        <a:t>1,13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smtClean="0">
                          <a:solidFill>
                            <a:srgbClr val="000000"/>
                          </a:solidFill>
                          <a:latin typeface="Times New Roman"/>
                          <a:ea typeface="Times New Roman"/>
                          <a:cs typeface="Times New Roman"/>
                        </a:rPr>
                        <a:t>3,38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smtClean="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smtClean="0">
                          <a:solidFill>
                            <a:srgbClr val="000000"/>
                          </a:solidFill>
                          <a:latin typeface="Times New Roman"/>
                          <a:ea typeface="Times New Roman"/>
                          <a:cs typeface="Times New Roman"/>
                        </a:rPr>
                        <a:t>43693(12)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smtClean="0">
                          <a:solidFill>
                            <a:srgbClr val="000000"/>
                          </a:solidFill>
                          <a:latin typeface="Times New Roman"/>
                          <a:ea typeface="Times New Roman"/>
                          <a:cs typeface="Times New Roman"/>
                        </a:rPr>
                        <a:t>3063(65)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smtClean="0">
                          <a:solidFill>
                            <a:srgbClr val="000000"/>
                          </a:solidFill>
                          <a:latin typeface="Times New Roman"/>
                          <a:ea typeface="Times New Roman"/>
                          <a:cs typeface="Times New Roman"/>
                        </a:rPr>
                        <a:t>18.3(2)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smtClean="0">
                          <a:solidFill>
                            <a:srgbClr val="000000"/>
                          </a:solidFill>
                          <a:latin typeface="Times New Roman"/>
                          <a:ea typeface="Times New Roman"/>
                          <a:cs typeface="Times New Roman"/>
                        </a:rPr>
                        <a:t>6.0(6), 75(3)</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smtClean="0">
                        <a:solidFill>
                          <a:srgbClr val="000000"/>
                        </a:solidFill>
                        <a:latin typeface="Times New Roman"/>
                        <a:ea typeface="Times New Roman"/>
                        <a:cs typeface="Times New Roman"/>
                      </a:endParaRPr>
                    </a:p>
                    <a:p>
                      <a:pPr>
                        <a:spcAft>
                          <a:spcPts val="0"/>
                        </a:spcAft>
                      </a:pPr>
                      <a:r>
                        <a:rPr lang="tr-TR" sz="110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smtClean="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smtClean="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smtClean="0">
                          <a:solidFill>
                            <a:srgbClr val="000000"/>
                          </a:solidFill>
                          <a:latin typeface="Times New Roman"/>
                          <a:ea typeface="Times New Roman"/>
                          <a:cs typeface="Times New Roman"/>
                        </a:rPr>
                        <a:t>0.00242(2), 0.01134(2)</a:t>
                      </a:r>
                      <a:endParaRPr lang="tr-TR" sz="1100" dirty="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B0833−45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44888.4(4)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1138(9)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8.43(6)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6.0(6), 14(2)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0.000813(8), 0.00190(4)</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B0833−45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45192.1(5)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2051(3)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23.1(3)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3.0(6), 21.5(2.0)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0.002483(7), 0.00550(8)</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B0833−45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46259(2)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1346(5)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6.16(3)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6.5(5), 332(10)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0.0037(5), 0.1541(6)</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B0833−45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47519.80360(8)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1805.2(8)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77(6)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4.62(2), 351(1)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0.005385(10), 0.1684(4)</a:t>
                      </a:r>
                      <a:endParaRPr lang="tr-TR" sz="1100" dirty="0">
                        <a:latin typeface="Times New Roman"/>
                        <a:ea typeface="Times New Roman"/>
                        <a:cs typeface="Times New Roman"/>
                      </a:endParaRPr>
                    </a:p>
                  </a:txBody>
                  <a:tcPr marL="68580" marR="68580" marT="0" marB="0" anchor="b"/>
                </a:tc>
              </a:tr>
            </a:tbl>
          </a:graphicData>
        </a:graphic>
      </p:graphicFrame>
      <p:sp>
        <p:nvSpPr>
          <p:cNvPr id="195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95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95587" name="Object 3"/>
          <p:cNvGraphicFramePr>
            <a:graphicFrameLocks noChangeAspect="1"/>
          </p:cNvGraphicFramePr>
          <p:nvPr/>
        </p:nvGraphicFramePr>
        <p:xfrm>
          <a:off x="4643438" y="142852"/>
          <a:ext cx="409575" cy="180975"/>
        </p:xfrm>
        <a:graphic>
          <a:graphicData uri="http://schemas.openxmlformats.org/presentationml/2006/ole">
            <p:oleObj spid="_x0000_s205826" name="Denklem" r:id="rId3" imgW="405872" imgH="177569"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
            <a:ext cx="8229600" cy="928670"/>
          </a:xfrm>
        </p:spPr>
        <p:txBody>
          <a:bodyPr/>
          <a:lstStyle/>
          <a:p>
            <a:r>
              <a:rPr lang="tr-TR" dirty="0" smtClean="0">
                <a:solidFill>
                  <a:srgbClr val="FF9900"/>
                </a:solidFill>
              </a:rPr>
              <a:t>Pulsar Glitches</a:t>
            </a:r>
            <a:endParaRPr lang="tr-TR" dirty="0">
              <a:solidFill>
                <a:srgbClr val="FF9900"/>
              </a:solidFill>
            </a:endParaRPr>
          </a:p>
        </p:txBody>
      </p:sp>
      <p:sp>
        <p:nvSpPr>
          <p:cNvPr id="3" name="2 İçerik Yer Tutucusu"/>
          <p:cNvSpPr>
            <a:spLocks noGrp="1"/>
          </p:cNvSpPr>
          <p:nvPr>
            <p:ph idx="1"/>
          </p:nvPr>
        </p:nvSpPr>
        <p:spPr>
          <a:xfrm>
            <a:off x="428596" y="1142985"/>
            <a:ext cx="8229600" cy="5715016"/>
          </a:xfrm>
        </p:spPr>
        <p:txBody>
          <a:bodyPr>
            <a:normAutofit/>
          </a:bodyPr>
          <a:lstStyle/>
          <a:p>
            <a:pPr algn="just"/>
            <a:r>
              <a:rPr lang="tr-TR" sz="2000" dirty="0" smtClean="0"/>
              <a:t>Glitch           sudden spin up in the rotation rate of pulsars</a:t>
            </a:r>
            <a:r>
              <a:rPr lang="tr-TR" sz="2000" dirty="0" smtClean="0">
                <a:sym typeface="Symbol"/>
              </a:rPr>
              <a:t> </a:t>
            </a:r>
            <a:endParaRPr lang="tr-TR" sz="2000" dirty="0" smtClean="0">
              <a:latin typeface="Arial" pitchFamily="34" charset="0"/>
              <a:cs typeface="Arial" pitchFamily="34" charset="0"/>
            </a:endParaRPr>
          </a:p>
          <a:p>
            <a:pPr algn="just"/>
            <a:r>
              <a:rPr lang="tr-TR" sz="2000" dirty="0" smtClean="0">
                <a:sym typeface="Symbol"/>
              </a:rPr>
              <a:t>Also increase in the spin down rate:</a:t>
            </a:r>
            <a:endParaRPr lang="tr-TR" sz="2000" dirty="0" smtClean="0"/>
          </a:p>
          <a:p>
            <a:pPr algn="just">
              <a:buNone/>
            </a:pPr>
            <a:endParaRPr lang="tr-TR" sz="2000" dirty="0" smtClean="0"/>
          </a:p>
          <a:p>
            <a:pPr algn="just"/>
            <a:r>
              <a:rPr lang="tr-TR" sz="1800" dirty="0" smtClean="0"/>
              <a:t>These changes tend to relax back to the their corresponding pre-glitch values .</a:t>
            </a:r>
            <a:r>
              <a:rPr lang="tr-TR" sz="2000" dirty="0" smtClean="0"/>
              <a:t>                </a:t>
            </a:r>
          </a:p>
          <a:p>
            <a:pPr algn="just"/>
            <a:r>
              <a:rPr lang="tr-TR" sz="2000" dirty="0" smtClean="0"/>
              <a:t>Up to now 481 glitches observed in 157 pulsars.</a:t>
            </a:r>
          </a:p>
          <a:p>
            <a:pPr algn="just"/>
            <a:endParaRPr lang="tr-TR" sz="2000" dirty="0" smtClean="0"/>
          </a:p>
          <a:p>
            <a:pPr algn="just"/>
            <a:endParaRPr lang="tr-TR" sz="2000" dirty="0" smtClean="0"/>
          </a:p>
          <a:p>
            <a:pPr algn="just"/>
            <a:endParaRPr lang="tr-TR" sz="2000" dirty="0" smtClean="0"/>
          </a:p>
          <a:p>
            <a:pPr algn="just"/>
            <a:endParaRPr lang="tr-TR" sz="2000" dirty="0" smtClean="0"/>
          </a:p>
          <a:p>
            <a:pPr algn="just"/>
            <a:r>
              <a:rPr lang="tr-TR" sz="2000" dirty="0" smtClean="0"/>
              <a:t>                                                                          Healing Parameter</a:t>
            </a:r>
            <a:endParaRPr lang="tr-TR" sz="2400" dirty="0"/>
          </a:p>
        </p:txBody>
      </p:sp>
      <p:cxnSp>
        <p:nvCxnSpPr>
          <p:cNvPr id="5" name="4 Düz Ok Bağlayıcısı"/>
          <p:cNvCxnSpPr/>
          <p:nvPr/>
        </p:nvCxnSpPr>
        <p:spPr>
          <a:xfrm>
            <a:off x="1500166" y="1357298"/>
            <a:ext cx="50006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6" name="Rectangle 2"/>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25" name="Object 1"/>
          <p:cNvGraphicFramePr>
            <a:graphicFrameLocks noChangeAspect="1"/>
          </p:cNvGraphicFramePr>
          <p:nvPr/>
        </p:nvGraphicFramePr>
        <p:xfrm>
          <a:off x="4572000" y="1571612"/>
          <a:ext cx="785817" cy="317350"/>
        </p:xfrm>
        <a:graphic>
          <a:graphicData uri="http://schemas.openxmlformats.org/presentationml/2006/ole">
            <p:oleObj spid="_x0000_s202754" name="Denklem" r:id="rId4" imgW="495000" imgH="203040" progId="Equation.3">
              <p:embed/>
            </p:oleObj>
          </a:graphicData>
        </a:graphic>
      </p:graphicFrame>
      <p:sp>
        <p:nvSpPr>
          <p:cNvPr id="1028" name="Rectangle 4"/>
          <p:cNvSpPr>
            <a:spLocks noChangeArrowheads="1"/>
          </p:cNvSpPr>
          <p:nvPr/>
        </p:nvSpPr>
        <p:spPr bwMode="auto">
          <a:xfrm>
            <a:off x="1"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27" name="Object 3"/>
          <p:cNvGraphicFramePr>
            <a:graphicFrameLocks noChangeAspect="1"/>
          </p:cNvGraphicFramePr>
          <p:nvPr/>
        </p:nvGraphicFramePr>
        <p:xfrm>
          <a:off x="898525" y="1857375"/>
          <a:ext cx="2774950" cy="488950"/>
        </p:xfrm>
        <a:graphic>
          <a:graphicData uri="http://schemas.openxmlformats.org/presentationml/2006/ole">
            <p:oleObj spid="_x0000_s202755" name="Denklem" r:id="rId5" imgW="2374560" imgH="419040" progId="Equation.3">
              <p:embed/>
            </p:oleObj>
          </a:graphicData>
        </a:graphic>
      </p:graphicFrame>
      <p:pic>
        <p:nvPicPr>
          <p:cNvPr id="1029" name="Picture 5"/>
          <p:cNvPicPr>
            <a:picLocks noChangeAspect="1" noChangeArrowheads="1"/>
          </p:cNvPicPr>
          <p:nvPr/>
        </p:nvPicPr>
        <p:blipFill>
          <a:blip r:embed="rId6"/>
          <a:srcRect/>
          <a:stretch>
            <a:fillRect/>
          </a:stretch>
        </p:blipFill>
        <p:spPr bwMode="auto">
          <a:xfrm>
            <a:off x="214283" y="3117076"/>
            <a:ext cx="4572032" cy="3598071"/>
          </a:xfrm>
          <a:prstGeom prst="rect">
            <a:avLst/>
          </a:prstGeom>
          <a:noFill/>
          <a:ln w="9525">
            <a:noFill/>
            <a:miter lim="800000"/>
            <a:headEnd/>
            <a:tailEnd/>
          </a:ln>
          <a:effectLst/>
        </p:spPr>
      </p:pic>
      <p:graphicFrame>
        <p:nvGraphicFramePr>
          <p:cNvPr id="1030" name="Object 6"/>
          <p:cNvGraphicFramePr>
            <a:graphicFrameLocks noChangeAspect="1"/>
          </p:cNvGraphicFramePr>
          <p:nvPr/>
        </p:nvGraphicFramePr>
        <p:xfrm>
          <a:off x="6786578" y="1214422"/>
          <a:ext cx="785812" cy="277813"/>
        </p:xfrm>
        <a:graphic>
          <a:graphicData uri="http://schemas.openxmlformats.org/presentationml/2006/ole">
            <p:oleObj spid="_x0000_s202756" name="Denklem" r:id="rId7" imgW="495000" imgH="177480" progId="Equation.3">
              <p:embed/>
            </p:oleObj>
          </a:graphicData>
        </a:graphic>
      </p:graphicFrame>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31" name="Object 7"/>
          <p:cNvGraphicFramePr>
            <a:graphicFrameLocks noChangeAspect="1"/>
          </p:cNvGraphicFramePr>
          <p:nvPr/>
        </p:nvGraphicFramePr>
        <p:xfrm>
          <a:off x="5072066" y="3214686"/>
          <a:ext cx="3643338" cy="756248"/>
        </p:xfrm>
        <a:graphic>
          <a:graphicData uri="http://schemas.openxmlformats.org/presentationml/2006/ole">
            <p:oleObj spid="_x0000_s202757" name="Denklem" r:id="rId8" imgW="2603160" imgH="533160" progId="Equation.3">
              <p:embed/>
            </p:oleObj>
          </a:graphicData>
        </a:graphic>
      </p:graphicFrame>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33" name="Object 9"/>
          <p:cNvGraphicFramePr>
            <a:graphicFrameLocks noChangeAspect="1"/>
          </p:cNvGraphicFramePr>
          <p:nvPr/>
        </p:nvGraphicFramePr>
        <p:xfrm>
          <a:off x="5286380" y="5357826"/>
          <a:ext cx="2143140" cy="1160011"/>
        </p:xfrm>
        <a:graphic>
          <a:graphicData uri="http://schemas.openxmlformats.org/presentationml/2006/ole">
            <p:oleObj spid="_x0000_s202758" name="Denklem" r:id="rId9" imgW="1688760" imgH="914400" progId="Equation.3">
              <p:embed/>
            </p:oleObj>
          </a:graphicData>
        </a:graphic>
      </p:graphicFrame>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35" name="Object 11"/>
          <p:cNvGraphicFramePr>
            <a:graphicFrameLocks noChangeAspect="1"/>
          </p:cNvGraphicFramePr>
          <p:nvPr/>
        </p:nvGraphicFramePr>
        <p:xfrm>
          <a:off x="7072330" y="4429132"/>
          <a:ext cx="1447803" cy="381001"/>
        </p:xfrm>
        <a:graphic>
          <a:graphicData uri="http://schemas.openxmlformats.org/presentationml/2006/ole">
            <p:oleObj spid="_x0000_s202759" name="Denklem" r:id="rId10" imgW="901309" imgH="241195" progId="Equation.3">
              <p:embed/>
            </p:oleObj>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357158" y="142852"/>
          <a:ext cx="8572560" cy="6593936"/>
        </p:xfrm>
        <a:graphic>
          <a:graphicData uri="http://schemas.openxmlformats.org/drawingml/2006/table">
            <a:tbl>
              <a:tblPr firstRow="1" bandRow="1">
                <a:tableStyleId>{5940675A-B579-460E-94D1-54222C63F5DA}</a:tableStyleId>
              </a:tblPr>
              <a:tblGrid>
                <a:gridCol w="843205"/>
                <a:gridCol w="491868"/>
                <a:gridCol w="593753"/>
                <a:gridCol w="571504"/>
                <a:gridCol w="1000132"/>
                <a:gridCol w="785818"/>
                <a:gridCol w="642942"/>
                <a:gridCol w="714380"/>
                <a:gridCol w="714380"/>
                <a:gridCol w="668703"/>
                <a:gridCol w="688619"/>
                <a:gridCol w="857256"/>
              </a:tblGrid>
              <a:tr h="571504">
                <a:tc>
                  <a:txBody>
                    <a:bodyPr/>
                    <a:lstStyle/>
                    <a:p>
                      <a:pPr algn="just">
                        <a:spcAft>
                          <a:spcPts val="0"/>
                        </a:spcAft>
                      </a:pPr>
                      <a:r>
                        <a:rPr lang="tr-TR" sz="1100" dirty="0" smtClean="0">
                          <a:latin typeface="Times New Roman"/>
                          <a:ea typeface="Times New Roman"/>
                          <a:cs typeface="Times New Roman"/>
                        </a:rPr>
                        <a:t>Pulsar</a:t>
                      </a:r>
                      <a:r>
                        <a:rPr lang="tr-TR" sz="1100" baseline="0" dirty="0" smtClean="0">
                          <a:latin typeface="Times New Roman"/>
                          <a:ea typeface="Times New Roman"/>
                          <a:cs typeface="Times New Roman"/>
                        </a:rPr>
                        <a:t> Name</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Age</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a:t>
                      </a:r>
                      <a:r>
                        <a:rPr lang="tr-TR" sz="1100" dirty="0" smtClean="0">
                          <a:latin typeface="Times New Roman"/>
                          <a:ea typeface="Times New Roman"/>
                          <a:cs typeface="Times New Roman"/>
                        </a:rPr>
                        <a:t>10</a:t>
                      </a:r>
                      <a:r>
                        <a:rPr lang="tr-TR" sz="1100" baseline="30000" dirty="0" smtClean="0">
                          <a:latin typeface="Times New Roman"/>
                          <a:ea typeface="Times New Roman"/>
                          <a:cs typeface="Times New Roman"/>
                        </a:rPr>
                        <a:t>4</a:t>
                      </a:r>
                      <a:r>
                        <a:rPr lang="tr-TR" sz="1100" baseline="0" dirty="0" smtClean="0">
                          <a:latin typeface="Times New Roman"/>
                          <a:ea typeface="Times New Roman"/>
                          <a:cs typeface="Times New Roman"/>
                        </a:rPr>
                        <a:t> yrs</a:t>
                      </a:r>
                      <a:r>
                        <a:rPr lang="tr-TR" sz="1100" dirty="0" smtClean="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baseline="-25000" dirty="0">
                          <a:latin typeface="Times New Roman"/>
                          <a:ea typeface="Times New Roman"/>
                          <a:cs typeface="Times New Roman"/>
                        </a:rPr>
                        <a:t>p</a:t>
                      </a:r>
                      <a:r>
                        <a:rPr lang="tr-TR" sz="1100" dirty="0">
                          <a:latin typeface="Times New Roman"/>
                          <a:ea typeface="Times New Roman"/>
                          <a:cs typeface="Times New Roman"/>
                        </a:rPr>
                        <a:t> (10</a:t>
                      </a:r>
                      <a:r>
                        <a:rPr lang="tr-TR" sz="1100" baseline="30000" dirty="0">
                          <a:latin typeface="Times New Roman"/>
                          <a:ea typeface="Times New Roman"/>
                          <a:cs typeface="Times New Roman"/>
                        </a:rPr>
                        <a:t>12</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i="1" baseline="-250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14</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Glitch</a:t>
                      </a:r>
                      <a:r>
                        <a:rPr lang="tr-TR" sz="1100" baseline="0" dirty="0" smtClean="0">
                          <a:latin typeface="Times New Roman"/>
                          <a:ea typeface="Times New Roman"/>
                          <a:cs typeface="Times New Roman"/>
                        </a:rPr>
                        <a:t> Date</a:t>
                      </a:r>
                    </a:p>
                    <a:p>
                      <a:pPr algn="just">
                        <a:spcAft>
                          <a:spcPts val="0"/>
                        </a:spcAft>
                      </a:pPr>
                      <a:r>
                        <a:rPr lang="tr-TR" sz="1100" dirty="0" smtClean="0">
                          <a:latin typeface="Times New Roman"/>
                          <a:ea typeface="Times New Roman"/>
                          <a:cs typeface="Times New Roman"/>
                        </a:rPr>
                        <a:t>(MJD</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a:latin typeface="Times New Roman"/>
                          <a:ea typeface="Times New Roman"/>
                          <a:cs typeface="Times New Roman"/>
                          <a:sym typeface="Symbol"/>
                        </a:rPr>
                        <a:t></a:t>
                      </a:r>
                      <a:r>
                        <a:rPr lang="tr-TR" sz="1100" dirty="0">
                          <a:latin typeface="Times New Roman"/>
                          <a:ea typeface="Times New Roman"/>
                          <a:cs typeface="Times New Roman"/>
                        </a:rPr>
                        <a:t>/</a:t>
                      </a:r>
                      <a:r>
                        <a:rPr lang="tr-TR" sz="11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-9</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endParaRPr lang="tr-TR" sz="1100" dirty="0">
                        <a:latin typeface="Times New Roman"/>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-3</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d</a:t>
                      </a:r>
                      <a:r>
                        <a:rPr lang="tr-TR" sz="1100" dirty="0" smtClean="0">
                          <a:latin typeface="Times New Roman"/>
                          <a:ea typeface="Times New Roman"/>
                          <a:cs typeface="Times New Roman"/>
                        </a:rPr>
                        <a:t>(days) Obs</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(APR</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a:t>
                      </a:r>
                      <a:r>
                        <a:rPr lang="tr-TR" sz="1100" baseline="0" dirty="0" smtClean="0">
                          <a:latin typeface="Times New Roman"/>
                          <a:ea typeface="Times New Roman"/>
                          <a:cs typeface="Times New Roman"/>
                        </a:rPr>
                        <a:t> </a:t>
                      </a:r>
                      <a:r>
                        <a:rPr lang="tr-TR" sz="1100" dirty="0" smtClean="0">
                          <a:latin typeface="Times New Roman"/>
                          <a:ea typeface="Times New Roman"/>
                          <a:cs typeface="Times New Roman"/>
                        </a:rPr>
                        <a:t>(L&amp;S</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a:t>
                      </a:r>
                      <a:r>
                        <a:rPr lang="tr-TR" sz="1100" dirty="0">
                          <a:latin typeface="Times New Roman"/>
                          <a:ea typeface="Times New Roman"/>
                          <a:cs typeface="Times New Roman"/>
                        </a:rPr>
                        <a:t>D&amp;H)</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rPr>
                        <a:t>Q</a:t>
                      </a:r>
                      <a:endParaRPr lang="tr-TR" sz="1100" dirty="0">
                        <a:latin typeface="Verdana"/>
                        <a:ea typeface="Times New Roman"/>
                        <a:cs typeface="Times New Roman"/>
                      </a:endParaRPr>
                    </a:p>
                  </a:txBody>
                  <a:tcPr marL="68580" marR="68580" marT="0" marB="0"/>
                </a:tc>
              </a:tr>
              <a:tr h="519538">
                <a:tc>
                  <a:txBody>
                    <a:bodyPr/>
                    <a:lstStyle/>
                    <a:p>
                      <a:pPr>
                        <a:spcAft>
                          <a:spcPts val="0"/>
                        </a:spcAft>
                      </a:pPr>
                      <a:r>
                        <a:rPr lang="tr-TR" sz="1100" dirty="0">
                          <a:solidFill>
                            <a:srgbClr val="000000"/>
                          </a:solidFill>
                          <a:latin typeface="Times New Roman"/>
                          <a:ea typeface="Times New Roman"/>
                          <a:cs typeface="Times New Roman"/>
                        </a:rPr>
                        <a:t>B0833−45</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1,13</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3,38</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2,6</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51559.3190(5)</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3152(2)</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495(37)</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0.53(3), 3.29(3), 19.07(2)</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35</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0.0088(6), 0.00547(6), 0.006691(7)</a:t>
                      </a:r>
                      <a:endParaRPr lang="tr-TR" sz="1100" dirty="0">
                        <a:latin typeface="Times New Roman"/>
                        <a:ea typeface="Times New Roman"/>
                        <a:cs typeface="Times New Roman"/>
                      </a:endParaRPr>
                    </a:p>
                  </a:txBody>
                  <a:tcPr marL="68580" marR="68580" marT="0" marB="0" anchor="b"/>
                </a:tc>
              </a:tr>
              <a:tr h="519538">
                <a:tc>
                  <a:txBody>
                    <a:bodyPr/>
                    <a:lstStyle/>
                    <a:p>
                      <a:pPr>
                        <a:spcAft>
                          <a:spcPts val="0"/>
                        </a:spcAft>
                      </a:pPr>
                      <a:r>
                        <a:rPr lang="tr-TR" sz="1100" dirty="0">
                          <a:solidFill>
                            <a:srgbClr val="000000"/>
                          </a:solidFill>
                          <a:latin typeface="Times New Roman"/>
                          <a:ea typeface="Times New Roman"/>
                          <a:cs typeface="Times New Roman"/>
                        </a:rPr>
                        <a:t>B0833−45</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1,13</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3,38</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2,6</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latin typeface="Times New Roman"/>
                          <a:ea typeface="Times New Roman"/>
                          <a:cs typeface="Times New Roman"/>
                        </a:rPr>
                        <a:t>53193.09</a:t>
                      </a:r>
                    </a:p>
                  </a:txBody>
                  <a:tcPr marL="68580" marR="68580" marT="0" marB="0" anchor="b"/>
                </a:tc>
                <a:tc>
                  <a:txBody>
                    <a:bodyPr/>
                    <a:lstStyle/>
                    <a:p>
                      <a:pPr>
                        <a:spcAft>
                          <a:spcPts val="0"/>
                        </a:spcAft>
                      </a:pPr>
                      <a:r>
                        <a:rPr lang="tr-TR" sz="1100" dirty="0">
                          <a:latin typeface="Times New Roman"/>
                          <a:ea typeface="Times New Roman"/>
                          <a:cs typeface="Times New Roman"/>
                        </a:rPr>
                        <a:t>2059(6)</a:t>
                      </a:r>
                    </a:p>
                  </a:txBody>
                  <a:tcPr marL="68580" marR="68580" marT="0" marB="0" anchor="b"/>
                </a:tc>
                <a:tc>
                  <a:txBody>
                    <a:bodyPr/>
                    <a:lstStyle/>
                    <a:p>
                      <a:pPr>
                        <a:spcAft>
                          <a:spcPts val="0"/>
                        </a:spcAft>
                      </a:pPr>
                      <a:r>
                        <a:rPr lang="tr-TR" sz="1100" dirty="0">
                          <a:latin typeface="Times New Roman"/>
                          <a:ea typeface="Times New Roman"/>
                          <a:cs typeface="Times New Roman"/>
                        </a:rPr>
                        <a:t>11(2)</a:t>
                      </a: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0.23, 2.1, 26.14</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9</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35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28</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0.00898, 0.00556, </a:t>
                      </a:r>
                      <a:endParaRPr lang="tr-TR" sz="1100" dirty="0">
                        <a:latin typeface="Times New Roman"/>
                        <a:ea typeface="Times New Roman"/>
                        <a:cs typeface="Times New Roman"/>
                      </a:endParaRPr>
                    </a:p>
                    <a:p>
                      <a:pPr>
                        <a:spcAft>
                          <a:spcPts val="0"/>
                        </a:spcAft>
                      </a:pPr>
                      <a:r>
                        <a:rPr lang="tr-TR" sz="1100" dirty="0">
                          <a:solidFill>
                            <a:srgbClr val="000000"/>
                          </a:solidFill>
                          <a:latin typeface="Times New Roman"/>
                          <a:ea typeface="Times New Roman"/>
                          <a:cs typeface="Times New Roman"/>
                        </a:rPr>
                        <a:t>0.00685</a:t>
                      </a:r>
                      <a:endParaRPr lang="tr-TR" sz="1100" dirty="0">
                        <a:latin typeface="Times New Roman"/>
                        <a:ea typeface="Times New Roman"/>
                        <a:cs typeface="Times New Roman"/>
                      </a:endParaRPr>
                    </a:p>
                  </a:txBody>
                  <a:tcPr marL="68580" marR="68580" marT="0" marB="0" anchor="b"/>
                </a:tc>
              </a:tr>
              <a:tr h="355954">
                <a:tc>
                  <a:txBody>
                    <a:bodyPr/>
                    <a:lstStyle/>
                    <a:p>
                      <a:pPr>
                        <a:spcAft>
                          <a:spcPts val="0"/>
                        </a:spcAft>
                      </a:pPr>
                      <a:endParaRPr lang="tr-TR" sz="1100" dirty="0">
                        <a:latin typeface="Times New Roman"/>
                        <a:ea typeface="Times New Roman"/>
                        <a:cs typeface="Times New Roman"/>
                      </a:endParaRPr>
                    </a:p>
                  </a:txBody>
                  <a:tcPr marL="68580" marR="68580" marT="0" marB="0" anchor="b"/>
                </a:tc>
                <a:tc>
                  <a:txBody>
                    <a:bodyPr/>
                    <a:lstStyle/>
                    <a:p>
                      <a:pPr>
                        <a:spcAft>
                          <a:spcPts val="0"/>
                        </a:spcAft>
                      </a:pPr>
                      <a:endParaRPr lang="tr-TR" sz="1100">
                        <a:latin typeface="Times New Roman"/>
                        <a:ea typeface="Times New Roman"/>
                        <a:cs typeface="Times New Roman"/>
                      </a:endParaRPr>
                    </a:p>
                  </a:txBody>
                  <a:tcPr marL="68580" marR="68580" marT="0" marB="0" anchor="b"/>
                </a:tc>
                <a:tc>
                  <a:txBody>
                    <a:bodyPr/>
                    <a:lstStyle/>
                    <a:p>
                      <a:pPr>
                        <a:spcAft>
                          <a:spcPts val="0"/>
                        </a:spcAft>
                      </a:pPr>
                      <a:endParaRPr lang="tr-TR" sz="1100">
                        <a:latin typeface="Times New Roman"/>
                        <a:ea typeface="Times New Roman"/>
                        <a:cs typeface="Times New Roman"/>
                      </a:endParaRPr>
                    </a:p>
                  </a:txBody>
                  <a:tcPr marL="68580" marR="68580" marT="0" marB="0" anchor="b"/>
                </a:tc>
                <a:tc>
                  <a:txBody>
                    <a:bodyPr/>
                    <a:lstStyle/>
                    <a:p>
                      <a:pPr>
                        <a:spcAft>
                          <a:spcPts val="0"/>
                        </a:spcAft>
                      </a:pPr>
                      <a:endParaRPr lang="tr-TR" sz="1100">
                        <a:latin typeface="Times New Roman"/>
                        <a:ea typeface="Times New Roman"/>
                        <a:cs typeface="Times New Roman"/>
                      </a:endParaRPr>
                    </a:p>
                  </a:txBody>
                  <a:tcPr marL="68580" marR="68580" marT="0" marB="0" anchor="b"/>
                </a:tc>
                <a:tc>
                  <a:txBody>
                    <a:bodyPr/>
                    <a:lstStyle/>
                    <a:p>
                      <a:pPr>
                        <a:spcAft>
                          <a:spcPts val="0"/>
                        </a:spcAft>
                      </a:pPr>
                      <a:endParaRPr lang="tr-TR" sz="1100">
                        <a:latin typeface="Times New Roman"/>
                        <a:ea typeface="Times New Roman"/>
                        <a:cs typeface="Times New Roman"/>
                      </a:endParaRPr>
                    </a:p>
                  </a:txBody>
                  <a:tcPr marL="68580" marR="68580" marT="0" marB="0" anchor="b"/>
                </a:tc>
                <a:tc>
                  <a:txBody>
                    <a:bodyPr/>
                    <a:lstStyle/>
                    <a:p>
                      <a:pPr>
                        <a:spcAft>
                          <a:spcPts val="0"/>
                        </a:spcAft>
                      </a:pPr>
                      <a:endParaRPr lang="tr-TR" sz="1100">
                        <a:latin typeface="Times New Roman"/>
                        <a:ea typeface="Times New Roman"/>
                        <a:cs typeface="Times New Roman"/>
                      </a:endParaRPr>
                    </a:p>
                  </a:txBody>
                  <a:tcPr marL="68580" marR="68580" marT="0" marB="0" anchor="b"/>
                </a:tc>
                <a:tc>
                  <a:txBody>
                    <a:bodyPr/>
                    <a:lstStyle/>
                    <a:p>
                      <a:pPr>
                        <a:spcAft>
                          <a:spcPts val="0"/>
                        </a:spcAft>
                      </a:pPr>
                      <a:endParaRPr lang="tr-TR" sz="1100">
                        <a:latin typeface="Times New Roman"/>
                        <a:ea typeface="Times New Roman"/>
                        <a:cs typeface="Times New Roman"/>
                      </a:endParaRPr>
                    </a:p>
                  </a:txBody>
                  <a:tcPr marL="68580" marR="68580" marT="0" marB="0" anchor="b"/>
                </a:tc>
                <a:tc>
                  <a:txBody>
                    <a:bodyPr/>
                    <a:lstStyle/>
                    <a:p>
                      <a:pPr>
                        <a:spcAft>
                          <a:spcPts val="0"/>
                        </a:spcAft>
                      </a:pP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latin typeface="Times New Roman"/>
                        <a:ea typeface="Times New Roman"/>
                        <a:cs typeface="Times New Roman"/>
                      </a:endParaRPr>
                    </a:p>
                  </a:txBody>
                  <a:tcPr marL="68580" marR="68580" marT="0" marB="0" anchor="b"/>
                </a:tc>
              </a:tr>
              <a:tr h="355954">
                <a:tc>
                  <a:txBody>
                    <a:bodyPr/>
                    <a:lstStyle/>
                    <a:p>
                      <a:pPr>
                        <a:spcAft>
                          <a:spcPts val="0"/>
                        </a:spcAft>
                      </a:pPr>
                      <a:r>
                        <a:rPr lang="tr-TR" sz="1100" dirty="0">
                          <a:solidFill>
                            <a:srgbClr val="000000"/>
                          </a:solidFill>
                          <a:latin typeface="Times New Roman"/>
                          <a:ea typeface="Times New Roman"/>
                          <a:cs typeface="Times New Roman"/>
                        </a:rPr>
                        <a:t>B1046-58</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34,9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8,36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49034(9)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2995(7)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160(43)</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36</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140</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112</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0.026(6)</a:t>
                      </a:r>
                      <a:endParaRPr lang="tr-TR" sz="1100" dirty="0">
                        <a:latin typeface="Times New Roman"/>
                        <a:ea typeface="Times New Roman"/>
                        <a:cs typeface="Times New Roman"/>
                      </a:endParaRPr>
                    </a:p>
                  </a:txBody>
                  <a:tcPr marL="68580" marR="68580" marT="0" marB="0" anchor="b"/>
                </a:tc>
              </a:tr>
              <a:tr h="355954">
                <a:tc>
                  <a:txBody>
                    <a:bodyPr/>
                    <a:lstStyle/>
                    <a:p>
                      <a:pPr>
                        <a:spcAft>
                          <a:spcPts val="0"/>
                        </a:spcAft>
                      </a:pPr>
                      <a:r>
                        <a:rPr lang="tr-TR" sz="1100">
                          <a:solidFill>
                            <a:srgbClr val="000000"/>
                          </a:solidFill>
                          <a:latin typeface="Times New Roman"/>
                          <a:ea typeface="Times New Roman"/>
                          <a:cs typeface="Times New Roman"/>
                        </a:rPr>
                        <a:t>B1046-58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34,9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8,36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50788(3)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771(2)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4.62(6)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60(20)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36</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140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112</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0.008(3)</a:t>
                      </a:r>
                      <a:endParaRPr lang="tr-TR" sz="1100">
                        <a:latin typeface="Times New Roman"/>
                        <a:ea typeface="Times New Roman"/>
                        <a:cs typeface="Times New Roman"/>
                      </a:endParaRPr>
                    </a:p>
                  </a:txBody>
                  <a:tcPr marL="68580" marR="68580" marT="0" marB="0" anchor="b"/>
                </a:tc>
              </a:tr>
              <a:tr h="355954">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55954">
                <a:tc>
                  <a:txBody>
                    <a:bodyPr/>
                    <a:lstStyle/>
                    <a:p>
                      <a:pPr>
                        <a:spcAft>
                          <a:spcPts val="0"/>
                        </a:spcAft>
                      </a:pPr>
                      <a:r>
                        <a:rPr lang="tr-TR" sz="1100" dirty="0">
                          <a:solidFill>
                            <a:srgbClr val="00B050"/>
                          </a:solidFill>
                          <a:latin typeface="Times New Roman"/>
                          <a:ea typeface="Times New Roman"/>
                          <a:cs typeface="Times New Roman"/>
                        </a:rPr>
                        <a:t>J1052-5954</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14,32</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1,92</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1,96</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54495(10)</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495(3)</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86(14)</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46(8)</a:t>
                      </a:r>
                    </a:p>
                  </a:txBody>
                  <a:tcPr marL="68580" marR="68580" marT="0" marB="0" anchor="b">
                    <a:solidFill>
                      <a:srgbClr val="FFFFCC"/>
                    </a:solidFill>
                  </a:tcPr>
                </a:tc>
                <a:tc>
                  <a:txBody>
                    <a:bodyPr/>
                    <a:lstStyle/>
                    <a:p>
                      <a:pPr>
                        <a:spcAft>
                          <a:spcPts val="0"/>
                        </a:spcAft>
                      </a:pPr>
                      <a:endParaRPr lang="tr-TR" sz="1100" dirty="0" smtClean="0">
                        <a:solidFill>
                          <a:srgbClr val="00B050"/>
                        </a:solidFill>
                        <a:latin typeface="Times New Roman"/>
                        <a:ea typeface="Times New Roman"/>
                        <a:cs typeface="Times New Roman"/>
                      </a:endParaRPr>
                    </a:p>
                    <a:p>
                      <a:pPr>
                        <a:spcAft>
                          <a:spcPts val="0"/>
                        </a:spcAft>
                      </a:pPr>
                      <a:r>
                        <a:rPr lang="tr-TR" sz="1100" dirty="0" smtClean="0">
                          <a:solidFill>
                            <a:srgbClr val="00B050"/>
                          </a:solidFill>
                          <a:latin typeface="Times New Roman"/>
                          <a:ea typeface="Times New Roman"/>
                          <a:cs typeface="Times New Roman"/>
                        </a:rPr>
                        <a:t>128</a:t>
                      </a:r>
                      <a:endParaRPr lang="tr-TR" sz="1100" dirty="0">
                        <a:solidFill>
                          <a:srgbClr val="00B05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B050"/>
                          </a:solidFill>
                          <a:latin typeface="Times New Roman"/>
                          <a:ea typeface="Times New Roman"/>
                          <a:cs typeface="Times New Roman"/>
                        </a:rPr>
                        <a:t>505</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403</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0.067(4)</a:t>
                      </a:r>
                    </a:p>
                  </a:txBody>
                  <a:tcPr marL="68580" marR="68580" marT="0" marB="0" anchor="b"/>
                </a:tc>
              </a:tr>
              <a:tr h="355954">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55954">
                <a:tc>
                  <a:txBody>
                    <a:bodyPr/>
                    <a:lstStyle/>
                    <a:p>
                      <a:pPr>
                        <a:spcAft>
                          <a:spcPts val="0"/>
                        </a:spcAft>
                      </a:pPr>
                      <a:r>
                        <a:rPr lang="tr-TR" sz="1100" dirty="0">
                          <a:solidFill>
                            <a:srgbClr val="0066FF"/>
                          </a:solidFill>
                          <a:latin typeface="Times New Roman"/>
                          <a:ea typeface="Times New Roman"/>
                          <a:cs typeface="Times New Roman"/>
                        </a:rPr>
                        <a:t>J1112-6103</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3,27</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1,45</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1,7</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53337(30)</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1202(20)</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7(2)</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302(146)</a:t>
                      </a:r>
                    </a:p>
                  </a:txBody>
                  <a:tcPr marL="68580" marR="68580" marT="0" marB="0" anchor="b">
                    <a:solidFill>
                      <a:srgbClr val="FFFFCC"/>
                    </a:solidFill>
                  </a:tcPr>
                </a:tc>
                <a:tc>
                  <a:txBody>
                    <a:bodyPr/>
                    <a:lstStyle/>
                    <a:p>
                      <a:pPr>
                        <a:spcAft>
                          <a:spcPts val="0"/>
                        </a:spcAft>
                      </a:pPr>
                      <a:endParaRPr lang="tr-TR" sz="1100" dirty="0" smtClean="0">
                        <a:solidFill>
                          <a:srgbClr val="0066FF"/>
                        </a:solidFill>
                        <a:latin typeface="Times New Roman"/>
                        <a:ea typeface="Times New Roman"/>
                        <a:cs typeface="Times New Roman"/>
                      </a:endParaRPr>
                    </a:p>
                    <a:p>
                      <a:pPr>
                        <a:spcAft>
                          <a:spcPts val="0"/>
                        </a:spcAft>
                      </a:pPr>
                      <a:r>
                        <a:rPr lang="tr-TR" sz="1100" dirty="0" smtClean="0">
                          <a:solidFill>
                            <a:srgbClr val="0066FF"/>
                          </a:solidFill>
                          <a:latin typeface="Times New Roman"/>
                          <a:ea typeface="Times New Roman"/>
                          <a:cs typeface="Times New Roman"/>
                        </a:rPr>
                        <a:t>13</a:t>
                      </a:r>
                      <a:endParaRPr lang="tr-TR" sz="1100" dirty="0">
                        <a:solidFill>
                          <a:srgbClr val="0066FF"/>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49</a:t>
                      </a:r>
                    </a:p>
                  </a:txBody>
                  <a:tcPr marL="68580" marR="68580" marT="0" marB="0" anchor="b">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39</a:t>
                      </a:r>
                    </a:p>
                  </a:txBody>
                  <a:tcPr marL="68580" marR="68580" marT="0" marB="0" anchor="b">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0.022(2)</a:t>
                      </a:r>
                    </a:p>
                  </a:txBody>
                  <a:tcPr marL="68580" marR="68580" marT="0" marB="0" anchor="b"/>
                </a:tc>
              </a:tr>
              <a:tr h="355954">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55954">
                <a:tc>
                  <a:txBody>
                    <a:bodyPr/>
                    <a:lstStyle/>
                    <a:p>
                      <a:pPr>
                        <a:spcAft>
                          <a:spcPts val="0"/>
                        </a:spcAft>
                      </a:pPr>
                      <a:r>
                        <a:rPr lang="tr-TR" sz="1100" dirty="0">
                          <a:solidFill>
                            <a:srgbClr val="000000"/>
                          </a:solidFill>
                          <a:latin typeface="Times New Roman"/>
                          <a:ea typeface="Times New Roman"/>
                          <a:cs typeface="Times New Roman"/>
                        </a:rPr>
                        <a:t>J1119-6127</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9,05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53290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330(40)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6.1(4)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41(2)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15</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58</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46</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0.84(3)</a:t>
                      </a:r>
                      <a:endParaRPr lang="tr-TR" sz="1100">
                        <a:latin typeface="Times New Roman"/>
                        <a:ea typeface="Times New Roman"/>
                        <a:cs typeface="Times New Roman"/>
                      </a:endParaRPr>
                    </a:p>
                  </a:txBody>
                  <a:tcPr marL="68580" marR="68580" marT="0" marB="0" anchor="b"/>
                </a:tc>
              </a:tr>
              <a:tr h="355954">
                <a:tc>
                  <a:txBody>
                    <a:bodyPr/>
                    <a:lstStyle/>
                    <a:p>
                      <a:pPr>
                        <a:spcAft>
                          <a:spcPts val="0"/>
                        </a:spcAft>
                      </a:pPr>
                      <a:r>
                        <a:rPr lang="tr-TR" sz="1100">
                          <a:solidFill>
                            <a:srgbClr val="000000"/>
                          </a:solidFill>
                          <a:latin typeface="Times New Roman"/>
                          <a:ea typeface="Times New Roman"/>
                          <a:cs typeface="Times New Roman"/>
                        </a:rPr>
                        <a:t>J1119-6127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9,05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54240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1670(30)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180(40)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15.7(3), 186(3)</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15</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58</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46</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0.81(4), 0.214(7)</a:t>
                      </a:r>
                      <a:endParaRPr lang="tr-TR" sz="1100" dirty="0">
                        <a:latin typeface="Times New Roman"/>
                        <a:ea typeface="Times New Roman"/>
                        <a:cs typeface="Times New Roman"/>
                      </a:endParaRPr>
                    </a:p>
                  </a:txBody>
                  <a:tcPr marL="68580" marR="68580" marT="0" marB="0" anchor="b"/>
                </a:tc>
              </a:tr>
              <a:tr h="355954">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55954">
                <a:tc>
                  <a:txBody>
                    <a:bodyPr/>
                    <a:lstStyle/>
                    <a:p>
                      <a:pPr>
                        <a:spcAft>
                          <a:spcPts val="0"/>
                        </a:spcAft>
                      </a:pPr>
                      <a:r>
                        <a:rPr lang="tr-TR" sz="1100">
                          <a:solidFill>
                            <a:srgbClr val="000000"/>
                          </a:solidFill>
                          <a:latin typeface="Times New Roman"/>
                          <a:ea typeface="Times New Roman"/>
                          <a:cs typeface="Times New Roman"/>
                        </a:rPr>
                        <a:t>J1123−6259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81,9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49705.87(1)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749.12(12)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1.0(4)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840(100)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731</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2891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2309</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0.0026(1)</a:t>
                      </a:r>
                      <a:endParaRPr lang="tr-TR" sz="1100" dirty="0">
                        <a:latin typeface="Times New Roman"/>
                        <a:ea typeface="Times New Roman"/>
                        <a:cs typeface="Times New Roman"/>
                      </a:endParaRPr>
                    </a:p>
                  </a:txBody>
                  <a:tcPr marL="68580" marR="68580" marT="0" marB="0" anchor="b"/>
                </a:tc>
              </a:tr>
              <a:tr h="355954">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r>
              <a:tr h="355954">
                <a:tc>
                  <a:txBody>
                    <a:bodyPr/>
                    <a:lstStyle/>
                    <a:p>
                      <a:pPr>
                        <a:spcAft>
                          <a:spcPts val="0"/>
                        </a:spcAft>
                      </a:pPr>
                      <a:r>
                        <a:rPr lang="tr-TR" sz="1100" dirty="0">
                          <a:solidFill>
                            <a:srgbClr val="00B050"/>
                          </a:solidFill>
                          <a:latin typeface="Times New Roman"/>
                          <a:ea typeface="Times New Roman"/>
                          <a:cs typeface="Times New Roman"/>
                        </a:rPr>
                        <a:t>J1141−6545</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144,9</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1,32</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1,62</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54277(20)</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589.0(6)</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5.0(9)</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495(140)</a:t>
                      </a:r>
                    </a:p>
                  </a:txBody>
                  <a:tcPr marL="68580" marR="68580" marT="0" marB="0" anchor="b">
                    <a:solidFill>
                      <a:srgbClr val="FFFFCC"/>
                    </a:solidFill>
                  </a:tcPr>
                </a:tc>
                <a:tc>
                  <a:txBody>
                    <a:bodyPr/>
                    <a:lstStyle/>
                    <a:p>
                      <a:pPr>
                        <a:spcAft>
                          <a:spcPts val="0"/>
                        </a:spcAft>
                      </a:pPr>
                      <a:endParaRPr lang="tr-TR" sz="1100" dirty="0" smtClean="0">
                        <a:solidFill>
                          <a:srgbClr val="00B050"/>
                        </a:solidFill>
                        <a:latin typeface="Times New Roman"/>
                        <a:ea typeface="Times New Roman"/>
                        <a:cs typeface="Times New Roman"/>
                      </a:endParaRPr>
                    </a:p>
                    <a:p>
                      <a:pPr>
                        <a:spcAft>
                          <a:spcPts val="0"/>
                        </a:spcAft>
                      </a:pPr>
                      <a:r>
                        <a:rPr lang="tr-TR" sz="1100" dirty="0" smtClean="0">
                          <a:solidFill>
                            <a:srgbClr val="00B050"/>
                          </a:solidFill>
                          <a:latin typeface="Times New Roman"/>
                          <a:ea typeface="Times New Roman"/>
                          <a:cs typeface="Times New Roman"/>
                        </a:rPr>
                        <a:t>1745</a:t>
                      </a:r>
                      <a:endParaRPr lang="tr-TR" sz="1100" dirty="0">
                        <a:solidFill>
                          <a:srgbClr val="00B05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B050"/>
                          </a:solidFill>
                          <a:latin typeface="Times New Roman"/>
                          <a:ea typeface="Times New Roman"/>
                          <a:cs typeface="Times New Roman"/>
                        </a:rPr>
                        <a:t>6896</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5507</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0.0040(7)</a:t>
                      </a:r>
                    </a:p>
                  </a:txBody>
                  <a:tcPr marL="68580" marR="68580" marT="0" marB="0" anchor="b"/>
                </a:tc>
              </a:tr>
            </a:tbl>
          </a:graphicData>
        </a:graphic>
      </p:graphicFrame>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94561" name="Object 1"/>
          <p:cNvGraphicFramePr>
            <a:graphicFrameLocks noChangeAspect="1"/>
          </p:cNvGraphicFramePr>
          <p:nvPr/>
        </p:nvGraphicFramePr>
        <p:xfrm>
          <a:off x="4714876" y="142852"/>
          <a:ext cx="409575" cy="180975"/>
        </p:xfrm>
        <a:graphic>
          <a:graphicData uri="http://schemas.openxmlformats.org/presentationml/2006/ole">
            <p:oleObj spid="_x0000_s206850" name="Denklem" r:id="rId3" imgW="405872" imgH="177569"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428595" y="142852"/>
          <a:ext cx="8286810" cy="6436360"/>
        </p:xfrm>
        <a:graphic>
          <a:graphicData uri="http://schemas.openxmlformats.org/drawingml/2006/table">
            <a:tbl>
              <a:tblPr firstRow="1" bandRow="1">
                <a:tableStyleId>{5940675A-B579-460E-94D1-54222C63F5DA}</a:tableStyleId>
              </a:tblPr>
              <a:tblGrid>
                <a:gridCol w="857258"/>
                <a:gridCol w="500066"/>
                <a:gridCol w="571504"/>
                <a:gridCol w="571504"/>
                <a:gridCol w="857255"/>
                <a:gridCol w="714380"/>
                <a:gridCol w="642942"/>
                <a:gridCol w="642942"/>
                <a:gridCol w="714380"/>
                <a:gridCol w="714380"/>
                <a:gridCol w="714381"/>
                <a:gridCol w="785818"/>
              </a:tblGrid>
              <a:tr h="370840">
                <a:tc>
                  <a:txBody>
                    <a:bodyPr/>
                    <a:lstStyle/>
                    <a:p>
                      <a:pPr algn="just">
                        <a:spcAft>
                          <a:spcPts val="0"/>
                        </a:spcAft>
                      </a:pPr>
                      <a:r>
                        <a:rPr lang="tr-TR" sz="1100" dirty="0">
                          <a:latin typeface="Times New Roman"/>
                          <a:ea typeface="Times New Roman"/>
                          <a:cs typeface="Times New Roman"/>
                        </a:rPr>
                        <a:t>Pulsar </a:t>
                      </a:r>
                      <a:r>
                        <a:rPr lang="tr-TR" sz="1100" dirty="0" smtClean="0">
                          <a:latin typeface="Times New Roman"/>
                          <a:ea typeface="Times New Roman"/>
                          <a:cs typeface="Times New Roman"/>
                        </a:rPr>
                        <a:t>Name</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Age</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4 </a:t>
                      </a:r>
                      <a:r>
                        <a:rPr lang="tr-TR" sz="1100" dirty="0" smtClean="0">
                          <a:latin typeface="Times New Roman"/>
                          <a:ea typeface="Times New Roman"/>
                          <a:cs typeface="Times New Roman"/>
                        </a:rPr>
                        <a:t>Yrs)</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baseline="-25000" dirty="0">
                          <a:latin typeface="Times New Roman"/>
                          <a:ea typeface="Times New Roman"/>
                          <a:cs typeface="Times New Roman"/>
                        </a:rPr>
                        <a:t>p</a:t>
                      </a:r>
                      <a:r>
                        <a:rPr lang="tr-TR" sz="1100" dirty="0">
                          <a:latin typeface="Times New Roman"/>
                          <a:ea typeface="Times New Roman"/>
                          <a:cs typeface="Times New Roman"/>
                        </a:rPr>
                        <a:t> (10</a:t>
                      </a:r>
                      <a:r>
                        <a:rPr lang="tr-TR" sz="1100" baseline="30000" dirty="0">
                          <a:latin typeface="Times New Roman"/>
                          <a:ea typeface="Times New Roman"/>
                          <a:cs typeface="Times New Roman"/>
                        </a:rPr>
                        <a:t>12</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i="1" baseline="-250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14</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Glitch</a:t>
                      </a:r>
                      <a:r>
                        <a:rPr lang="tr-TR" sz="1100" baseline="0" dirty="0" smtClean="0">
                          <a:latin typeface="Times New Roman"/>
                          <a:ea typeface="Times New Roman"/>
                          <a:cs typeface="Times New Roman"/>
                        </a:rPr>
                        <a:t> Date</a:t>
                      </a:r>
                    </a:p>
                    <a:p>
                      <a:pPr algn="just">
                        <a:spcAft>
                          <a:spcPts val="0"/>
                        </a:spcAft>
                      </a:pPr>
                      <a:r>
                        <a:rPr lang="tr-TR" sz="1100" dirty="0" smtClean="0">
                          <a:latin typeface="Times New Roman"/>
                          <a:ea typeface="Times New Roman"/>
                          <a:cs typeface="Times New Roman"/>
                        </a:rPr>
                        <a:t>(MJD</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a:latin typeface="Times New Roman"/>
                          <a:ea typeface="Times New Roman"/>
                          <a:cs typeface="Times New Roman"/>
                          <a:sym typeface="Symbol"/>
                        </a:rPr>
                        <a:t></a:t>
                      </a:r>
                      <a:r>
                        <a:rPr lang="tr-TR" sz="1100" dirty="0">
                          <a:latin typeface="Times New Roman"/>
                          <a:ea typeface="Times New Roman"/>
                          <a:cs typeface="Times New Roman"/>
                        </a:rPr>
                        <a:t>/</a:t>
                      </a:r>
                      <a:r>
                        <a:rPr lang="tr-TR" sz="11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-9</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endParaRPr lang="tr-TR" sz="1100" dirty="0">
                        <a:latin typeface="Times New Roman"/>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-3</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a:latin typeface="Times New Roman"/>
                          <a:ea typeface="Times New Roman"/>
                          <a:cs typeface="Times New Roman"/>
                        </a:rPr>
                        <a:t>d</a:t>
                      </a:r>
                      <a:r>
                        <a:rPr lang="tr-TR" sz="1100" dirty="0">
                          <a:latin typeface="Times New Roman"/>
                          <a:ea typeface="Times New Roman"/>
                          <a:cs typeface="Times New Roman"/>
                        </a:rPr>
                        <a:t> </a:t>
                      </a:r>
                      <a:r>
                        <a:rPr lang="tr-TR" sz="1100" dirty="0" smtClean="0">
                          <a:latin typeface="Times New Roman"/>
                          <a:ea typeface="Times New Roman"/>
                          <a:cs typeface="Times New Roman"/>
                        </a:rPr>
                        <a:t>(days) Obs</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(APR</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(L&amp;S</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(D&amp;H</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rPr>
                        <a:t>Q</a:t>
                      </a:r>
                      <a:endParaRPr lang="tr-TR" sz="1100" dirty="0">
                        <a:latin typeface="Verdana"/>
                        <a:ea typeface="Times New Roman"/>
                        <a:cs typeface="Times New Roman"/>
                      </a:endParaRPr>
                    </a:p>
                  </a:txBody>
                  <a:tcPr marL="68580" marR="68580" marT="0" marB="0"/>
                </a:tc>
              </a:tr>
              <a:tr h="370840">
                <a:tc>
                  <a:txBody>
                    <a:bodyPr/>
                    <a:lstStyle/>
                    <a:p>
                      <a:pPr>
                        <a:spcAft>
                          <a:spcPts val="0"/>
                        </a:spcAft>
                      </a:pPr>
                      <a:r>
                        <a:rPr lang="tr-TR" sz="1100" dirty="0">
                          <a:solidFill>
                            <a:srgbClr val="000000"/>
                          </a:solidFill>
                          <a:latin typeface="Times New Roman"/>
                          <a:ea typeface="Times New Roman"/>
                          <a:cs typeface="Times New Roman"/>
                        </a:rPr>
                        <a:t>B1259−63</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33,21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0,34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0,82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50690.7(7)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3.20(5)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2.5(1)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100</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44</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174</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139</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0.328(16)</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0000"/>
                          </a:solidFill>
                          <a:latin typeface="Times New Roman"/>
                          <a:ea typeface="Times New Roman"/>
                          <a:cs typeface="Times New Roman"/>
                        </a:rPr>
                        <a:t>J1301-6305</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1,1</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7,1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51923(23)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4630(2)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8.6(4)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58(6)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21</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84</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67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0.0049(3)</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B1338−62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1,21</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7,08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48645(10)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993(2)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69(8)</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24</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96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76</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0.016(2)</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B1338−62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1,21</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7,08</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50683(13)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703(4)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1.2(3)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24(9)</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24</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96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76</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0.0112(19)</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B050"/>
                          </a:solidFill>
                          <a:latin typeface="Times New Roman"/>
                          <a:ea typeface="Times New Roman"/>
                          <a:cs typeface="Times New Roman"/>
                        </a:rPr>
                        <a:t>J1412-6145</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5,06</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5,64</a:t>
                      </a:r>
                    </a:p>
                  </a:txBody>
                  <a:tcPr marL="68580" marR="68580" marT="0" marB="0" anchor="b"/>
                </a:tc>
                <a:tc>
                  <a:txBody>
                    <a:bodyPr/>
                    <a:lstStyle/>
                    <a:p>
                      <a:pPr>
                        <a:spcAft>
                          <a:spcPts val="0"/>
                        </a:spcAft>
                      </a:pPr>
                      <a:r>
                        <a:rPr lang="tr-TR" sz="1100" dirty="0">
                          <a:solidFill>
                            <a:srgbClr val="00B050"/>
                          </a:solidFill>
                          <a:latin typeface="Times New Roman"/>
                          <a:ea typeface="Times New Roman"/>
                          <a:cs typeface="Times New Roman"/>
                        </a:rPr>
                        <a:t>3,36</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51868(10)</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7253.0(7)</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17.5(8)</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59(4)</a:t>
                      </a:r>
                    </a:p>
                  </a:txBody>
                  <a:tcPr marL="68580" marR="68580" marT="0" marB="0" anchor="b">
                    <a:solidFill>
                      <a:srgbClr val="FFFFCC"/>
                    </a:solidFill>
                  </a:tcPr>
                </a:tc>
                <a:tc>
                  <a:txBody>
                    <a:bodyPr/>
                    <a:lstStyle/>
                    <a:p>
                      <a:pPr>
                        <a:spcAft>
                          <a:spcPts val="0"/>
                        </a:spcAft>
                      </a:pPr>
                      <a:endParaRPr lang="tr-TR" sz="1100" dirty="0" smtClean="0">
                        <a:solidFill>
                          <a:srgbClr val="00B050"/>
                        </a:solidFill>
                        <a:latin typeface="Times New Roman"/>
                        <a:ea typeface="Times New Roman"/>
                        <a:cs typeface="Times New Roman"/>
                      </a:endParaRPr>
                    </a:p>
                    <a:p>
                      <a:pPr>
                        <a:spcAft>
                          <a:spcPts val="0"/>
                        </a:spcAft>
                      </a:pPr>
                      <a:r>
                        <a:rPr lang="tr-TR" sz="1100" dirty="0" smtClean="0">
                          <a:solidFill>
                            <a:srgbClr val="00B050"/>
                          </a:solidFill>
                          <a:latin typeface="Times New Roman"/>
                          <a:ea typeface="Times New Roman"/>
                          <a:cs typeface="Times New Roman"/>
                        </a:rPr>
                        <a:t>123</a:t>
                      </a:r>
                      <a:endParaRPr lang="tr-TR" sz="1100" dirty="0">
                        <a:solidFill>
                          <a:srgbClr val="00B05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B050"/>
                          </a:solidFill>
                          <a:latin typeface="Times New Roman"/>
                          <a:ea typeface="Times New Roman"/>
                          <a:cs typeface="Times New Roman"/>
                        </a:rPr>
                        <a:t>485</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387</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0.00263(8)</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66FF"/>
                          </a:solidFill>
                          <a:latin typeface="Times New Roman"/>
                          <a:ea typeface="Times New Roman"/>
                          <a:cs typeface="Times New Roman"/>
                        </a:rPr>
                        <a:t>J1420-6048</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1,3</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2,41</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2,2</a:t>
                      </a:r>
                    </a:p>
                  </a:txBody>
                  <a:tcPr marL="68580" marR="68580" marT="0" marB="0" anchor="b"/>
                </a:tc>
                <a:tc>
                  <a:txBody>
                    <a:bodyPr/>
                    <a:lstStyle/>
                    <a:p>
                      <a:pPr>
                        <a:spcAft>
                          <a:spcPts val="0"/>
                        </a:spcAft>
                      </a:pPr>
                      <a:r>
                        <a:rPr lang="tr-TR" sz="1100" dirty="0">
                          <a:solidFill>
                            <a:srgbClr val="0066FF"/>
                          </a:solidFill>
                          <a:latin typeface="Times New Roman"/>
                          <a:ea typeface="Times New Roman"/>
                          <a:cs typeface="Times New Roman"/>
                        </a:rPr>
                        <a:t>52754(16)</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2019(10)</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6.6(8)</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99(29)</a:t>
                      </a:r>
                    </a:p>
                  </a:txBody>
                  <a:tcPr marL="68580" marR="68580" marT="0" marB="0" anchor="b">
                    <a:solidFill>
                      <a:srgbClr val="FFFFCC"/>
                    </a:solidFill>
                  </a:tcPr>
                </a:tc>
                <a:tc>
                  <a:txBody>
                    <a:bodyPr/>
                    <a:lstStyle/>
                    <a:p>
                      <a:pPr>
                        <a:spcAft>
                          <a:spcPts val="0"/>
                        </a:spcAft>
                      </a:pPr>
                      <a:endParaRPr lang="tr-TR" sz="1100" dirty="0" smtClean="0">
                        <a:solidFill>
                          <a:srgbClr val="0066FF"/>
                        </a:solidFill>
                        <a:latin typeface="Times New Roman"/>
                        <a:ea typeface="Times New Roman"/>
                        <a:cs typeface="Times New Roman"/>
                      </a:endParaRPr>
                    </a:p>
                    <a:p>
                      <a:pPr>
                        <a:spcAft>
                          <a:spcPts val="0"/>
                        </a:spcAft>
                      </a:pPr>
                      <a:r>
                        <a:rPr lang="tr-TR" sz="1100" dirty="0" smtClean="0">
                          <a:solidFill>
                            <a:srgbClr val="0066FF"/>
                          </a:solidFill>
                          <a:latin typeface="Times New Roman"/>
                          <a:ea typeface="Times New Roman"/>
                          <a:cs typeface="Times New Roman"/>
                        </a:rPr>
                        <a:t>7</a:t>
                      </a:r>
                      <a:endParaRPr lang="tr-TR" sz="1100" dirty="0">
                        <a:solidFill>
                          <a:srgbClr val="0066FF"/>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66FF"/>
                          </a:solidFill>
                          <a:latin typeface="Times New Roman"/>
                          <a:ea typeface="Times New Roman"/>
                          <a:cs typeface="Times New Roman"/>
                        </a:rPr>
                        <a:t>27</a:t>
                      </a:r>
                    </a:p>
                  </a:txBody>
                  <a:tcPr marL="68580" marR="68580" marT="0" marB="0" anchor="b">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22</a:t>
                      </a:r>
                    </a:p>
                  </a:txBody>
                  <a:tcPr marL="68580" marR="68580" marT="0" marB="0" anchor="b">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0.008(4)</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J1522-5735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5,18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1,81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55250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-11.4(6)</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-1.2(13)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31</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121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96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1.4(2)</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J1531-5610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9,71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1,09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1,48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51731(51)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2637(2)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25(4)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76(16)</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37</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148</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118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0.007(3)</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J1702-4310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7,43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3,858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53943(169)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4810(27)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96(16)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40</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160</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128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0.023(6)</a:t>
                      </a:r>
                      <a:endParaRPr lang="tr-TR" sz="1100" dirty="0">
                        <a:latin typeface="Times New Roman"/>
                        <a:ea typeface="Times New Roman"/>
                        <a:cs typeface="Times New Roman"/>
                      </a:endParaRPr>
                    </a:p>
                  </a:txBody>
                  <a:tcPr marL="68580" marR="68580" marT="0" marB="0" anchor="b"/>
                </a:tc>
              </a:tr>
            </a:tbl>
          </a:graphicData>
        </a:graphic>
      </p:graphicFrame>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93537" name="Object 1"/>
          <p:cNvGraphicFramePr>
            <a:graphicFrameLocks noChangeAspect="1"/>
          </p:cNvGraphicFramePr>
          <p:nvPr/>
        </p:nvGraphicFramePr>
        <p:xfrm>
          <a:off x="4572000" y="142852"/>
          <a:ext cx="409575" cy="180975"/>
        </p:xfrm>
        <a:graphic>
          <a:graphicData uri="http://schemas.openxmlformats.org/presentationml/2006/ole">
            <p:oleObj spid="_x0000_s207874" name="Denklem" r:id="rId3" imgW="405872" imgH="177569"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14276" y="214290"/>
          <a:ext cx="8715444" cy="6436360"/>
        </p:xfrm>
        <a:graphic>
          <a:graphicData uri="http://schemas.openxmlformats.org/drawingml/2006/table">
            <a:tbl>
              <a:tblPr firstRow="1" bandRow="1">
                <a:tableStyleId>{5940675A-B579-460E-94D1-54222C63F5DA}</a:tableStyleId>
              </a:tblPr>
              <a:tblGrid>
                <a:gridCol w="857262"/>
                <a:gridCol w="428628"/>
                <a:gridCol w="571504"/>
                <a:gridCol w="571504"/>
                <a:gridCol w="928694"/>
                <a:gridCol w="785818"/>
                <a:gridCol w="642942"/>
                <a:gridCol w="642942"/>
                <a:gridCol w="714380"/>
                <a:gridCol w="714380"/>
                <a:gridCol w="785818"/>
                <a:gridCol w="1071572"/>
              </a:tblGrid>
              <a:tr h="370840">
                <a:tc>
                  <a:txBody>
                    <a:bodyPr/>
                    <a:lstStyle/>
                    <a:p>
                      <a:pPr algn="just">
                        <a:spcAft>
                          <a:spcPts val="0"/>
                        </a:spcAft>
                      </a:pPr>
                      <a:r>
                        <a:rPr lang="tr-TR" sz="1100" dirty="0">
                          <a:latin typeface="Times New Roman"/>
                          <a:ea typeface="Times New Roman"/>
                          <a:cs typeface="Times New Roman"/>
                        </a:rPr>
                        <a:t>Pulsar </a:t>
                      </a:r>
                      <a:r>
                        <a:rPr lang="tr-TR" sz="1100" dirty="0" smtClean="0">
                          <a:latin typeface="Times New Roman"/>
                          <a:ea typeface="Times New Roman"/>
                          <a:cs typeface="Times New Roman"/>
                        </a:rPr>
                        <a:t>Name</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Age</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4 </a:t>
                      </a:r>
                      <a:r>
                        <a:rPr lang="tr-TR" sz="1100" dirty="0" smtClean="0">
                          <a:latin typeface="Times New Roman"/>
                          <a:ea typeface="Times New Roman"/>
                          <a:cs typeface="Times New Roman"/>
                        </a:rPr>
                        <a:t>Yrs)</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baseline="-25000" dirty="0">
                          <a:latin typeface="Times New Roman"/>
                          <a:ea typeface="Times New Roman"/>
                          <a:cs typeface="Times New Roman"/>
                        </a:rPr>
                        <a:t>p</a:t>
                      </a:r>
                      <a:r>
                        <a:rPr lang="tr-TR" sz="1100" dirty="0">
                          <a:latin typeface="Times New Roman"/>
                          <a:ea typeface="Times New Roman"/>
                          <a:cs typeface="Times New Roman"/>
                        </a:rPr>
                        <a:t> (10</a:t>
                      </a:r>
                      <a:r>
                        <a:rPr lang="tr-TR" sz="1100" baseline="30000" dirty="0">
                          <a:latin typeface="Times New Roman"/>
                          <a:ea typeface="Times New Roman"/>
                          <a:cs typeface="Times New Roman"/>
                        </a:rPr>
                        <a:t>12</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i="1" baseline="-250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14</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Glitch</a:t>
                      </a:r>
                      <a:r>
                        <a:rPr lang="tr-TR" sz="1100" baseline="0" dirty="0" smtClean="0">
                          <a:latin typeface="Times New Roman"/>
                          <a:ea typeface="Times New Roman"/>
                          <a:cs typeface="Times New Roman"/>
                        </a:rPr>
                        <a:t> date</a:t>
                      </a:r>
                    </a:p>
                    <a:p>
                      <a:pPr algn="just">
                        <a:spcAft>
                          <a:spcPts val="0"/>
                        </a:spcAft>
                      </a:pPr>
                      <a:r>
                        <a:rPr lang="tr-TR" sz="1100" dirty="0" smtClean="0">
                          <a:latin typeface="Times New Roman"/>
                          <a:ea typeface="Times New Roman"/>
                          <a:cs typeface="Times New Roman"/>
                        </a:rPr>
                        <a:t>(MJD</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a:latin typeface="Times New Roman"/>
                          <a:ea typeface="Times New Roman"/>
                          <a:cs typeface="Times New Roman"/>
                          <a:sym typeface="Symbol"/>
                        </a:rPr>
                        <a:t></a:t>
                      </a:r>
                      <a:r>
                        <a:rPr lang="tr-TR" sz="1100" dirty="0">
                          <a:latin typeface="Times New Roman"/>
                          <a:ea typeface="Times New Roman"/>
                          <a:cs typeface="Times New Roman"/>
                        </a:rPr>
                        <a:t>/</a:t>
                      </a:r>
                      <a:r>
                        <a:rPr lang="tr-TR" sz="11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-9</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endParaRPr lang="tr-TR" sz="1100" dirty="0">
                        <a:latin typeface="Times New Roman"/>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-3</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a:latin typeface="Times New Roman"/>
                          <a:ea typeface="Times New Roman"/>
                          <a:cs typeface="Times New Roman"/>
                        </a:rPr>
                        <a:t>d</a:t>
                      </a:r>
                      <a:r>
                        <a:rPr lang="tr-TR" sz="1100" dirty="0">
                          <a:latin typeface="Times New Roman"/>
                          <a:ea typeface="Times New Roman"/>
                          <a:cs typeface="Times New Roman"/>
                        </a:rPr>
                        <a:t> </a:t>
                      </a:r>
                      <a:r>
                        <a:rPr lang="tr-TR" sz="1100" dirty="0" smtClean="0">
                          <a:latin typeface="Times New Roman"/>
                          <a:ea typeface="Times New Roman"/>
                          <a:cs typeface="Times New Roman"/>
                        </a:rPr>
                        <a:t>(days) Obs</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(APR</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(L&amp;S</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(D&amp;H</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rPr>
                        <a:t>Q</a:t>
                      </a:r>
                      <a:endParaRPr lang="tr-TR" sz="1100" dirty="0">
                        <a:latin typeface="Verdana"/>
                        <a:ea typeface="Times New Roman"/>
                        <a:cs typeface="Times New Roman"/>
                      </a:endParaRPr>
                    </a:p>
                  </a:txBody>
                  <a:tcPr marL="68580" marR="68580" marT="0" marB="0"/>
                </a:tc>
              </a:tr>
              <a:tr h="370840">
                <a:tc>
                  <a:txBody>
                    <a:bodyPr/>
                    <a:lstStyle/>
                    <a:p>
                      <a:pPr>
                        <a:spcAft>
                          <a:spcPts val="0"/>
                        </a:spcAft>
                      </a:pPr>
                      <a:r>
                        <a:rPr lang="tr-TR" sz="1100">
                          <a:solidFill>
                            <a:srgbClr val="000000"/>
                          </a:solidFill>
                          <a:latin typeface="Times New Roman"/>
                          <a:ea typeface="Times New Roman"/>
                          <a:cs typeface="Times New Roman"/>
                        </a:rPr>
                        <a:t>B1706-44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48775(15)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2057(2)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4.0(1)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122(3)</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14</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56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45</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0.01748(8)</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B1706-44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52716(57)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2872(7)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8.0(7)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155(29)</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14</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56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45</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0.0129(12)</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B1706-44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54711(22)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2743.9(4)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8.41(8)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85(2)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14</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56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45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0.00849(7)</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FF0000"/>
                          </a:solidFill>
                          <a:latin typeface="Times New Roman"/>
                          <a:ea typeface="Times New Roman"/>
                          <a:cs typeface="Times New Roman"/>
                        </a:rPr>
                        <a:t>1RXS J1708−4009</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0,9</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467</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30,56</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52014.77</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4210(330)</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546(62)</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50(4)</a:t>
                      </a:r>
                    </a:p>
                  </a:txBody>
                  <a:tcPr marL="68580" marR="68580" marT="0" marB="0" anchor="b">
                    <a:solidFill>
                      <a:srgbClr val="FFFFCC"/>
                    </a:solidFill>
                  </a:tcPr>
                </a:tc>
                <a:tc>
                  <a:txBody>
                    <a:bodyPr/>
                    <a:lstStyle/>
                    <a:p>
                      <a:pPr>
                        <a:spcAft>
                          <a:spcPts val="0"/>
                        </a:spcAft>
                      </a:pPr>
                      <a:endParaRPr lang="tr-TR" sz="1100" dirty="0" smtClean="0">
                        <a:solidFill>
                          <a:srgbClr val="FF0000"/>
                        </a:solidFill>
                        <a:latin typeface="Times New Roman"/>
                        <a:ea typeface="Times New Roman"/>
                        <a:cs typeface="Times New Roman"/>
                      </a:endParaRPr>
                    </a:p>
                    <a:p>
                      <a:pPr>
                        <a:spcAft>
                          <a:spcPts val="0"/>
                        </a:spcAft>
                      </a:pPr>
                      <a:r>
                        <a:rPr lang="tr-TR" sz="1100" dirty="0" smtClean="0">
                          <a:solidFill>
                            <a:srgbClr val="FF0000"/>
                          </a:solidFill>
                          <a:latin typeface="Times New Roman"/>
                          <a:ea typeface="Times New Roman"/>
                          <a:cs typeface="Times New Roman"/>
                        </a:rPr>
                        <a:t>3063</a:t>
                      </a:r>
                      <a:endParaRPr lang="tr-TR" sz="1100" dirty="0">
                        <a:solidFill>
                          <a:srgbClr val="FF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FF0000"/>
                          </a:solidFill>
                          <a:latin typeface="Times New Roman"/>
                          <a:ea typeface="Times New Roman"/>
                          <a:cs typeface="Times New Roman"/>
                        </a:rPr>
                        <a:t>12101</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9665</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0.97(11)</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B1727−33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3,48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47990(20)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3070(10)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9.7(7)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110(8)</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109</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87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0.0077(5)</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B1727−33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3,48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52107(19)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3202(1)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5.9(1)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99(23)</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28</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109</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87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0.0102(9)</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B050"/>
                          </a:solidFill>
                          <a:latin typeface="Times New Roman"/>
                          <a:ea typeface="Times New Roman"/>
                          <a:cs typeface="Times New Roman"/>
                        </a:rPr>
                        <a:t>B1727-47</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8,04</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11,79</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4,86</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52472.70(2)</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126.4(3)</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3.4(2)</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210(37)</a:t>
                      </a:r>
                    </a:p>
                  </a:txBody>
                  <a:tcPr marL="68580" marR="68580" marT="0" marB="0" anchor="b">
                    <a:solidFill>
                      <a:srgbClr val="FFFFCC"/>
                    </a:solidFill>
                  </a:tcPr>
                </a:tc>
                <a:tc>
                  <a:txBody>
                    <a:bodyPr/>
                    <a:lstStyle/>
                    <a:p>
                      <a:pPr>
                        <a:spcAft>
                          <a:spcPts val="0"/>
                        </a:spcAft>
                      </a:pPr>
                      <a:endParaRPr lang="tr-TR" sz="1100" dirty="0" smtClean="0">
                        <a:solidFill>
                          <a:srgbClr val="00B050"/>
                        </a:solidFill>
                        <a:latin typeface="Times New Roman"/>
                        <a:ea typeface="Times New Roman"/>
                        <a:cs typeface="Times New Roman"/>
                      </a:endParaRPr>
                    </a:p>
                    <a:p>
                      <a:pPr>
                        <a:spcAft>
                          <a:spcPts val="0"/>
                        </a:spcAft>
                      </a:pPr>
                      <a:r>
                        <a:rPr lang="tr-TR" sz="1100" dirty="0" smtClean="0">
                          <a:solidFill>
                            <a:srgbClr val="00B050"/>
                          </a:solidFill>
                          <a:latin typeface="Times New Roman"/>
                          <a:ea typeface="Times New Roman"/>
                          <a:cs typeface="Times New Roman"/>
                        </a:rPr>
                        <a:t>571</a:t>
                      </a:r>
                      <a:endParaRPr lang="tr-TR" sz="1100" dirty="0">
                        <a:solidFill>
                          <a:srgbClr val="00B05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B050"/>
                          </a:solidFill>
                          <a:latin typeface="Times New Roman"/>
                          <a:ea typeface="Times New Roman"/>
                          <a:cs typeface="Times New Roman"/>
                        </a:rPr>
                        <a:t>2255</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1801</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0.073(7)</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B1737−30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5,83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50936.803(4)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1445.5(3)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2.6(8)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147</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582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465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0.0016(5)</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B1737−30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5,83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52347.66(6)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152(2)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147</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582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465</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0.103(9)</a:t>
                      </a:r>
                      <a:endParaRPr lang="tr-TR" sz="1100" dirty="0">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B1737−30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5,83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53036(13)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1853.6(14)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3.0(2)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100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147</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582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465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0.0302(6)</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B1757−24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4,04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2,84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49476(6)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1990.1(9)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5.6(3)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42(14)</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66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53</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0.0050(19)</a:t>
                      </a:r>
                      <a:endParaRPr lang="tr-TR" sz="1100" dirty="0">
                        <a:latin typeface="Times New Roman"/>
                        <a:ea typeface="Times New Roman"/>
                        <a:cs typeface="Times New Roman"/>
                      </a:endParaRPr>
                    </a:p>
                  </a:txBody>
                  <a:tcPr marL="68580" marR="68580" marT="0" marB="0" anchor="b"/>
                </a:tc>
              </a:tr>
            </a:tbl>
          </a:graphicData>
        </a:graphic>
      </p:graphicFrame>
      <p:sp>
        <p:nvSpPr>
          <p:cNvPr id="192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92513" name="Object 1"/>
          <p:cNvGraphicFramePr>
            <a:graphicFrameLocks noChangeAspect="1"/>
          </p:cNvGraphicFramePr>
          <p:nvPr/>
        </p:nvGraphicFramePr>
        <p:xfrm>
          <a:off x="4429124" y="214290"/>
          <a:ext cx="409575" cy="180975"/>
        </p:xfrm>
        <a:graphic>
          <a:graphicData uri="http://schemas.openxmlformats.org/presentationml/2006/ole">
            <p:oleObj spid="_x0000_s208898" name="Denklem" r:id="rId3" imgW="405872" imgH="177569"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85718" y="142852"/>
          <a:ext cx="8429686" cy="6435640"/>
        </p:xfrm>
        <a:graphic>
          <a:graphicData uri="http://schemas.openxmlformats.org/drawingml/2006/table">
            <a:tbl>
              <a:tblPr firstRow="1" bandRow="1">
                <a:tableStyleId>{5940675A-B579-460E-94D1-54222C63F5DA}</a:tableStyleId>
              </a:tblPr>
              <a:tblGrid>
                <a:gridCol w="857258"/>
                <a:gridCol w="583408"/>
                <a:gridCol w="631038"/>
                <a:gridCol w="571504"/>
                <a:gridCol w="785818"/>
                <a:gridCol w="714380"/>
                <a:gridCol w="571504"/>
                <a:gridCol w="785818"/>
                <a:gridCol w="714380"/>
                <a:gridCol w="571504"/>
                <a:gridCol w="785818"/>
                <a:gridCol w="857256"/>
              </a:tblGrid>
              <a:tr h="496694">
                <a:tc>
                  <a:txBody>
                    <a:bodyPr/>
                    <a:lstStyle/>
                    <a:p>
                      <a:pPr algn="just">
                        <a:spcAft>
                          <a:spcPts val="0"/>
                        </a:spcAft>
                      </a:pPr>
                      <a:r>
                        <a:rPr lang="tr-TR" sz="1100" dirty="0">
                          <a:latin typeface="Times New Roman"/>
                          <a:ea typeface="Times New Roman"/>
                          <a:cs typeface="Times New Roman"/>
                        </a:rPr>
                        <a:t>Pulsar </a:t>
                      </a:r>
                      <a:r>
                        <a:rPr lang="tr-TR" sz="1100" dirty="0" smtClean="0">
                          <a:latin typeface="Times New Roman"/>
                          <a:ea typeface="Times New Roman"/>
                          <a:cs typeface="Times New Roman"/>
                        </a:rPr>
                        <a:t>Name</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Age</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4 </a:t>
                      </a:r>
                      <a:r>
                        <a:rPr lang="tr-TR" sz="1100" dirty="0" smtClean="0">
                          <a:latin typeface="Times New Roman"/>
                          <a:ea typeface="Times New Roman"/>
                          <a:cs typeface="Times New Roman"/>
                        </a:rPr>
                        <a:t>Yrs)</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baseline="-25000" dirty="0">
                          <a:latin typeface="Times New Roman"/>
                          <a:ea typeface="Times New Roman"/>
                          <a:cs typeface="Times New Roman"/>
                        </a:rPr>
                        <a:t>p</a:t>
                      </a:r>
                      <a:r>
                        <a:rPr lang="tr-TR" sz="1100" dirty="0">
                          <a:latin typeface="Times New Roman"/>
                          <a:ea typeface="Times New Roman"/>
                          <a:cs typeface="Times New Roman"/>
                        </a:rPr>
                        <a:t> (10</a:t>
                      </a:r>
                      <a:r>
                        <a:rPr lang="tr-TR" sz="1100" baseline="30000" dirty="0">
                          <a:latin typeface="Times New Roman"/>
                          <a:ea typeface="Times New Roman"/>
                          <a:cs typeface="Times New Roman"/>
                        </a:rPr>
                        <a:t>12</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i="1" baseline="-250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14</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Glitch</a:t>
                      </a:r>
                      <a:r>
                        <a:rPr lang="tr-TR" sz="1100" baseline="0" dirty="0" smtClean="0">
                          <a:latin typeface="Times New Roman"/>
                          <a:ea typeface="Times New Roman"/>
                          <a:cs typeface="Times New Roman"/>
                        </a:rPr>
                        <a:t> Date</a:t>
                      </a:r>
                    </a:p>
                    <a:p>
                      <a:pPr algn="just">
                        <a:spcAft>
                          <a:spcPts val="0"/>
                        </a:spcAft>
                      </a:pPr>
                      <a:r>
                        <a:rPr lang="tr-TR" sz="1100" dirty="0" smtClean="0">
                          <a:latin typeface="Times New Roman"/>
                          <a:ea typeface="Times New Roman"/>
                          <a:cs typeface="Times New Roman"/>
                        </a:rPr>
                        <a:t>(MJD</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a:latin typeface="Times New Roman"/>
                          <a:ea typeface="Times New Roman"/>
                          <a:cs typeface="Times New Roman"/>
                          <a:sym typeface="Symbol"/>
                        </a:rPr>
                        <a:t></a:t>
                      </a:r>
                      <a:r>
                        <a:rPr lang="tr-TR" sz="1100" dirty="0">
                          <a:latin typeface="Times New Roman"/>
                          <a:ea typeface="Times New Roman"/>
                          <a:cs typeface="Times New Roman"/>
                        </a:rPr>
                        <a:t>/</a:t>
                      </a:r>
                      <a:r>
                        <a:rPr lang="tr-TR" sz="11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-9</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endParaRPr lang="tr-TR" sz="1100" dirty="0">
                        <a:latin typeface="Times New Roman"/>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-3</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a:latin typeface="Times New Roman"/>
                          <a:ea typeface="Times New Roman"/>
                          <a:cs typeface="Times New Roman"/>
                        </a:rPr>
                        <a:t>d</a:t>
                      </a:r>
                      <a:r>
                        <a:rPr lang="tr-TR" sz="1100" dirty="0">
                          <a:latin typeface="Times New Roman"/>
                          <a:ea typeface="Times New Roman"/>
                          <a:cs typeface="Times New Roman"/>
                        </a:rPr>
                        <a:t> </a:t>
                      </a:r>
                      <a:r>
                        <a:rPr lang="tr-TR" sz="1100" dirty="0" smtClean="0">
                          <a:latin typeface="Times New Roman"/>
                          <a:ea typeface="Times New Roman"/>
                          <a:cs typeface="Times New Roman"/>
                        </a:rPr>
                        <a:t>(days) Obs</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(APR</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(L&amp;S</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(D&amp;H</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rPr>
                        <a:t>Q</a:t>
                      </a:r>
                      <a:endParaRPr lang="tr-TR" sz="1100" dirty="0">
                        <a:latin typeface="Verdana"/>
                        <a:ea typeface="Times New Roman"/>
                        <a:cs typeface="Times New Roman"/>
                      </a:endParaRPr>
                    </a:p>
                  </a:txBody>
                  <a:tcPr marL="68580" marR="68580" marT="0" marB="0"/>
                </a:tc>
              </a:tr>
              <a:tr h="370795">
                <a:tc>
                  <a:txBody>
                    <a:bodyPr/>
                    <a:lstStyle/>
                    <a:p>
                      <a:pPr>
                        <a:spcAft>
                          <a:spcPts val="0"/>
                        </a:spcAft>
                      </a:pPr>
                      <a:r>
                        <a:rPr lang="tr-TR" sz="1100">
                          <a:solidFill>
                            <a:srgbClr val="000000"/>
                          </a:solidFill>
                          <a:latin typeface="Times New Roman"/>
                          <a:ea typeface="Times New Roman"/>
                          <a:cs typeface="Times New Roman"/>
                        </a:rPr>
                        <a:t>B1757−24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4,04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2,84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52055(7)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3755.8(4)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6.8(1)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208(25)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66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53</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0.024(5)</a:t>
                      </a:r>
                      <a:endParaRPr lang="tr-TR" sz="1100">
                        <a:latin typeface="Times New Roman"/>
                        <a:ea typeface="Times New Roman"/>
                        <a:cs typeface="Times New Roman"/>
                      </a:endParaRPr>
                    </a:p>
                  </a:txBody>
                  <a:tcPr marL="68580" marR="68580" marT="0" marB="0" anchor="b"/>
                </a:tc>
              </a:tr>
              <a:tr h="370795">
                <a:tc>
                  <a:txBody>
                    <a:bodyPr/>
                    <a:lstStyle/>
                    <a:p>
                      <a:pPr>
                        <a:spcAft>
                          <a:spcPts val="0"/>
                        </a:spcAft>
                      </a:pPr>
                      <a:r>
                        <a:rPr lang="tr-TR" sz="1100">
                          <a:solidFill>
                            <a:srgbClr val="000000"/>
                          </a:solidFill>
                          <a:latin typeface="Times New Roman"/>
                          <a:ea typeface="Times New Roman"/>
                          <a:cs typeface="Times New Roman"/>
                        </a:rPr>
                        <a:t>B1757−24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4,04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2,84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54661(2)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3101(1)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9.3(1)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25(4)</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17</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66</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53</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0.0064(9)</a:t>
                      </a:r>
                      <a:endParaRPr lang="tr-TR" sz="1100">
                        <a:latin typeface="Times New Roman"/>
                        <a:ea typeface="Times New Roman"/>
                        <a:cs typeface="Times New Roman"/>
                      </a:endParaRPr>
                    </a:p>
                  </a:txBody>
                  <a:tcPr marL="68580" marR="68580" marT="0" marB="0" anchor="b"/>
                </a:tc>
              </a:tr>
              <a:tr h="370795">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795">
                <a:tc>
                  <a:txBody>
                    <a:bodyPr/>
                    <a:lstStyle/>
                    <a:p>
                      <a:pPr>
                        <a:spcAft>
                          <a:spcPts val="0"/>
                        </a:spcAft>
                      </a:pPr>
                      <a:r>
                        <a:rPr lang="tr-TR" sz="1100">
                          <a:solidFill>
                            <a:srgbClr val="000000"/>
                          </a:solidFill>
                          <a:latin typeface="Times New Roman"/>
                          <a:ea typeface="Times New Roman"/>
                          <a:cs typeface="Times New Roman"/>
                        </a:rPr>
                        <a:t>B1758−23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6,93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3,72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53309(18)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494(1)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0.19(3)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1000(100)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194</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765</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611</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0.009(2)</a:t>
                      </a:r>
                      <a:endParaRPr lang="tr-TR" sz="1100">
                        <a:latin typeface="Times New Roman"/>
                        <a:ea typeface="Times New Roman"/>
                        <a:cs typeface="Times New Roman"/>
                      </a:endParaRPr>
                    </a:p>
                  </a:txBody>
                  <a:tcPr marL="68580" marR="68580" marT="0" marB="0" anchor="b"/>
                </a:tc>
              </a:tr>
              <a:tr h="370795">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795">
                <a:tc>
                  <a:txBody>
                    <a:bodyPr/>
                    <a:lstStyle/>
                    <a:p>
                      <a:pPr>
                        <a:spcAft>
                          <a:spcPts val="0"/>
                        </a:spcAft>
                      </a:pPr>
                      <a:r>
                        <a:rPr lang="tr-TR" sz="1100">
                          <a:solidFill>
                            <a:srgbClr val="000000"/>
                          </a:solidFill>
                          <a:latin typeface="Times New Roman"/>
                          <a:ea typeface="Times New Roman"/>
                          <a:cs typeface="Times New Roman"/>
                        </a:rPr>
                        <a:t>B1800−21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4,28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2,93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48245(20)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4073(16)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154(3)</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18</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73</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58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0.0137(3)</a:t>
                      </a:r>
                      <a:endParaRPr lang="tr-TR" sz="1100">
                        <a:latin typeface="Times New Roman"/>
                        <a:ea typeface="Times New Roman"/>
                        <a:cs typeface="Times New Roman"/>
                      </a:endParaRPr>
                    </a:p>
                  </a:txBody>
                  <a:tcPr marL="68580" marR="68580" marT="0" marB="0" anchor="b"/>
                </a:tc>
              </a:tr>
              <a:tr h="370795">
                <a:tc>
                  <a:txBody>
                    <a:bodyPr/>
                    <a:lstStyle/>
                    <a:p>
                      <a:pPr>
                        <a:spcAft>
                          <a:spcPts val="0"/>
                        </a:spcAft>
                      </a:pPr>
                      <a:r>
                        <a:rPr lang="tr-TR" sz="1100">
                          <a:solidFill>
                            <a:srgbClr val="000000"/>
                          </a:solidFill>
                          <a:latin typeface="Times New Roman"/>
                          <a:ea typeface="Times New Roman"/>
                          <a:cs typeface="Times New Roman"/>
                        </a:rPr>
                        <a:t>B1800−21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4,28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2,93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50777(4)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3184(1)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8.0(2)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12(2), 69(13)</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18</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73</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58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0.0094(11), 0.0030(17)</a:t>
                      </a:r>
                      <a:endParaRPr lang="tr-TR" sz="1100">
                        <a:latin typeface="Times New Roman"/>
                        <a:ea typeface="Times New Roman"/>
                        <a:cs typeface="Times New Roman"/>
                      </a:endParaRPr>
                    </a:p>
                  </a:txBody>
                  <a:tcPr marL="68580" marR="68580" marT="0" marB="0" anchor="b"/>
                </a:tc>
              </a:tr>
              <a:tr h="370795">
                <a:tc>
                  <a:txBody>
                    <a:bodyPr/>
                    <a:lstStyle/>
                    <a:p>
                      <a:pPr>
                        <a:spcAft>
                          <a:spcPts val="0"/>
                        </a:spcAft>
                      </a:pPr>
                      <a:r>
                        <a:rPr lang="tr-TR" sz="1100">
                          <a:solidFill>
                            <a:srgbClr val="000000"/>
                          </a:solidFill>
                          <a:latin typeface="Times New Roman"/>
                          <a:ea typeface="Times New Roman"/>
                          <a:cs typeface="Times New Roman"/>
                        </a:rPr>
                        <a:t>B1800−21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4,28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2,93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53429(1)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3929.3(4)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10.6(1)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133(11)</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18</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73</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58</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0.00630(16)</a:t>
                      </a:r>
                      <a:endParaRPr lang="tr-TR" sz="1100">
                        <a:latin typeface="Times New Roman"/>
                        <a:ea typeface="Times New Roman"/>
                        <a:cs typeface="Times New Roman"/>
                      </a:endParaRPr>
                    </a:p>
                  </a:txBody>
                  <a:tcPr marL="68580" marR="68580" marT="0" marB="0" anchor="b"/>
                </a:tc>
              </a:tr>
              <a:tr h="370795">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795">
                <a:tc>
                  <a:txBody>
                    <a:bodyPr/>
                    <a:lstStyle/>
                    <a:p>
                      <a:pPr>
                        <a:spcAft>
                          <a:spcPts val="0"/>
                        </a:spcAft>
                      </a:pPr>
                      <a:r>
                        <a:rPr lang="tr-TR" sz="1100">
                          <a:solidFill>
                            <a:srgbClr val="000000"/>
                          </a:solidFill>
                          <a:latin typeface="Times New Roman"/>
                          <a:ea typeface="Times New Roman"/>
                          <a:cs typeface="Times New Roman"/>
                        </a:rPr>
                        <a:t>J1809-1917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1,47</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1,72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53251(2)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1625.1(3)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7.8(3)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126(7)</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23</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92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73</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0.00602(9)</a:t>
                      </a:r>
                      <a:endParaRPr lang="tr-TR" sz="1100">
                        <a:latin typeface="Times New Roman"/>
                        <a:ea typeface="Times New Roman"/>
                        <a:cs typeface="Times New Roman"/>
                      </a:endParaRPr>
                    </a:p>
                  </a:txBody>
                  <a:tcPr marL="68580" marR="68580" marT="0" marB="0" anchor="b"/>
                </a:tc>
              </a:tr>
              <a:tr h="370795">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795">
                <a:tc>
                  <a:txBody>
                    <a:bodyPr/>
                    <a:lstStyle/>
                    <a:p>
                      <a:pPr>
                        <a:spcAft>
                          <a:spcPts val="0"/>
                        </a:spcAft>
                      </a:pPr>
                      <a:r>
                        <a:rPr lang="tr-TR" sz="1100" dirty="0">
                          <a:solidFill>
                            <a:srgbClr val="00B050"/>
                          </a:solidFill>
                          <a:latin typeface="Times New Roman"/>
                          <a:ea typeface="Times New Roman"/>
                          <a:cs typeface="Times New Roman"/>
                        </a:rPr>
                        <a:t>B1809−173</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96,6</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4,85</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3,11</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53105(2)</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14.8(6)</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3.6(5)</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800(100)</a:t>
                      </a:r>
                    </a:p>
                  </a:txBody>
                  <a:tcPr marL="68580" marR="68580" marT="0" marB="0" anchor="b">
                    <a:solidFill>
                      <a:srgbClr val="FFFFCC"/>
                    </a:solidFill>
                  </a:tcPr>
                </a:tc>
                <a:tc>
                  <a:txBody>
                    <a:bodyPr/>
                    <a:lstStyle/>
                    <a:p>
                      <a:pPr>
                        <a:spcAft>
                          <a:spcPts val="0"/>
                        </a:spcAft>
                      </a:pPr>
                      <a:endParaRPr lang="tr-TR" sz="1100" dirty="0" smtClean="0">
                        <a:solidFill>
                          <a:srgbClr val="00B050"/>
                        </a:solidFill>
                        <a:latin typeface="Times New Roman"/>
                        <a:ea typeface="Times New Roman"/>
                        <a:cs typeface="Times New Roman"/>
                      </a:endParaRPr>
                    </a:p>
                    <a:p>
                      <a:pPr>
                        <a:spcAft>
                          <a:spcPts val="0"/>
                        </a:spcAft>
                      </a:pPr>
                      <a:r>
                        <a:rPr lang="tr-TR" sz="1100" dirty="0" smtClean="0">
                          <a:solidFill>
                            <a:srgbClr val="00B050"/>
                          </a:solidFill>
                          <a:latin typeface="Times New Roman"/>
                          <a:ea typeface="Times New Roman"/>
                          <a:cs typeface="Times New Roman"/>
                        </a:rPr>
                        <a:t>5274</a:t>
                      </a:r>
                      <a:endParaRPr lang="tr-TR" sz="1100" dirty="0">
                        <a:solidFill>
                          <a:srgbClr val="00B05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B050"/>
                          </a:solidFill>
                          <a:latin typeface="Times New Roman"/>
                          <a:ea typeface="Times New Roman"/>
                          <a:cs typeface="Times New Roman"/>
                        </a:rPr>
                        <a:t>20836</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16641</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0.27(2)</a:t>
                      </a:r>
                    </a:p>
                  </a:txBody>
                  <a:tcPr marL="68580" marR="68580" marT="0" marB="0" anchor="b"/>
                </a:tc>
              </a:tr>
              <a:tr h="370795">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r>
              <a:tr h="370795">
                <a:tc>
                  <a:txBody>
                    <a:bodyPr/>
                    <a:lstStyle/>
                    <a:p>
                      <a:pPr>
                        <a:spcAft>
                          <a:spcPts val="0"/>
                        </a:spcAft>
                      </a:pPr>
                      <a:r>
                        <a:rPr lang="tr-TR" sz="1100" dirty="0">
                          <a:solidFill>
                            <a:srgbClr val="FF0000"/>
                          </a:solidFill>
                          <a:latin typeface="Times New Roman"/>
                          <a:ea typeface="Times New Roman"/>
                          <a:cs typeface="Times New Roman"/>
                        </a:rPr>
                        <a:t>SGR J1822-1606</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625,84</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13,5</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5,2</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56756.0</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230(10)</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40(6)</a:t>
                      </a:r>
                    </a:p>
                  </a:txBody>
                  <a:tcPr marL="68580" marR="68580" marT="0" marB="0" anchor="b">
                    <a:solidFill>
                      <a:srgbClr val="FFFFCC"/>
                    </a:solidFill>
                  </a:tcPr>
                </a:tc>
                <a:tc>
                  <a:txBody>
                    <a:bodyPr/>
                    <a:lstStyle/>
                    <a:p>
                      <a:pPr>
                        <a:spcAft>
                          <a:spcPts val="0"/>
                        </a:spcAft>
                      </a:pPr>
                      <a:endParaRPr lang="tr-TR" sz="1100" dirty="0" smtClean="0">
                        <a:solidFill>
                          <a:srgbClr val="FF0000"/>
                        </a:solidFill>
                        <a:latin typeface="Times New Roman"/>
                        <a:ea typeface="Times New Roman"/>
                        <a:cs typeface="Times New Roman"/>
                      </a:endParaRPr>
                    </a:p>
                    <a:p>
                      <a:pPr>
                        <a:spcAft>
                          <a:spcPts val="0"/>
                        </a:spcAft>
                      </a:pPr>
                      <a:r>
                        <a:rPr lang="tr-TR" sz="1100" dirty="0" smtClean="0">
                          <a:solidFill>
                            <a:srgbClr val="FF0000"/>
                          </a:solidFill>
                          <a:latin typeface="Times New Roman"/>
                          <a:ea typeface="Times New Roman"/>
                          <a:cs typeface="Times New Roman"/>
                        </a:rPr>
                        <a:t>226323</a:t>
                      </a:r>
                      <a:endParaRPr lang="tr-TR" sz="1100" dirty="0">
                        <a:solidFill>
                          <a:srgbClr val="FF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FF0000"/>
                          </a:solidFill>
                          <a:latin typeface="Times New Roman"/>
                          <a:ea typeface="Times New Roman"/>
                          <a:cs typeface="Times New Roman"/>
                        </a:rPr>
                        <a:t>894122</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714116</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1.0</a:t>
                      </a:r>
                    </a:p>
                  </a:txBody>
                  <a:tcPr marL="68580" marR="68580" marT="0" marB="0" anchor="b"/>
                </a:tc>
              </a:tr>
              <a:tr h="370795">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r>
              <a:tr h="370795">
                <a:tc>
                  <a:txBody>
                    <a:bodyPr/>
                    <a:lstStyle/>
                    <a:p>
                      <a:pPr>
                        <a:spcAft>
                          <a:spcPts val="0"/>
                        </a:spcAft>
                      </a:pPr>
                      <a:r>
                        <a:rPr lang="tr-TR" sz="1100">
                          <a:solidFill>
                            <a:srgbClr val="000000"/>
                          </a:solidFill>
                          <a:latin typeface="Times New Roman"/>
                          <a:ea typeface="Times New Roman"/>
                          <a:cs typeface="Times New Roman"/>
                        </a:rPr>
                        <a:t>B1823-13</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2,14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2,79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2,36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53737(1)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3581(1)</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9.6(4)</a:t>
                      </a:r>
                      <a:endParaRPr lang="tr-TR" sz="1100" dirty="0">
                        <a:latin typeface="Times New Roman"/>
                        <a:ea typeface="Times New Roman"/>
                        <a:cs typeface="Times New Roman"/>
                      </a:endParaRPr>
                    </a:p>
                  </a:txBody>
                  <a:tcPr marL="68580" marR="68580" marT="0" marB="0" anchor="b"/>
                </a:tc>
                <a:tc>
                  <a:txBody>
                    <a:bodyPr/>
                    <a:lstStyle/>
                    <a:p>
                      <a:pPr>
                        <a:spcAft>
                          <a:spcPts val="0"/>
                        </a:spcAft>
                      </a:pPr>
                      <a:r>
                        <a:rPr lang="tr-TR" sz="1100" dirty="0">
                          <a:solidFill>
                            <a:srgbClr val="000000"/>
                          </a:solidFill>
                          <a:latin typeface="Times New Roman"/>
                          <a:ea typeface="Times New Roman"/>
                          <a:cs typeface="Times New Roman"/>
                        </a:rPr>
                        <a:t>80(9)</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16</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64</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51</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0.0066(3)</a:t>
                      </a:r>
                      <a:endParaRPr lang="tr-TR" sz="1100" dirty="0">
                        <a:latin typeface="Times New Roman"/>
                        <a:ea typeface="Times New Roman"/>
                        <a:cs typeface="Times New Roman"/>
                      </a:endParaRPr>
                    </a:p>
                  </a:txBody>
                  <a:tcPr marL="68580" marR="68580" marT="0" marB="0" anchor="b"/>
                </a:tc>
              </a:tr>
            </a:tbl>
          </a:graphicData>
        </a:graphic>
      </p:graphicFrame>
      <p:sp>
        <p:nvSpPr>
          <p:cNvPr id="191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91489" name="Object 1"/>
          <p:cNvGraphicFramePr>
            <a:graphicFrameLocks noChangeAspect="1"/>
          </p:cNvGraphicFramePr>
          <p:nvPr/>
        </p:nvGraphicFramePr>
        <p:xfrm>
          <a:off x="4500562" y="142852"/>
          <a:ext cx="409575" cy="180975"/>
        </p:xfrm>
        <a:graphic>
          <a:graphicData uri="http://schemas.openxmlformats.org/presentationml/2006/ole">
            <p:oleObj spid="_x0000_s209922" name="Denklem" r:id="rId3" imgW="405872" imgH="177569"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14282" y="642918"/>
          <a:ext cx="8786880" cy="5323840"/>
        </p:xfrm>
        <a:graphic>
          <a:graphicData uri="http://schemas.openxmlformats.org/drawingml/2006/table">
            <a:tbl>
              <a:tblPr firstRow="1" bandRow="1">
                <a:tableStyleId>{5940675A-B579-460E-94D1-54222C63F5DA}</a:tableStyleId>
              </a:tblPr>
              <a:tblGrid>
                <a:gridCol w="857256"/>
                <a:gridCol w="571504"/>
                <a:gridCol w="571504"/>
                <a:gridCol w="571504"/>
                <a:gridCol w="928694"/>
                <a:gridCol w="857256"/>
                <a:gridCol w="642942"/>
                <a:gridCol w="642942"/>
                <a:gridCol w="714380"/>
                <a:gridCol w="714380"/>
                <a:gridCol w="714380"/>
                <a:gridCol w="1000138"/>
              </a:tblGrid>
              <a:tr h="370840">
                <a:tc>
                  <a:txBody>
                    <a:bodyPr/>
                    <a:lstStyle/>
                    <a:p>
                      <a:pPr algn="just">
                        <a:spcAft>
                          <a:spcPts val="0"/>
                        </a:spcAft>
                      </a:pPr>
                      <a:r>
                        <a:rPr lang="tr-TR" sz="1100" dirty="0">
                          <a:latin typeface="Times New Roman"/>
                          <a:ea typeface="Times New Roman"/>
                          <a:cs typeface="Times New Roman"/>
                        </a:rPr>
                        <a:t>Pulsar </a:t>
                      </a:r>
                      <a:r>
                        <a:rPr lang="tr-TR" sz="1100" dirty="0" smtClean="0">
                          <a:latin typeface="Times New Roman"/>
                          <a:ea typeface="Times New Roman"/>
                          <a:cs typeface="Times New Roman"/>
                        </a:rPr>
                        <a:t>Name</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Age</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4 </a:t>
                      </a:r>
                      <a:r>
                        <a:rPr lang="tr-TR" sz="1100" dirty="0" smtClean="0">
                          <a:latin typeface="Times New Roman"/>
                          <a:ea typeface="Times New Roman"/>
                          <a:cs typeface="Times New Roman"/>
                        </a:rPr>
                        <a:t>Yrs)</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baseline="-25000" dirty="0">
                          <a:latin typeface="Times New Roman"/>
                          <a:ea typeface="Times New Roman"/>
                          <a:cs typeface="Times New Roman"/>
                        </a:rPr>
                        <a:t>p</a:t>
                      </a:r>
                      <a:r>
                        <a:rPr lang="tr-TR" sz="1100" dirty="0">
                          <a:latin typeface="Times New Roman"/>
                          <a:ea typeface="Times New Roman"/>
                          <a:cs typeface="Times New Roman"/>
                        </a:rPr>
                        <a:t> (10</a:t>
                      </a:r>
                      <a:r>
                        <a:rPr lang="tr-TR" sz="1100" baseline="30000" dirty="0">
                          <a:latin typeface="Times New Roman"/>
                          <a:ea typeface="Times New Roman"/>
                          <a:cs typeface="Times New Roman"/>
                        </a:rPr>
                        <a:t>12</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rPr>
                        <a:t>    B</a:t>
                      </a:r>
                      <a:r>
                        <a:rPr lang="tr-TR" sz="1100" i="1" baseline="-250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14</a:t>
                      </a:r>
                      <a:r>
                        <a:rPr lang="tr-TR" sz="1100" dirty="0">
                          <a:latin typeface="Times New Roman"/>
                          <a:ea typeface="Times New Roman"/>
                          <a:cs typeface="Times New Roman"/>
                        </a:rPr>
                        <a:t>G)</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smtClean="0">
                          <a:latin typeface="Times New Roman"/>
                          <a:ea typeface="Times New Roman"/>
                          <a:cs typeface="Times New Roman"/>
                        </a:rPr>
                        <a:t>Glitch</a:t>
                      </a:r>
                      <a:r>
                        <a:rPr lang="tr-TR" sz="1100" baseline="0" dirty="0" smtClean="0">
                          <a:latin typeface="Times New Roman"/>
                          <a:ea typeface="Times New Roman"/>
                          <a:cs typeface="Times New Roman"/>
                        </a:rPr>
                        <a:t> Date</a:t>
                      </a:r>
                    </a:p>
                    <a:p>
                      <a:pPr algn="just">
                        <a:spcAft>
                          <a:spcPts val="0"/>
                        </a:spcAft>
                      </a:pPr>
                      <a:r>
                        <a:rPr lang="tr-TR" sz="1100" dirty="0" smtClean="0">
                          <a:latin typeface="Times New Roman"/>
                          <a:ea typeface="Times New Roman"/>
                          <a:cs typeface="Times New Roman"/>
                        </a:rPr>
                        <a:t> </a:t>
                      </a:r>
                      <a:r>
                        <a:rPr lang="tr-TR" sz="1100" dirty="0">
                          <a:latin typeface="Times New Roman"/>
                          <a:ea typeface="Times New Roman"/>
                          <a:cs typeface="Times New Roman"/>
                        </a:rPr>
                        <a:t>(MJD)</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dirty="0">
                          <a:latin typeface="Times New Roman"/>
                          <a:ea typeface="Times New Roman"/>
                          <a:cs typeface="Times New Roman"/>
                          <a:sym typeface="Symbol"/>
                        </a:rPr>
                        <a:t></a:t>
                      </a:r>
                      <a:r>
                        <a:rPr lang="tr-TR" sz="1100" dirty="0">
                          <a:latin typeface="Times New Roman"/>
                          <a:ea typeface="Times New Roman"/>
                          <a:cs typeface="Times New Roman"/>
                        </a:rPr>
                        <a:t>/</a:t>
                      </a:r>
                      <a:r>
                        <a:rPr lang="tr-TR" sz="1100" dirty="0">
                          <a:latin typeface="Times New Roman"/>
                          <a:ea typeface="Times New Roman"/>
                          <a:cs typeface="Times New Roman"/>
                          <a:sym typeface="Symbol"/>
                        </a:rPr>
                        <a:t></a:t>
                      </a:r>
                      <a:endParaRPr lang="tr-TR" sz="1100" dirty="0">
                        <a:latin typeface="Verdana"/>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-9</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endParaRPr lang="tr-TR" sz="1100" dirty="0">
                        <a:latin typeface="Times New Roman"/>
                        <a:ea typeface="Times New Roman"/>
                        <a:cs typeface="Times New Roman"/>
                      </a:endParaRPr>
                    </a:p>
                    <a:p>
                      <a:pPr algn="just">
                        <a:spcAft>
                          <a:spcPts val="0"/>
                        </a:spcAft>
                      </a:pPr>
                      <a:r>
                        <a:rPr lang="tr-TR" sz="1100" dirty="0">
                          <a:latin typeface="Times New Roman"/>
                          <a:ea typeface="Times New Roman"/>
                          <a:cs typeface="Times New Roman"/>
                        </a:rPr>
                        <a:t>(10</a:t>
                      </a:r>
                      <a:r>
                        <a:rPr lang="tr-TR" sz="1100" baseline="30000" dirty="0">
                          <a:latin typeface="Times New Roman"/>
                          <a:ea typeface="Times New Roman"/>
                          <a:cs typeface="Times New Roman"/>
                        </a:rPr>
                        <a:t>-3</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d</a:t>
                      </a:r>
                      <a:r>
                        <a:rPr lang="tr-TR" sz="1100" dirty="0" smtClean="0">
                          <a:latin typeface="Times New Roman"/>
                          <a:ea typeface="Times New Roman"/>
                          <a:cs typeface="Times New Roman"/>
                        </a:rPr>
                        <a:t>(days) Obs</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(APR</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(L&amp;S</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sym typeface="Symbol"/>
                        </a:rPr>
                        <a:t></a:t>
                      </a:r>
                      <a:r>
                        <a:rPr lang="tr-TR" sz="1100" baseline="-25000" dirty="0" smtClean="0">
                          <a:latin typeface="Times New Roman"/>
                          <a:ea typeface="Times New Roman"/>
                          <a:cs typeface="Times New Roman"/>
                        </a:rPr>
                        <a:t>tor</a:t>
                      </a:r>
                      <a:r>
                        <a:rPr lang="tr-TR" sz="1100" dirty="0" smtClean="0">
                          <a:latin typeface="Times New Roman"/>
                          <a:ea typeface="Times New Roman"/>
                          <a:cs typeface="Times New Roman"/>
                        </a:rPr>
                        <a:t>(days) (D&amp;H</a:t>
                      </a:r>
                      <a:r>
                        <a:rPr lang="tr-TR" sz="1100" dirty="0">
                          <a:latin typeface="Times New Roman"/>
                          <a:ea typeface="Times New Roman"/>
                          <a:cs typeface="Times New Roman"/>
                        </a:rPr>
                        <a:t>)</a:t>
                      </a:r>
                      <a:endParaRPr lang="tr-TR" sz="1100" dirty="0">
                        <a:latin typeface="Verdana"/>
                        <a:ea typeface="Times New Roman"/>
                        <a:cs typeface="Times New Roman"/>
                      </a:endParaRPr>
                    </a:p>
                  </a:txBody>
                  <a:tcPr marL="68580" marR="68580" marT="0" marB="0">
                    <a:solidFill>
                      <a:srgbClr val="FFFFCC"/>
                    </a:solidFill>
                  </a:tcPr>
                </a:tc>
                <a:tc>
                  <a:txBody>
                    <a:bodyPr/>
                    <a:lstStyle/>
                    <a:p>
                      <a:pPr algn="just">
                        <a:spcAft>
                          <a:spcPts val="0"/>
                        </a:spcAft>
                      </a:pPr>
                      <a:r>
                        <a:rPr lang="tr-TR" sz="1100" i="1" dirty="0">
                          <a:latin typeface="Times New Roman"/>
                          <a:ea typeface="Times New Roman"/>
                          <a:cs typeface="Times New Roman"/>
                        </a:rPr>
                        <a:t>Q</a:t>
                      </a:r>
                      <a:endParaRPr lang="tr-TR" sz="1100" dirty="0">
                        <a:latin typeface="Verdana"/>
                        <a:ea typeface="Times New Roman"/>
                        <a:cs typeface="Times New Roman"/>
                      </a:endParaRPr>
                    </a:p>
                  </a:txBody>
                  <a:tcPr marL="68580" marR="68580" marT="0" marB="0"/>
                </a:tc>
              </a:tr>
              <a:tr h="370840">
                <a:tc>
                  <a:txBody>
                    <a:bodyPr/>
                    <a:lstStyle/>
                    <a:p>
                      <a:pPr>
                        <a:spcAft>
                          <a:spcPts val="0"/>
                        </a:spcAft>
                      </a:pPr>
                      <a:r>
                        <a:rPr lang="tr-TR" sz="1100">
                          <a:solidFill>
                            <a:srgbClr val="000000"/>
                          </a:solidFill>
                          <a:latin typeface="Times New Roman"/>
                          <a:ea typeface="Times New Roman"/>
                          <a:cs typeface="Times New Roman"/>
                        </a:rPr>
                        <a:t>B1830−08</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14,74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0,9</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1,34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48041(20)</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1865.9(4)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1.8(5)</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200(40)</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51</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202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161</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0.0009(2)</a:t>
                      </a:r>
                      <a:endParaRPr lang="tr-TR" sz="1100">
                        <a:latin typeface="Times New Roman"/>
                        <a:ea typeface="Times New Roman"/>
                        <a:cs typeface="Times New Roman"/>
                      </a:endParaRP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B050"/>
                          </a:solidFill>
                          <a:latin typeface="Times New Roman"/>
                          <a:ea typeface="Times New Roman"/>
                          <a:cs typeface="Times New Roman"/>
                        </a:rPr>
                        <a:t>B1838−04</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46,12</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1,1</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1,48</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53408(21)</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578.8(1)</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1.4(6)</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80(20)</a:t>
                      </a:r>
                    </a:p>
                  </a:txBody>
                  <a:tcPr marL="68580" marR="68580" marT="0" marB="0" anchor="b">
                    <a:solidFill>
                      <a:srgbClr val="FFFFCC"/>
                    </a:solidFill>
                  </a:tcPr>
                </a:tc>
                <a:tc>
                  <a:txBody>
                    <a:bodyPr/>
                    <a:lstStyle/>
                    <a:p>
                      <a:pPr>
                        <a:spcAft>
                          <a:spcPts val="0"/>
                        </a:spcAft>
                      </a:pPr>
                      <a:endParaRPr lang="tr-TR" sz="1100" dirty="0" smtClean="0">
                        <a:solidFill>
                          <a:srgbClr val="00B050"/>
                        </a:solidFill>
                        <a:latin typeface="Times New Roman"/>
                        <a:ea typeface="Times New Roman"/>
                        <a:cs typeface="Times New Roman"/>
                      </a:endParaRPr>
                    </a:p>
                    <a:p>
                      <a:pPr>
                        <a:spcAft>
                          <a:spcPts val="0"/>
                        </a:spcAft>
                      </a:pPr>
                      <a:r>
                        <a:rPr lang="tr-TR" sz="1100" dirty="0" smtClean="0">
                          <a:solidFill>
                            <a:srgbClr val="00B050"/>
                          </a:solidFill>
                          <a:latin typeface="Times New Roman"/>
                          <a:ea typeface="Times New Roman"/>
                          <a:cs typeface="Times New Roman"/>
                        </a:rPr>
                        <a:t>304</a:t>
                      </a:r>
                      <a:endParaRPr lang="tr-TR" sz="1100" dirty="0">
                        <a:solidFill>
                          <a:srgbClr val="00B05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B050"/>
                          </a:solidFill>
                          <a:latin typeface="Times New Roman"/>
                          <a:ea typeface="Times New Roman"/>
                          <a:cs typeface="Times New Roman"/>
                        </a:rPr>
                        <a:t>1200</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958</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0.00014(20)</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FF0000"/>
                          </a:solidFill>
                          <a:latin typeface="Times New Roman"/>
                          <a:ea typeface="Times New Roman"/>
                          <a:cs typeface="Times New Roman"/>
                        </a:rPr>
                        <a:t>1E 1841−045</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0,46</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734</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38,31</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5246,400448</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15170(711)</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848(76)</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43(3)</a:t>
                      </a:r>
                    </a:p>
                  </a:txBody>
                  <a:tcPr marL="68580" marR="68580" marT="0" marB="0" anchor="b">
                    <a:solidFill>
                      <a:srgbClr val="FFFFCC"/>
                    </a:solidFill>
                  </a:tcPr>
                </a:tc>
                <a:tc>
                  <a:txBody>
                    <a:bodyPr/>
                    <a:lstStyle/>
                    <a:p>
                      <a:pPr>
                        <a:spcAft>
                          <a:spcPts val="0"/>
                        </a:spcAft>
                      </a:pPr>
                      <a:endParaRPr lang="tr-TR" sz="1100" dirty="0" smtClean="0">
                        <a:solidFill>
                          <a:srgbClr val="FF0000"/>
                        </a:solidFill>
                        <a:latin typeface="Times New Roman"/>
                        <a:ea typeface="Times New Roman"/>
                        <a:cs typeface="Times New Roman"/>
                      </a:endParaRPr>
                    </a:p>
                    <a:p>
                      <a:pPr>
                        <a:spcAft>
                          <a:spcPts val="0"/>
                        </a:spcAft>
                      </a:pPr>
                      <a:r>
                        <a:rPr lang="tr-TR" sz="1100" dirty="0" smtClean="0">
                          <a:solidFill>
                            <a:srgbClr val="FF0000"/>
                          </a:solidFill>
                          <a:latin typeface="Times New Roman"/>
                          <a:ea typeface="Times New Roman"/>
                          <a:cs typeface="Times New Roman"/>
                        </a:rPr>
                        <a:t>2083</a:t>
                      </a:r>
                      <a:endParaRPr lang="tr-TR" sz="1100" dirty="0">
                        <a:solidFill>
                          <a:srgbClr val="FF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FF0000"/>
                          </a:solidFill>
                          <a:latin typeface="Times New Roman"/>
                          <a:ea typeface="Times New Roman"/>
                          <a:cs typeface="Times New Roman"/>
                        </a:rPr>
                        <a:t>8231</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6574</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0.63(5)</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66FF"/>
                          </a:solidFill>
                          <a:latin typeface="Times New Roman"/>
                          <a:ea typeface="Times New Roman"/>
                          <a:cs typeface="Times New Roman"/>
                        </a:rPr>
                        <a:t>J1846−0258</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0,07</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48,6</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9,86</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53883.0(3.0)</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4000(1300)</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4.1(2)</a:t>
                      </a:r>
                    </a:p>
                  </a:txBody>
                  <a:tcPr marL="68580" marR="68580" marT="0" marB="0" anchor="b"/>
                </a:tc>
                <a:tc>
                  <a:txBody>
                    <a:bodyPr/>
                    <a:lstStyle/>
                    <a:p>
                      <a:pPr>
                        <a:spcAft>
                          <a:spcPts val="0"/>
                        </a:spcAft>
                      </a:pPr>
                      <a:r>
                        <a:rPr lang="tr-TR" sz="1100">
                          <a:solidFill>
                            <a:srgbClr val="0066FF"/>
                          </a:solidFill>
                          <a:latin typeface="Times New Roman"/>
                          <a:ea typeface="Times New Roman"/>
                          <a:cs typeface="Times New Roman"/>
                        </a:rPr>
                        <a:t>127(5)</a:t>
                      </a:r>
                    </a:p>
                  </a:txBody>
                  <a:tcPr marL="68580" marR="68580" marT="0" marB="0" anchor="b">
                    <a:solidFill>
                      <a:srgbClr val="FFFFCC"/>
                    </a:solidFill>
                  </a:tcPr>
                </a:tc>
                <a:tc>
                  <a:txBody>
                    <a:bodyPr/>
                    <a:lstStyle/>
                    <a:p>
                      <a:pPr>
                        <a:spcAft>
                          <a:spcPts val="0"/>
                        </a:spcAft>
                      </a:pPr>
                      <a:endParaRPr lang="tr-TR" sz="1100" dirty="0" smtClean="0">
                        <a:solidFill>
                          <a:srgbClr val="0066FF"/>
                        </a:solidFill>
                        <a:latin typeface="Times New Roman"/>
                        <a:ea typeface="Times New Roman"/>
                        <a:cs typeface="Times New Roman"/>
                      </a:endParaRPr>
                    </a:p>
                    <a:p>
                      <a:pPr>
                        <a:spcAft>
                          <a:spcPts val="0"/>
                        </a:spcAft>
                      </a:pPr>
                      <a:r>
                        <a:rPr lang="tr-TR" sz="1100" dirty="0" smtClean="0">
                          <a:solidFill>
                            <a:srgbClr val="0066FF"/>
                          </a:solidFill>
                          <a:latin typeface="Times New Roman"/>
                          <a:ea typeface="Times New Roman"/>
                          <a:cs typeface="Times New Roman"/>
                        </a:rPr>
                        <a:t>6</a:t>
                      </a:r>
                      <a:endParaRPr lang="tr-TR" sz="1100" dirty="0">
                        <a:solidFill>
                          <a:srgbClr val="0066FF"/>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66FF"/>
                          </a:solidFill>
                          <a:latin typeface="Times New Roman"/>
                          <a:ea typeface="Times New Roman"/>
                          <a:cs typeface="Times New Roman"/>
                        </a:rPr>
                        <a:t>25</a:t>
                      </a:r>
                    </a:p>
                  </a:txBody>
                  <a:tcPr marL="68580" marR="68580" marT="0" marB="0" anchor="b">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20</a:t>
                      </a:r>
                    </a:p>
                  </a:txBody>
                  <a:tcPr marL="68580" marR="68580" marT="0" marB="0" anchor="b">
                    <a:solidFill>
                      <a:srgbClr val="FFFFCC"/>
                    </a:solidFill>
                  </a:tcPr>
                </a:tc>
                <a:tc>
                  <a:txBody>
                    <a:bodyPr/>
                    <a:lstStyle/>
                    <a:p>
                      <a:pPr>
                        <a:spcAft>
                          <a:spcPts val="0"/>
                        </a:spcAft>
                      </a:pPr>
                      <a:r>
                        <a:rPr lang="tr-TR" sz="1100" dirty="0">
                          <a:solidFill>
                            <a:srgbClr val="0066FF"/>
                          </a:solidFill>
                          <a:latin typeface="Times New Roman"/>
                          <a:ea typeface="Times New Roman"/>
                          <a:cs typeface="Times New Roman"/>
                        </a:rPr>
                        <a:t>8.7(2.5)</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a:solidFill>
                            <a:srgbClr val="00B050"/>
                          </a:solidFill>
                          <a:latin typeface="Times New Roman"/>
                          <a:ea typeface="Times New Roman"/>
                          <a:cs typeface="Times New Roman"/>
                        </a:rPr>
                        <a:t>J1853+0545</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327,77</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0,28</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0,75</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53450(2)</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1.46(8)</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3.5(7)</a:t>
                      </a:r>
                    </a:p>
                  </a:txBody>
                  <a:tcPr marL="68580" marR="68580" marT="0" marB="0" anchor="b"/>
                </a:tc>
                <a:tc>
                  <a:txBody>
                    <a:bodyPr/>
                    <a:lstStyle/>
                    <a:p>
                      <a:pPr>
                        <a:spcAft>
                          <a:spcPts val="0"/>
                        </a:spcAft>
                      </a:pPr>
                      <a:r>
                        <a:rPr lang="tr-TR" sz="1100">
                          <a:solidFill>
                            <a:srgbClr val="00B050"/>
                          </a:solidFill>
                          <a:latin typeface="Times New Roman"/>
                          <a:ea typeface="Times New Roman"/>
                          <a:cs typeface="Times New Roman"/>
                        </a:rPr>
                        <a:t>250(30)</a:t>
                      </a:r>
                    </a:p>
                  </a:txBody>
                  <a:tcPr marL="68580" marR="68580" marT="0" marB="0" anchor="b">
                    <a:solidFill>
                      <a:srgbClr val="FFFFCC"/>
                    </a:solidFill>
                  </a:tcPr>
                </a:tc>
                <a:tc>
                  <a:txBody>
                    <a:bodyPr/>
                    <a:lstStyle/>
                    <a:p>
                      <a:pPr>
                        <a:spcAft>
                          <a:spcPts val="0"/>
                        </a:spcAft>
                      </a:pPr>
                      <a:endParaRPr lang="tr-TR" sz="1100" dirty="0" smtClean="0">
                        <a:solidFill>
                          <a:srgbClr val="00B050"/>
                        </a:solidFill>
                        <a:latin typeface="Times New Roman"/>
                        <a:ea typeface="Times New Roman"/>
                        <a:cs typeface="Times New Roman"/>
                      </a:endParaRPr>
                    </a:p>
                    <a:p>
                      <a:pPr>
                        <a:spcAft>
                          <a:spcPts val="0"/>
                        </a:spcAft>
                      </a:pPr>
                      <a:r>
                        <a:rPr lang="tr-TR" sz="1100" dirty="0" smtClean="0">
                          <a:solidFill>
                            <a:srgbClr val="00B050"/>
                          </a:solidFill>
                          <a:latin typeface="Times New Roman"/>
                          <a:ea typeface="Times New Roman"/>
                          <a:cs typeface="Times New Roman"/>
                        </a:rPr>
                        <a:t>751</a:t>
                      </a:r>
                      <a:endParaRPr lang="tr-TR" sz="1100" dirty="0">
                        <a:solidFill>
                          <a:srgbClr val="00B05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B050"/>
                          </a:solidFill>
                          <a:latin typeface="Times New Roman"/>
                          <a:ea typeface="Times New Roman"/>
                          <a:cs typeface="Times New Roman"/>
                        </a:rPr>
                        <a:t>2967</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2370</a:t>
                      </a:r>
                    </a:p>
                  </a:txBody>
                  <a:tcPr marL="68580" marR="68580" marT="0" marB="0" anchor="b">
                    <a:solidFill>
                      <a:srgbClr val="FFFFCC"/>
                    </a:solidFill>
                  </a:tcPr>
                </a:tc>
                <a:tc>
                  <a:txBody>
                    <a:bodyPr/>
                    <a:lstStyle/>
                    <a:p>
                      <a:pPr>
                        <a:spcAft>
                          <a:spcPts val="0"/>
                        </a:spcAft>
                      </a:pPr>
                      <a:r>
                        <a:rPr lang="tr-TR" sz="1100" dirty="0">
                          <a:solidFill>
                            <a:srgbClr val="00B050"/>
                          </a:solidFill>
                          <a:latin typeface="Times New Roman"/>
                          <a:ea typeface="Times New Roman"/>
                          <a:cs typeface="Times New Roman"/>
                        </a:rPr>
                        <a:t>0.22(5)</a:t>
                      </a:r>
                    </a:p>
                  </a:txBody>
                  <a:tcPr marL="68580" marR="68580" marT="0" marB="0" anchor="b"/>
                </a:tc>
              </a:tr>
              <a:tr h="370840">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dirty="0" smtClean="0">
                          <a:solidFill>
                            <a:srgbClr val="FF0000"/>
                          </a:solidFill>
                          <a:latin typeface="Times New Roman"/>
                          <a:ea typeface="Times New Roman"/>
                          <a:cs typeface="Times New Roman"/>
                        </a:rPr>
                        <a:t>1E 2259+586</a:t>
                      </a:r>
                      <a:endParaRPr lang="tr-TR" sz="1100" dirty="0">
                        <a:solidFill>
                          <a:srgbClr val="FF0000"/>
                        </a:solidFill>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22,93</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58,88</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10,85</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52443.13(9)</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4240(110)</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-22(3)</a:t>
                      </a:r>
                    </a:p>
                  </a:txBody>
                  <a:tcPr marL="68580" marR="68580" marT="0" marB="0" anchor="b"/>
                </a:tc>
                <a:tc>
                  <a:txBody>
                    <a:bodyPr/>
                    <a:lstStyle/>
                    <a:p>
                      <a:pPr>
                        <a:spcAft>
                          <a:spcPts val="0"/>
                        </a:spcAft>
                      </a:pPr>
                      <a:r>
                        <a:rPr lang="tr-TR" sz="1100">
                          <a:solidFill>
                            <a:srgbClr val="FF0000"/>
                          </a:solidFill>
                          <a:latin typeface="Times New Roman"/>
                          <a:ea typeface="Times New Roman"/>
                          <a:cs typeface="Times New Roman"/>
                        </a:rPr>
                        <a:t>15.9(6)</a:t>
                      </a:r>
                    </a:p>
                  </a:txBody>
                  <a:tcPr marL="68580" marR="68580" marT="0" marB="0" anchor="b">
                    <a:solidFill>
                      <a:srgbClr val="FFFFCC"/>
                    </a:solidFill>
                  </a:tcPr>
                </a:tc>
                <a:tc>
                  <a:txBody>
                    <a:bodyPr/>
                    <a:lstStyle/>
                    <a:p>
                      <a:pPr>
                        <a:spcAft>
                          <a:spcPts val="0"/>
                        </a:spcAft>
                      </a:pPr>
                      <a:endParaRPr lang="tr-TR" sz="1100" dirty="0" smtClean="0">
                        <a:solidFill>
                          <a:srgbClr val="FF0000"/>
                        </a:solidFill>
                        <a:latin typeface="Times New Roman"/>
                        <a:ea typeface="Times New Roman"/>
                        <a:cs typeface="Times New Roman"/>
                      </a:endParaRPr>
                    </a:p>
                    <a:p>
                      <a:pPr>
                        <a:spcAft>
                          <a:spcPts val="0"/>
                        </a:spcAft>
                      </a:pPr>
                      <a:r>
                        <a:rPr lang="tr-TR" sz="1100" dirty="0" smtClean="0">
                          <a:solidFill>
                            <a:srgbClr val="FF0000"/>
                          </a:solidFill>
                          <a:latin typeface="Times New Roman"/>
                          <a:ea typeface="Times New Roman"/>
                          <a:cs typeface="Times New Roman"/>
                        </a:rPr>
                        <a:t>17197</a:t>
                      </a:r>
                      <a:endParaRPr lang="tr-TR" sz="1100" dirty="0">
                        <a:solidFill>
                          <a:srgbClr val="FF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FF0000"/>
                          </a:solidFill>
                          <a:latin typeface="Times New Roman"/>
                          <a:ea typeface="Times New Roman"/>
                          <a:cs typeface="Times New Roman"/>
                        </a:rPr>
                        <a:t>67940</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54262</a:t>
                      </a:r>
                    </a:p>
                  </a:txBody>
                  <a:tcPr marL="68580" marR="68580" marT="0" marB="0" anchor="b">
                    <a:solidFill>
                      <a:srgbClr val="FFFFCC"/>
                    </a:solidFill>
                  </a:tcPr>
                </a:tc>
                <a:tc>
                  <a:txBody>
                    <a:bodyPr/>
                    <a:lstStyle/>
                    <a:p>
                      <a:pPr>
                        <a:spcAft>
                          <a:spcPts val="0"/>
                        </a:spcAft>
                      </a:pPr>
                      <a:r>
                        <a:rPr lang="tr-TR" sz="1100" dirty="0">
                          <a:solidFill>
                            <a:srgbClr val="FF0000"/>
                          </a:solidFill>
                          <a:latin typeface="Times New Roman"/>
                          <a:ea typeface="Times New Roman"/>
                          <a:cs typeface="Times New Roman"/>
                        </a:rPr>
                        <a:t>0.185(10)</a:t>
                      </a:r>
                    </a:p>
                  </a:txBody>
                  <a:tcPr marL="68580" marR="68580" marT="0" marB="0" anchor="b"/>
                </a:tc>
              </a:tr>
              <a:tr h="370840">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a:solidFill>
                          <a:srgbClr val="000000"/>
                        </a:solidFill>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a:solidFill>
                          <a:srgbClr val="000000"/>
                        </a:solidFill>
                        <a:latin typeface="Times New Roman"/>
                        <a:ea typeface="Times New Roman"/>
                        <a:cs typeface="Times New Roman"/>
                      </a:endParaRPr>
                    </a:p>
                  </a:txBody>
                  <a:tcPr marL="68580" marR="68580" marT="0" marB="0" anchor="b"/>
                </a:tc>
              </a:tr>
              <a:tr h="370840">
                <a:tc>
                  <a:txBody>
                    <a:bodyPr/>
                    <a:lstStyle/>
                    <a:p>
                      <a:pPr>
                        <a:spcAft>
                          <a:spcPts val="0"/>
                        </a:spcAft>
                      </a:pPr>
                      <a:r>
                        <a:rPr lang="tr-TR" sz="1100">
                          <a:solidFill>
                            <a:srgbClr val="000000"/>
                          </a:solidFill>
                          <a:latin typeface="Times New Roman"/>
                          <a:ea typeface="Times New Roman"/>
                          <a:cs typeface="Times New Roman"/>
                        </a:rPr>
                        <a:t>B2334+61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4,1</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9,86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4,44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53615(6)</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20579.4(12)</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156(4)</a:t>
                      </a:r>
                      <a:endParaRPr lang="tr-TR" sz="1100">
                        <a:latin typeface="Times New Roman"/>
                        <a:ea typeface="Times New Roman"/>
                        <a:cs typeface="Times New Roman"/>
                      </a:endParaRPr>
                    </a:p>
                  </a:txBody>
                  <a:tcPr marL="68580" marR="68580" marT="0" marB="0" anchor="b"/>
                </a:tc>
                <a:tc>
                  <a:txBody>
                    <a:bodyPr/>
                    <a:lstStyle/>
                    <a:p>
                      <a:pPr>
                        <a:spcAft>
                          <a:spcPts val="0"/>
                        </a:spcAft>
                      </a:pPr>
                      <a:r>
                        <a:rPr lang="tr-TR" sz="1100">
                          <a:solidFill>
                            <a:srgbClr val="000000"/>
                          </a:solidFill>
                          <a:latin typeface="Times New Roman"/>
                          <a:ea typeface="Times New Roman"/>
                          <a:cs typeface="Times New Roman"/>
                        </a:rPr>
                        <a:t>21.4(5), 147(2)</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endParaRPr lang="tr-TR" sz="1100" dirty="0" smtClean="0">
                        <a:solidFill>
                          <a:srgbClr val="000000"/>
                        </a:solidFill>
                        <a:latin typeface="Times New Roman"/>
                        <a:ea typeface="Times New Roman"/>
                        <a:cs typeface="Times New Roman"/>
                      </a:endParaRPr>
                    </a:p>
                    <a:p>
                      <a:pPr>
                        <a:spcAft>
                          <a:spcPts val="0"/>
                        </a:spcAft>
                      </a:pPr>
                      <a:r>
                        <a:rPr lang="tr-TR" sz="1100" dirty="0" smtClean="0">
                          <a:solidFill>
                            <a:srgbClr val="000000"/>
                          </a:solidFill>
                          <a:latin typeface="Times New Roman"/>
                          <a:ea typeface="Times New Roman"/>
                          <a:cs typeface="Times New Roman"/>
                        </a:rPr>
                        <a:t>186</a:t>
                      </a:r>
                      <a:endParaRPr lang="tr-TR" sz="1100" dirty="0">
                        <a:latin typeface="Times New Roman"/>
                        <a:ea typeface="Times New Roman"/>
                        <a:cs typeface="Times New Roman"/>
                      </a:endParaRPr>
                    </a:p>
                  </a:txBody>
                  <a:tcPr marL="68580" marR="68580" marT="0" marB="0">
                    <a:solidFill>
                      <a:srgbClr val="FFFFCC"/>
                    </a:solidFill>
                  </a:tcPr>
                </a:tc>
                <a:tc>
                  <a:txBody>
                    <a:bodyPr/>
                    <a:lstStyle/>
                    <a:p>
                      <a:pPr>
                        <a:spcAft>
                          <a:spcPts val="0"/>
                        </a:spcAft>
                      </a:pPr>
                      <a:r>
                        <a:rPr lang="tr-TR" sz="1100">
                          <a:solidFill>
                            <a:srgbClr val="000000"/>
                          </a:solidFill>
                          <a:latin typeface="Times New Roman"/>
                          <a:ea typeface="Times New Roman"/>
                          <a:cs typeface="Times New Roman"/>
                        </a:rPr>
                        <a:t>734</a:t>
                      </a:r>
                      <a:endParaRPr lang="tr-TR" sz="110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587</a:t>
                      </a:r>
                      <a:endParaRPr lang="tr-TR" sz="1100" dirty="0">
                        <a:latin typeface="Times New Roman"/>
                        <a:ea typeface="Times New Roman"/>
                        <a:cs typeface="Times New Roman"/>
                      </a:endParaRPr>
                    </a:p>
                  </a:txBody>
                  <a:tcPr marL="68580" marR="68580" marT="0" marB="0" anchor="b">
                    <a:solidFill>
                      <a:srgbClr val="FFFFCC"/>
                    </a:solidFill>
                  </a:tcPr>
                </a:tc>
                <a:tc>
                  <a:txBody>
                    <a:bodyPr/>
                    <a:lstStyle/>
                    <a:p>
                      <a:pPr>
                        <a:spcAft>
                          <a:spcPts val="0"/>
                        </a:spcAft>
                      </a:pPr>
                      <a:r>
                        <a:rPr lang="tr-TR" sz="1100" dirty="0">
                          <a:solidFill>
                            <a:srgbClr val="000000"/>
                          </a:solidFill>
                          <a:latin typeface="Times New Roman"/>
                          <a:ea typeface="Times New Roman"/>
                          <a:cs typeface="Times New Roman"/>
                        </a:rPr>
                        <a:t>0.0046(7), 0.0029(1)</a:t>
                      </a:r>
                      <a:endParaRPr lang="tr-TR" sz="1100" dirty="0">
                        <a:latin typeface="Times New Roman"/>
                        <a:ea typeface="Times New Roman"/>
                        <a:cs typeface="Times New Roman"/>
                      </a:endParaRPr>
                    </a:p>
                  </a:txBody>
                  <a:tcPr marL="68580" marR="68580" marT="0" marB="0" anchor="b"/>
                </a:tc>
              </a:tr>
            </a:tbl>
          </a:graphicData>
        </a:graphic>
      </p:graphicFrame>
      <p:sp>
        <p:nvSpPr>
          <p:cNvPr id="190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90465" name="Object 1"/>
          <p:cNvGraphicFramePr>
            <a:graphicFrameLocks noChangeAspect="1"/>
          </p:cNvGraphicFramePr>
          <p:nvPr/>
        </p:nvGraphicFramePr>
        <p:xfrm>
          <a:off x="4643438" y="642918"/>
          <a:ext cx="409575" cy="180975"/>
        </p:xfrm>
        <a:graphic>
          <a:graphicData uri="http://schemas.openxmlformats.org/presentationml/2006/ole">
            <p:oleObj spid="_x0000_s210946" name="Denklem" r:id="rId3" imgW="405872" imgH="177569"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FFFF00"/>
                </a:solidFill>
              </a:rPr>
              <a:t>Superfluid Dynamics Inside Neutron Stars</a:t>
            </a:r>
            <a:endParaRPr lang="tr-TR" sz="3600" dirty="0">
              <a:solidFill>
                <a:srgbClr val="FFFF00"/>
              </a:solidFill>
            </a:endParaRPr>
          </a:p>
        </p:txBody>
      </p:sp>
      <p:sp>
        <p:nvSpPr>
          <p:cNvPr id="3" name="2 İçerik Yer Tutucusu"/>
          <p:cNvSpPr>
            <a:spLocks noGrp="1"/>
          </p:cNvSpPr>
          <p:nvPr>
            <p:ph idx="1"/>
          </p:nvPr>
        </p:nvSpPr>
        <p:spPr>
          <a:xfrm>
            <a:off x="500034" y="1357298"/>
            <a:ext cx="8229600" cy="4525963"/>
          </a:xfrm>
        </p:spPr>
        <p:txBody>
          <a:bodyPr>
            <a:normAutofit/>
          </a:bodyPr>
          <a:lstStyle/>
          <a:p>
            <a:r>
              <a:rPr lang="tr-TR" sz="2000" dirty="0" smtClean="0"/>
              <a:t>Long postglitch recovery timescales indicate that neutron stars contain a superfluid component which is weakly interacting with the normal matter crust (Baym et al. 1969).</a:t>
            </a:r>
          </a:p>
          <a:p>
            <a:r>
              <a:rPr lang="tr-TR" sz="2000" dirty="0" smtClean="0"/>
              <a:t> Rotational dynamics of neutron stars is governed by the motion of quantized vortex lines in the neutron superfluid.</a:t>
            </a:r>
          </a:p>
          <a:p>
            <a:r>
              <a:rPr lang="tr-TR" sz="2000" dirty="0" smtClean="0"/>
              <a:t>Superfluid will spindown if it sustains a vortex current migrating radially outward direction.</a:t>
            </a:r>
          </a:p>
          <a:p>
            <a:r>
              <a:rPr lang="tr-TR" sz="2000" dirty="0" smtClean="0"/>
              <a:t>Outward vortex flow reduces the differential rotation between the neutron superfluid and the crust.</a:t>
            </a:r>
          </a:p>
          <a:p>
            <a:r>
              <a:rPr lang="tr-TR" sz="2000" dirty="0" smtClean="0"/>
              <a:t>In the inner crust vortex lines coexist with lattice nuclei, which they pin to. </a:t>
            </a:r>
          </a:p>
          <a:p>
            <a:endParaRPr lang="tr-TR" sz="2000" dirty="0" smtClean="0"/>
          </a:p>
          <a:p>
            <a:endParaRPr lang="tr-TR" sz="2000" dirty="0"/>
          </a:p>
        </p:txBody>
      </p:sp>
      <p:pic>
        <p:nvPicPr>
          <p:cNvPr id="234498" name="Picture 2"/>
          <p:cNvPicPr>
            <a:picLocks noChangeAspect="1" noChangeArrowheads="1"/>
          </p:cNvPicPr>
          <p:nvPr/>
        </p:nvPicPr>
        <p:blipFill>
          <a:blip r:embed="rId3"/>
          <a:srcRect/>
          <a:stretch>
            <a:fillRect/>
          </a:stretch>
        </p:blipFill>
        <p:spPr bwMode="auto">
          <a:xfrm>
            <a:off x="1142975" y="4786322"/>
            <a:ext cx="2601231" cy="1841672"/>
          </a:xfrm>
          <a:prstGeom prst="rect">
            <a:avLst/>
          </a:prstGeom>
          <a:noFill/>
          <a:ln w="9525">
            <a:noFill/>
            <a:miter lim="800000"/>
            <a:headEnd/>
            <a:tailEnd/>
          </a:ln>
          <a:effectLst/>
        </p:spPr>
      </p:pic>
      <p:pic>
        <p:nvPicPr>
          <p:cNvPr id="219137" name="Picture 1"/>
          <p:cNvPicPr>
            <a:picLocks noChangeAspect="1" noChangeArrowheads="1"/>
          </p:cNvPicPr>
          <p:nvPr/>
        </p:nvPicPr>
        <p:blipFill>
          <a:blip r:embed="rId4"/>
          <a:srcRect/>
          <a:stretch>
            <a:fillRect/>
          </a:stretch>
        </p:blipFill>
        <p:spPr bwMode="auto">
          <a:xfrm>
            <a:off x="5357818" y="4683710"/>
            <a:ext cx="1643074" cy="1969513"/>
          </a:xfrm>
          <a:prstGeom prst="rect">
            <a:avLst/>
          </a:prstGeom>
          <a:noFill/>
          <a:ln w="9525">
            <a:noFill/>
            <a:miter lim="800000"/>
            <a:headEnd/>
            <a:tailEnd/>
          </a:ln>
          <a:effectLst/>
        </p:spPr>
      </p:pic>
      <p:sp>
        <p:nvSpPr>
          <p:cNvPr id="6" name="5 Sağ Ok"/>
          <p:cNvSpPr/>
          <p:nvPr/>
        </p:nvSpPr>
        <p:spPr>
          <a:xfrm>
            <a:off x="4214810" y="542926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19138" name="Object 2"/>
          <p:cNvGraphicFramePr>
            <a:graphicFrameLocks noChangeAspect="1"/>
          </p:cNvGraphicFramePr>
          <p:nvPr/>
        </p:nvGraphicFramePr>
        <p:xfrm>
          <a:off x="7072330" y="5572140"/>
          <a:ext cx="1822450" cy="279400"/>
        </p:xfrm>
        <a:graphic>
          <a:graphicData uri="http://schemas.openxmlformats.org/presentationml/2006/ole">
            <p:oleObj spid="_x0000_s219138" name="Denklem" r:id="rId5" imgW="1295280" imgH="203040" progId="Equation.3">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9" y="1"/>
            <a:ext cx="8015287" cy="928670"/>
          </a:xfrm>
        </p:spPr>
        <p:txBody>
          <a:bodyPr>
            <a:normAutofit/>
          </a:bodyPr>
          <a:lstStyle/>
          <a:p>
            <a:r>
              <a:rPr lang="tr-TR" sz="3600" dirty="0" smtClean="0">
                <a:solidFill>
                  <a:schemeClr val="accent4">
                    <a:lumMod val="75000"/>
                  </a:schemeClr>
                </a:solidFill>
              </a:rPr>
              <a:t>Vortex Creep Model</a:t>
            </a:r>
            <a:endParaRPr lang="tr-TR" sz="3600" dirty="0">
              <a:solidFill>
                <a:schemeClr val="accent4">
                  <a:lumMod val="75000"/>
                </a:schemeClr>
              </a:solidFill>
            </a:endParaRPr>
          </a:p>
        </p:txBody>
      </p:sp>
      <p:sp>
        <p:nvSpPr>
          <p:cNvPr id="3" name="2 İçerik Yer Tutucusu"/>
          <p:cNvSpPr>
            <a:spLocks noGrp="1"/>
          </p:cNvSpPr>
          <p:nvPr>
            <p:ph idx="1"/>
          </p:nvPr>
        </p:nvSpPr>
        <p:spPr>
          <a:xfrm>
            <a:off x="357159" y="785795"/>
            <a:ext cx="8229600" cy="4525963"/>
          </a:xfrm>
        </p:spPr>
        <p:txBody>
          <a:bodyPr>
            <a:normAutofit/>
          </a:bodyPr>
          <a:lstStyle/>
          <a:p>
            <a:r>
              <a:rPr lang="tr-TR" sz="2000" dirty="0" smtClean="0"/>
              <a:t>Crustal superfluid and crust are coupled via thermally activated creep.</a:t>
            </a:r>
          </a:p>
          <a:p>
            <a:r>
              <a:rPr lang="en-ZA" sz="2000" dirty="0" smtClean="0"/>
              <a:t>At the time of the glitch </a:t>
            </a:r>
            <a:endParaRPr lang="tr-TR" sz="2000" dirty="0" smtClean="0"/>
          </a:p>
          <a:p>
            <a:pPr lvl="1"/>
            <a:r>
              <a:rPr lang="tr-TR" sz="1800" dirty="0" smtClean="0"/>
              <a:t>A very large number of vortices unpin </a:t>
            </a:r>
            <a:endParaRPr lang="en-ZA" sz="1800" dirty="0" smtClean="0"/>
          </a:p>
          <a:p>
            <a:pPr lvl="1"/>
            <a:r>
              <a:rPr lang="tr-TR" sz="1800" dirty="0" smtClean="0"/>
              <a:t>Vortices impart their angular momentum to the crust</a:t>
            </a:r>
            <a:endParaRPr lang="en-ZA" sz="2000" dirty="0" smtClean="0"/>
          </a:p>
          <a:p>
            <a:pPr lvl="1"/>
            <a:r>
              <a:rPr lang="tr-TR" sz="1800" dirty="0" smtClean="0"/>
              <a:t>T</a:t>
            </a:r>
            <a:r>
              <a:rPr lang="en-ZA" sz="1800" dirty="0" smtClean="0"/>
              <a:t>he crust spins up</a:t>
            </a:r>
          </a:p>
          <a:p>
            <a:pPr lvl="1"/>
            <a:r>
              <a:rPr lang="en-ZA" sz="1800" dirty="0" smtClean="0"/>
              <a:t>The lag decreases</a:t>
            </a:r>
          </a:p>
          <a:p>
            <a:pPr lvl="1"/>
            <a:r>
              <a:rPr lang="tr-TR" sz="1800" dirty="0" smtClean="0"/>
              <a:t>So</a:t>
            </a:r>
            <a:r>
              <a:rPr lang="en-ZA" sz="1800" dirty="0" smtClean="0"/>
              <a:t> the coupling decreases</a:t>
            </a:r>
          </a:p>
          <a:p>
            <a:pPr lvl="1"/>
            <a:r>
              <a:rPr lang="en-ZA" sz="1800" dirty="0" smtClean="0"/>
              <a:t>Superfluid decouples</a:t>
            </a:r>
          </a:p>
          <a:p>
            <a:pPr lvl="1"/>
            <a:r>
              <a:rPr lang="en-ZA" sz="1800" dirty="0" smtClean="0"/>
              <a:t>Torque act</a:t>
            </a:r>
            <a:r>
              <a:rPr lang="tr-TR" sz="1800" dirty="0" smtClean="0"/>
              <a:t>s</a:t>
            </a:r>
            <a:r>
              <a:rPr lang="en-ZA" sz="1800" dirty="0" smtClean="0"/>
              <a:t> on smaller </a:t>
            </a:r>
            <a:r>
              <a:rPr lang="tr-TR" sz="1800" dirty="0" smtClean="0"/>
              <a:t>moment of inertia </a:t>
            </a:r>
          </a:p>
          <a:p>
            <a:pPr lvl="1"/>
            <a:r>
              <a:rPr lang="tr-TR" sz="1800" dirty="0" smtClean="0"/>
              <a:t>S</a:t>
            </a:r>
            <a:r>
              <a:rPr lang="en-ZA" sz="1800" dirty="0" smtClean="0"/>
              <a:t>o spin-down increases</a:t>
            </a:r>
          </a:p>
          <a:p>
            <a:pPr lvl="1"/>
            <a:r>
              <a:rPr lang="en-ZA" sz="1800" dirty="0" smtClean="0"/>
              <a:t>Recovery </a:t>
            </a:r>
            <a:r>
              <a:rPr lang="tr-TR" sz="1800" dirty="0" smtClean="0"/>
              <a:t>takes place as </a:t>
            </a:r>
            <a:r>
              <a:rPr lang="en-ZA" sz="1800" dirty="0" smtClean="0"/>
              <a:t>superfluid recouples</a:t>
            </a:r>
            <a:r>
              <a:rPr lang="tr-TR" sz="1800" dirty="0" smtClean="0"/>
              <a:t> to some other regions of the crust.</a:t>
            </a:r>
            <a:endParaRPr lang="en-ZA" sz="1800" dirty="0" smtClean="0"/>
          </a:p>
          <a:p>
            <a:endParaRPr lang="tr-TR" dirty="0"/>
          </a:p>
        </p:txBody>
      </p:sp>
      <p:pic>
        <p:nvPicPr>
          <p:cNvPr id="6" name="5 Resim" descr="RegionLinear"/>
          <p:cNvPicPr/>
          <p:nvPr/>
        </p:nvPicPr>
        <p:blipFill>
          <a:blip r:embed="rId2" cstate="print"/>
          <a:srcRect/>
          <a:stretch>
            <a:fillRect/>
          </a:stretch>
        </p:blipFill>
        <p:spPr bwMode="auto">
          <a:xfrm>
            <a:off x="5500694" y="4429132"/>
            <a:ext cx="3286148" cy="2428868"/>
          </a:xfrm>
          <a:prstGeom prst="rect">
            <a:avLst/>
          </a:prstGeom>
          <a:noFill/>
        </p:spPr>
      </p:pic>
      <p:pic>
        <p:nvPicPr>
          <p:cNvPr id="7" name="6 Resim" descr="RegionAPlot"/>
          <p:cNvPicPr/>
          <p:nvPr/>
        </p:nvPicPr>
        <p:blipFill>
          <a:blip r:embed="rId3" cstate="print"/>
          <a:srcRect/>
          <a:stretch>
            <a:fillRect/>
          </a:stretch>
        </p:blipFill>
        <p:spPr bwMode="auto">
          <a:xfrm>
            <a:off x="1785918" y="4429132"/>
            <a:ext cx="3643338" cy="242886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normAutofit/>
          </a:bodyPr>
          <a:lstStyle/>
          <a:p>
            <a:r>
              <a:rPr lang="tr-TR" sz="4000" dirty="0" smtClean="0">
                <a:solidFill>
                  <a:srgbClr val="FF0000"/>
                </a:solidFill>
                <a:latin typeface="+mn-lt"/>
              </a:rPr>
              <a:t>Crustal Entrainment Effect</a:t>
            </a:r>
            <a:endParaRPr lang="tr-TR" sz="4000" dirty="0">
              <a:solidFill>
                <a:srgbClr val="FF0000"/>
              </a:solidFill>
              <a:latin typeface="+mn-lt"/>
            </a:endParaRPr>
          </a:p>
        </p:txBody>
      </p:sp>
      <p:sp>
        <p:nvSpPr>
          <p:cNvPr id="3" name="2 İçerik Yer Tutucusu"/>
          <p:cNvSpPr>
            <a:spLocks noGrp="1"/>
          </p:cNvSpPr>
          <p:nvPr>
            <p:ph idx="1"/>
          </p:nvPr>
        </p:nvSpPr>
        <p:spPr>
          <a:xfrm>
            <a:off x="457200" y="1142984"/>
            <a:ext cx="8401080" cy="5286411"/>
          </a:xfrm>
        </p:spPr>
        <p:txBody>
          <a:bodyPr>
            <a:normAutofit/>
          </a:bodyPr>
          <a:lstStyle/>
          <a:p>
            <a:r>
              <a:rPr lang="tr-TR" sz="2000" dirty="0" smtClean="0"/>
              <a:t>In the crust dripped neutrons are Bragg scattered</a:t>
            </a:r>
          </a:p>
          <a:p>
            <a:pPr>
              <a:buNone/>
            </a:pPr>
            <a:r>
              <a:rPr lang="tr-TR" sz="2000" dirty="0" smtClean="0"/>
              <a:t>      from crystal lattice.</a:t>
            </a:r>
          </a:p>
          <a:p>
            <a:r>
              <a:rPr lang="tr-TR" sz="2000" dirty="0" smtClean="0"/>
              <a:t>Velocity of reflected neutrons decreases:</a:t>
            </a:r>
          </a:p>
          <a:p>
            <a:endParaRPr lang="tr-TR" sz="2000" dirty="0" smtClean="0"/>
          </a:p>
          <a:p>
            <a:r>
              <a:rPr lang="tr-TR" sz="2000" dirty="0" smtClean="0"/>
              <a:t>Neutrons acquire effective mass larger than </a:t>
            </a:r>
          </a:p>
          <a:p>
            <a:pPr>
              <a:buNone/>
            </a:pPr>
            <a:r>
              <a:rPr lang="tr-TR" sz="2000" dirty="0" smtClean="0"/>
              <a:t>       bare neutron mass:</a:t>
            </a:r>
          </a:p>
          <a:p>
            <a:r>
              <a:rPr lang="tr-TR" sz="2000" dirty="0" smtClean="0"/>
              <a:t>Superfluid neutron’s capability of storing and </a:t>
            </a:r>
          </a:p>
          <a:p>
            <a:pPr>
              <a:buNone/>
            </a:pPr>
            <a:r>
              <a:rPr lang="tr-TR" sz="2000" dirty="0" smtClean="0"/>
              <a:t>       imparting angular momentum severely reduces.</a:t>
            </a:r>
          </a:p>
          <a:p>
            <a:r>
              <a:rPr lang="tr-TR" sz="2000" dirty="0" smtClean="0"/>
              <a:t>Deduced moments of inertia from </a:t>
            </a:r>
          </a:p>
          <a:p>
            <a:pPr>
              <a:buNone/>
            </a:pPr>
            <a:r>
              <a:rPr lang="tr-TR" sz="2000" dirty="0" smtClean="0"/>
              <a:t>      postglitch relaxation must be </a:t>
            </a:r>
          </a:p>
          <a:p>
            <a:pPr>
              <a:buNone/>
            </a:pPr>
            <a:r>
              <a:rPr lang="tr-TR" sz="2000" dirty="0" smtClean="0"/>
              <a:t>      multiplied by enhancement factor:</a:t>
            </a:r>
          </a:p>
          <a:p>
            <a:endParaRPr lang="tr-TR" sz="2400" dirty="0" smtClean="0"/>
          </a:p>
          <a:p>
            <a:pPr>
              <a:buNone/>
            </a:pPr>
            <a:endParaRPr lang="tr-TR" sz="2400" dirty="0" smtClean="0"/>
          </a:p>
          <a:p>
            <a:pPr>
              <a:buNone/>
            </a:pPr>
            <a:endParaRPr lang="tr-TR" sz="2400" dirty="0"/>
          </a:p>
        </p:txBody>
      </p:sp>
      <p:pic>
        <p:nvPicPr>
          <p:cNvPr id="1029" name="Picture 5"/>
          <p:cNvPicPr>
            <a:picLocks noChangeAspect="1" noChangeArrowheads="1"/>
          </p:cNvPicPr>
          <p:nvPr/>
        </p:nvPicPr>
        <p:blipFill>
          <a:blip r:embed="rId3" cstate="print"/>
          <a:srcRect/>
          <a:stretch>
            <a:fillRect/>
          </a:stretch>
        </p:blipFill>
        <p:spPr bwMode="auto">
          <a:xfrm>
            <a:off x="6072198" y="1357298"/>
            <a:ext cx="3071802" cy="2054752"/>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928662" y="2285992"/>
            <a:ext cx="1857388" cy="315136"/>
          </a:xfrm>
          <a:prstGeom prst="rect">
            <a:avLst/>
          </a:prstGeom>
          <a:noFill/>
          <a:ln w="9525">
            <a:noFill/>
            <a:miter lim="800000"/>
            <a:headEnd/>
            <a:tailEnd/>
          </a:ln>
          <a:effectLst/>
        </p:spPr>
      </p:pic>
      <p:pic>
        <p:nvPicPr>
          <p:cNvPr id="68612" name="Picture 4"/>
          <p:cNvPicPr>
            <a:picLocks noChangeAspect="1" noChangeArrowheads="1"/>
          </p:cNvPicPr>
          <p:nvPr/>
        </p:nvPicPr>
        <p:blipFill>
          <a:blip r:embed="rId5" cstate="print"/>
          <a:srcRect/>
          <a:stretch>
            <a:fillRect/>
          </a:stretch>
        </p:blipFill>
        <p:spPr bwMode="auto">
          <a:xfrm>
            <a:off x="3000364" y="3000372"/>
            <a:ext cx="1428760" cy="337987"/>
          </a:xfrm>
          <a:prstGeom prst="rect">
            <a:avLst/>
          </a:prstGeom>
          <a:noFill/>
          <a:ln w="9525">
            <a:noFill/>
            <a:miter lim="800000"/>
            <a:headEnd/>
            <a:tailEnd/>
          </a:ln>
          <a:effectLst/>
        </p:spPr>
      </p:pic>
      <p:graphicFrame>
        <p:nvGraphicFramePr>
          <p:cNvPr id="68611" name="Object 3"/>
          <p:cNvGraphicFramePr>
            <a:graphicFrameLocks noChangeAspect="1"/>
          </p:cNvGraphicFramePr>
          <p:nvPr/>
        </p:nvGraphicFramePr>
        <p:xfrm>
          <a:off x="6643702" y="1000108"/>
          <a:ext cx="1752600" cy="366712"/>
        </p:xfrm>
        <a:graphic>
          <a:graphicData uri="http://schemas.openxmlformats.org/presentationml/2006/ole">
            <p:oleObj spid="_x0000_s198658" name="Denklem" r:id="rId6" imgW="952200" imgH="203040" progId="Equation.3">
              <p:embed/>
            </p:oleObj>
          </a:graphicData>
        </a:graphic>
      </p:graphicFrame>
      <p:pic>
        <p:nvPicPr>
          <p:cNvPr id="8" name="Picture 1"/>
          <p:cNvPicPr>
            <a:picLocks noChangeAspect="1" noChangeArrowheads="1"/>
          </p:cNvPicPr>
          <p:nvPr/>
        </p:nvPicPr>
        <p:blipFill>
          <a:blip r:embed="rId7"/>
          <a:srcRect/>
          <a:stretch>
            <a:fillRect/>
          </a:stretch>
        </p:blipFill>
        <p:spPr bwMode="auto">
          <a:xfrm>
            <a:off x="857224" y="5357826"/>
            <a:ext cx="3117295" cy="357190"/>
          </a:xfrm>
          <a:prstGeom prst="rect">
            <a:avLst/>
          </a:prstGeom>
          <a:noFill/>
          <a:ln w="9525">
            <a:noFill/>
            <a:miter lim="800000"/>
            <a:headEnd/>
            <a:tailEnd/>
          </a:ln>
          <a:effectLst/>
        </p:spPr>
      </p:pic>
      <p:pic>
        <p:nvPicPr>
          <p:cNvPr id="9" name="Picture 2"/>
          <p:cNvPicPr>
            <a:picLocks noChangeAspect="1" noChangeArrowheads="1"/>
          </p:cNvPicPr>
          <p:nvPr/>
        </p:nvPicPr>
        <p:blipFill>
          <a:blip r:embed="rId8"/>
          <a:srcRect/>
          <a:stretch>
            <a:fillRect/>
          </a:stretch>
        </p:blipFill>
        <p:spPr bwMode="auto">
          <a:xfrm>
            <a:off x="857224" y="5929330"/>
            <a:ext cx="1698637" cy="285752"/>
          </a:xfrm>
          <a:prstGeom prst="rect">
            <a:avLst/>
          </a:prstGeom>
          <a:noFill/>
          <a:ln w="9525">
            <a:noFill/>
            <a:miter lim="800000"/>
            <a:headEnd/>
            <a:tailEnd/>
          </a:ln>
          <a:effectLst/>
        </p:spPr>
      </p:pic>
      <p:pic>
        <p:nvPicPr>
          <p:cNvPr id="10" name="Picture 2"/>
          <p:cNvPicPr>
            <a:picLocks noChangeAspect="1" noChangeArrowheads="1"/>
          </p:cNvPicPr>
          <p:nvPr/>
        </p:nvPicPr>
        <p:blipFill>
          <a:blip r:embed="rId9"/>
          <a:srcRect/>
          <a:stretch>
            <a:fillRect/>
          </a:stretch>
        </p:blipFill>
        <p:spPr bwMode="auto">
          <a:xfrm>
            <a:off x="6000760" y="3509068"/>
            <a:ext cx="3000396" cy="32710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solidFill>
                  <a:srgbClr val="FF3300"/>
                </a:solidFill>
              </a:rPr>
              <a:t>THE CRUST IS NOT ENOUGH...</a:t>
            </a:r>
            <a:endParaRPr lang="tr-TR" dirty="0">
              <a:solidFill>
                <a:srgbClr val="FF3300"/>
              </a:solidFill>
            </a:endParaRPr>
          </a:p>
        </p:txBody>
      </p:sp>
      <p:sp>
        <p:nvSpPr>
          <p:cNvPr id="3" name="2 Alt Başlık"/>
          <p:cNvSpPr>
            <a:spLocks noGrp="1"/>
          </p:cNvSpPr>
          <p:nvPr>
            <p:ph type="subTitle" idx="1"/>
          </p:nvPr>
        </p:nvSpPr>
        <p:spPr/>
        <p:txBody>
          <a:bodyPr/>
          <a:lstStyle/>
          <a:p>
            <a:r>
              <a:rPr lang="tr-TR" dirty="0" smtClean="0">
                <a:solidFill>
                  <a:srgbClr val="0000FF"/>
                </a:solidFill>
              </a:rPr>
              <a:t>PINNING/CREEP IN THE CORE?</a:t>
            </a:r>
            <a:endParaRPr lang="tr-TR"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42900"/>
            <a:ext cx="8229600" cy="1143000"/>
          </a:xfrm>
        </p:spPr>
        <p:txBody>
          <a:bodyPr>
            <a:normAutofit/>
          </a:bodyPr>
          <a:lstStyle/>
          <a:p>
            <a:r>
              <a:rPr lang="tr-TR" sz="3200" dirty="0" smtClean="0">
                <a:solidFill>
                  <a:srgbClr val="0066FF"/>
                </a:solidFill>
              </a:rPr>
              <a:t>Vortex Pinning and Creep Against Flux Tubes</a:t>
            </a:r>
            <a:endParaRPr lang="tr-TR" sz="3200" dirty="0">
              <a:solidFill>
                <a:srgbClr val="0066FF"/>
              </a:solidFill>
            </a:endParaRPr>
          </a:p>
        </p:txBody>
      </p:sp>
      <p:sp>
        <p:nvSpPr>
          <p:cNvPr id="3" name="2 İçerik Yer Tutucusu"/>
          <p:cNvSpPr>
            <a:spLocks noGrp="1"/>
          </p:cNvSpPr>
          <p:nvPr>
            <p:ph idx="1"/>
          </p:nvPr>
        </p:nvSpPr>
        <p:spPr>
          <a:xfrm>
            <a:off x="214282" y="1071546"/>
            <a:ext cx="8472518" cy="5786454"/>
          </a:xfrm>
        </p:spPr>
        <p:txBody>
          <a:bodyPr>
            <a:normAutofit lnSpcReduction="10000"/>
          </a:bodyPr>
          <a:lstStyle/>
          <a:p>
            <a:pPr algn="just"/>
            <a:r>
              <a:rPr lang="tr-TR" sz="2200" dirty="0" smtClean="0"/>
              <a:t>Flux tubes provide pinning/creep sites for</a:t>
            </a:r>
          </a:p>
          <a:p>
            <a:pPr algn="just">
              <a:buNone/>
            </a:pPr>
            <a:r>
              <a:rPr lang="tr-TR" sz="2200" dirty="0" smtClean="0"/>
              <a:t>      vortex lines (Sidery &amp; Alpar 2009).                           </a:t>
            </a:r>
          </a:p>
          <a:p>
            <a:pPr algn="just"/>
            <a:r>
              <a:rPr lang="tr-TR" sz="2200" dirty="0" smtClean="0"/>
              <a:t>If flux tubes have poloidal configuration, pinning</a:t>
            </a:r>
          </a:p>
          <a:p>
            <a:pPr algn="just">
              <a:buNone/>
            </a:pPr>
            <a:r>
              <a:rPr lang="tr-TR" sz="2200" dirty="0" smtClean="0"/>
              <a:t>      and creep in the core will depend on the angle </a:t>
            </a:r>
          </a:p>
          <a:p>
            <a:pPr algn="just">
              <a:buNone/>
            </a:pPr>
            <a:r>
              <a:rPr lang="tr-TR" sz="2200" dirty="0" smtClean="0"/>
              <a:t>      between the rotation and magnetic axes.</a:t>
            </a:r>
          </a:p>
          <a:p>
            <a:pPr algn="just"/>
            <a:r>
              <a:rPr lang="tr-TR" sz="2200" dirty="0" smtClean="0"/>
              <a:t>By contrast, toroidal arrangement of flux tubes </a:t>
            </a:r>
          </a:p>
          <a:p>
            <a:pPr algn="just">
              <a:buNone/>
            </a:pPr>
            <a:r>
              <a:rPr lang="tr-TR" sz="2200" dirty="0" smtClean="0"/>
              <a:t>      inevitably constrain the motion of the vortices.</a:t>
            </a:r>
          </a:p>
          <a:p>
            <a:pPr algn="just">
              <a:buNone/>
            </a:pPr>
            <a:endParaRPr lang="tr-TR" sz="2200" dirty="0" smtClean="0"/>
          </a:p>
          <a:p>
            <a:pPr algn="just">
              <a:buNone/>
            </a:pPr>
            <a:endParaRPr lang="tr-TR" sz="2200" dirty="0" smtClean="0"/>
          </a:p>
          <a:p>
            <a:pPr algn="just">
              <a:buNone/>
            </a:pPr>
            <a:endParaRPr lang="tr-TR" sz="2200" dirty="0" smtClean="0"/>
          </a:p>
          <a:p>
            <a:pPr algn="just">
              <a:buNone/>
            </a:pPr>
            <a:endParaRPr lang="tr-TR" sz="2200" dirty="0" smtClean="0"/>
          </a:p>
          <a:p>
            <a:pPr algn="just">
              <a:buNone/>
            </a:pPr>
            <a:endParaRPr lang="tr-TR" sz="2200" dirty="0" smtClean="0"/>
          </a:p>
          <a:p>
            <a:pPr algn="just">
              <a:buNone/>
            </a:pPr>
            <a:endParaRPr lang="tr-TR" sz="2200" dirty="0" smtClean="0"/>
          </a:p>
          <a:p>
            <a:pPr algn="just">
              <a:buNone/>
            </a:pPr>
            <a:endParaRPr lang="tr-TR" sz="2400" dirty="0" smtClean="0"/>
          </a:p>
          <a:p>
            <a:pPr algn="just">
              <a:buNone/>
            </a:pPr>
            <a:r>
              <a:rPr lang="tr-TR" sz="2400" dirty="0" smtClean="0"/>
              <a:t>                                </a:t>
            </a:r>
            <a:r>
              <a:rPr lang="tr-TR" sz="2200" dirty="0" smtClean="0"/>
              <a:t>Lander (2014)</a:t>
            </a:r>
          </a:p>
          <a:p>
            <a:pPr algn="just">
              <a:buNone/>
            </a:pPr>
            <a:endParaRPr lang="tr-TR" sz="2200" dirty="0"/>
          </a:p>
        </p:txBody>
      </p:sp>
      <p:pic>
        <p:nvPicPr>
          <p:cNvPr id="178177" name="Picture 1"/>
          <p:cNvPicPr>
            <a:picLocks noChangeAspect="1" noChangeArrowheads="1"/>
          </p:cNvPicPr>
          <p:nvPr/>
        </p:nvPicPr>
        <p:blipFill>
          <a:blip r:embed="rId2" cstate="print"/>
          <a:srcRect/>
          <a:stretch>
            <a:fillRect/>
          </a:stretch>
        </p:blipFill>
        <p:spPr bwMode="auto">
          <a:xfrm>
            <a:off x="6323025" y="714356"/>
            <a:ext cx="2820975" cy="3071834"/>
          </a:xfrm>
          <a:prstGeom prst="rect">
            <a:avLst/>
          </a:prstGeom>
          <a:noFill/>
          <a:ln w="9525">
            <a:noFill/>
            <a:miter lim="800000"/>
            <a:headEnd/>
            <a:tailEnd/>
          </a:ln>
          <a:effectLst/>
        </p:spPr>
      </p:pic>
      <p:pic>
        <p:nvPicPr>
          <p:cNvPr id="4" name="Picture 1"/>
          <p:cNvPicPr>
            <a:picLocks noChangeAspect="1" noChangeArrowheads="1"/>
          </p:cNvPicPr>
          <p:nvPr/>
        </p:nvPicPr>
        <p:blipFill>
          <a:blip r:embed="rId3" cstate="print"/>
          <a:srcRect/>
          <a:stretch>
            <a:fillRect/>
          </a:stretch>
        </p:blipFill>
        <p:spPr bwMode="auto">
          <a:xfrm>
            <a:off x="6388628" y="3857604"/>
            <a:ext cx="2755372" cy="3000396"/>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a:stretch>
            <a:fillRect/>
          </a:stretch>
        </p:blipFill>
        <p:spPr bwMode="auto">
          <a:xfrm>
            <a:off x="0" y="3857628"/>
            <a:ext cx="6268473" cy="2286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42852"/>
            <a:ext cx="8229600" cy="1143000"/>
          </a:xfrm>
        </p:spPr>
        <p:txBody>
          <a:bodyPr>
            <a:normAutofit/>
          </a:bodyPr>
          <a:lstStyle/>
          <a:p>
            <a:r>
              <a:rPr lang="tr-TR" sz="3600" dirty="0" smtClean="0">
                <a:solidFill>
                  <a:srgbClr val="9999FF"/>
                </a:solidFill>
              </a:rPr>
              <a:t>Gügercinoğlu &amp; Alpar (2014)</a:t>
            </a:r>
            <a:endParaRPr lang="tr-TR" sz="3600" dirty="0">
              <a:solidFill>
                <a:srgbClr val="9999FF"/>
              </a:solidFill>
            </a:endParaRPr>
          </a:p>
        </p:txBody>
      </p:sp>
      <p:sp>
        <p:nvSpPr>
          <p:cNvPr id="3" name="2 İçerik Yer Tutucusu"/>
          <p:cNvSpPr>
            <a:spLocks noGrp="1"/>
          </p:cNvSpPr>
          <p:nvPr>
            <p:ph idx="1"/>
          </p:nvPr>
        </p:nvSpPr>
        <p:spPr>
          <a:xfrm>
            <a:off x="285720" y="1142985"/>
            <a:ext cx="8572560" cy="4983180"/>
          </a:xfrm>
        </p:spPr>
        <p:txBody>
          <a:bodyPr>
            <a:normAutofit/>
          </a:bodyPr>
          <a:lstStyle/>
          <a:p>
            <a:pPr algn="just"/>
            <a:r>
              <a:rPr lang="tr-TR" sz="2000" dirty="0" smtClean="0"/>
              <a:t>Response of toroidal field region in the outer core to a glitch is exponential relaxation</a:t>
            </a:r>
            <a:r>
              <a:rPr lang="tr-TR" sz="2200" dirty="0" smtClean="0"/>
              <a:t>:</a:t>
            </a:r>
          </a:p>
          <a:p>
            <a:pPr algn="just"/>
            <a:endParaRPr lang="tr-TR" sz="2200" dirty="0" smtClean="0"/>
          </a:p>
          <a:p>
            <a:pPr algn="just"/>
            <a:endParaRPr lang="tr-TR" sz="2200" dirty="0" smtClean="0"/>
          </a:p>
          <a:p>
            <a:pPr algn="just">
              <a:buNone/>
            </a:pPr>
            <a:endParaRPr lang="tr-TR" sz="2200" dirty="0" smtClean="0"/>
          </a:p>
          <a:p>
            <a:r>
              <a:rPr lang="tr-TR" sz="2000" dirty="0" smtClean="0"/>
              <a:t>Depending on the radial extent of the toroidal field, the moment of inertia of the associated region can be comparable to and even larger than that of the inner crust superfluid:</a:t>
            </a:r>
            <a:endParaRPr lang="tr-TR" sz="2000" dirty="0"/>
          </a:p>
        </p:txBody>
      </p:sp>
      <p:sp>
        <p:nvSpPr>
          <p:cNvPr id="144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4385" name="Object 1"/>
          <p:cNvGraphicFramePr>
            <a:graphicFrameLocks noChangeAspect="1"/>
          </p:cNvGraphicFramePr>
          <p:nvPr/>
        </p:nvGraphicFramePr>
        <p:xfrm>
          <a:off x="928662" y="1785926"/>
          <a:ext cx="1928826" cy="578648"/>
        </p:xfrm>
        <a:graphic>
          <a:graphicData uri="http://schemas.openxmlformats.org/presentationml/2006/ole">
            <p:oleObj spid="_x0000_s144385" name="Denklem" r:id="rId3" imgW="1524000" imgH="457200" progId="Equation.3">
              <p:embed/>
            </p:oleObj>
          </a:graphicData>
        </a:graphic>
      </p:graphicFrame>
      <p:sp>
        <p:nvSpPr>
          <p:cNvPr id="144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4387" name="Object 3"/>
          <p:cNvGraphicFramePr>
            <a:graphicFrameLocks noChangeAspect="1"/>
          </p:cNvGraphicFramePr>
          <p:nvPr/>
        </p:nvGraphicFramePr>
        <p:xfrm>
          <a:off x="650875" y="2422525"/>
          <a:ext cx="6313488" cy="685800"/>
        </p:xfrm>
        <a:graphic>
          <a:graphicData uri="http://schemas.openxmlformats.org/presentationml/2006/ole">
            <p:oleObj spid="_x0000_s144387" name="Denklem" r:id="rId4" imgW="5638680" imgH="609480" progId="Equation.3">
              <p:embed/>
            </p:oleObj>
          </a:graphicData>
        </a:graphic>
      </p:graphicFrame>
      <p:pic>
        <p:nvPicPr>
          <p:cNvPr id="144389" name="Picture 5"/>
          <p:cNvPicPr>
            <a:picLocks noChangeAspect="1" noChangeArrowheads="1"/>
          </p:cNvPicPr>
          <p:nvPr/>
        </p:nvPicPr>
        <p:blipFill>
          <a:blip r:embed="rId5" cstate="print"/>
          <a:srcRect/>
          <a:stretch>
            <a:fillRect/>
          </a:stretch>
        </p:blipFill>
        <p:spPr bwMode="auto">
          <a:xfrm>
            <a:off x="3286116" y="3888689"/>
            <a:ext cx="2857520" cy="2683583"/>
          </a:xfrm>
          <a:prstGeom prst="rect">
            <a:avLst/>
          </a:prstGeom>
          <a:noFill/>
          <a:ln w="9525">
            <a:noFill/>
            <a:miter lim="800000"/>
            <a:headEnd/>
            <a:tailEnd/>
          </a:ln>
          <a:effectLst/>
        </p:spPr>
      </p:pic>
      <p:pic>
        <p:nvPicPr>
          <p:cNvPr id="9" name="Picture 2"/>
          <p:cNvPicPr>
            <a:picLocks noChangeAspect="1" noChangeArrowheads="1"/>
          </p:cNvPicPr>
          <p:nvPr/>
        </p:nvPicPr>
        <p:blipFill>
          <a:blip r:embed="rId6" cstate="print"/>
          <a:srcRect/>
          <a:stretch>
            <a:fillRect/>
          </a:stretch>
        </p:blipFill>
        <p:spPr bwMode="auto">
          <a:xfrm>
            <a:off x="1071538" y="5072074"/>
            <a:ext cx="1615851" cy="271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solidFill>
                  <a:srgbClr val="0033CC"/>
                </a:solidFill>
              </a:rPr>
              <a:t>Implications for Crustal Entrainment</a:t>
            </a:r>
            <a:endParaRPr lang="tr-TR" sz="1800" dirty="0">
              <a:solidFill>
                <a:srgbClr val="0033CC"/>
              </a:solidFill>
            </a:endParaRPr>
          </a:p>
        </p:txBody>
      </p:sp>
      <p:sp>
        <p:nvSpPr>
          <p:cNvPr id="3" name="2 İçerik Yer Tutucusu"/>
          <p:cNvSpPr>
            <a:spLocks noGrp="1"/>
          </p:cNvSpPr>
          <p:nvPr>
            <p:ph idx="1"/>
          </p:nvPr>
        </p:nvSpPr>
        <p:spPr>
          <a:xfrm>
            <a:off x="142844" y="1600201"/>
            <a:ext cx="8786877" cy="4525963"/>
          </a:xfrm>
        </p:spPr>
        <p:txBody>
          <a:bodyPr>
            <a:normAutofit lnSpcReduction="10000"/>
          </a:bodyPr>
          <a:lstStyle/>
          <a:p>
            <a:r>
              <a:rPr lang="tr-TR" sz="2400" dirty="0" smtClean="0"/>
              <a:t>With crustal entrainment is taken into account angular momentum balance (glitch magnitude) is given by</a:t>
            </a:r>
          </a:p>
          <a:p>
            <a:endParaRPr lang="tr-TR" sz="2400" dirty="0" smtClean="0"/>
          </a:p>
          <a:p>
            <a:pPr>
              <a:buNone/>
            </a:pPr>
            <a:endParaRPr lang="tr-TR" sz="2400" dirty="0" smtClean="0"/>
          </a:p>
          <a:p>
            <a:r>
              <a:rPr lang="tr-TR" sz="2400" dirty="0" smtClean="0"/>
              <a:t>Considering Vela glitches we obtain                           which is close to the average value over the entire inner crust:</a:t>
            </a:r>
          </a:p>
          <a:p>
            <a:r>
              <a:rPr lang="tr-TR" sz="2400" dirty="0" smtClean="0"/>
              <a:t> Entrainment calculations contain large uncertainties so that enhancement factor is expected to be reduced. </a:t>
            </a:r>
          </a:p>
          <a:p>
            <a:pPr>
              <a:buNone/>
            </a:pPr>
            <a:r>
              <a:rPr lang="tr-TR" sz="2400" dirty="0" smtClean="0">
                <a:latin typeface="Arial" pitchFamily="34" charset="0"/>
                <a:cs typeface="Arial" pitchFamily="34" charset="0"/>
              </a:rPr>
              <a:t>?</a:t>
            </a:r>
            <a:r>
              <a:rPr lang="tr-TR" sz="2400" dirty="0" smtClean="0"/>
              <a:t> </a:t>
            </a:r>
            <a:r>
              <a:rPr lang="tr-TR" sz="1800" dirty="0" smtClean="0"/>
              <a:t>Dripped neutrons destabilises the bcc lattice (Kobyakov  &amp; Pethick 2014)</a:t>
            </a:r>
          </a:p>
          <a:p>
            <a:pPr>
              <a:buNone/>
            </a:pPr>
            <a:r>
              <a:rPr lang="tr-TR" sz="2400" dirty="0" smtClean="0">
                <a:latin typeface="Arial" pitchFamily="34" charset="0"/>
                <a:cs typeface="Arial" pitchFamily="34" charset="0"/>
              </a:rPr>
              <a:t>?</a:t>
            </a:r>
            <a:r>
              <a:rPr lang="tr-TR" sz="1800" dirty="0" smtClean="0"/>
              <a:t> Uncertainties about crust-core transition can lead to thicker crust (Piekarewicz et al. 2014)</a:t>
            </a:r>
          </a:p>
          <a:p>
            <a:pPr>
              <a:buNone/>
            </a:pPr>
            <a:r>
              <a:rPr lang="tr-TR" sz="2400" dirty="0" smtClean="0">
                <a:latin typeface="Arial" pitchFamily="34" charset="0"/>
                <a:cs typeface="Arial" pitchFamily="34" charset="0"/>
              </a:rPr>
              <a:t>?</a:t>
            </a:r>
            <a:r>
              <a:rPr lang="tr-TR" sz="1800" dirty="0" smtClean="0"/>
              <a:t>  Presence of impurities and defects in the lattice (Chamel 2013)</a:t>
            </a:r>
          </a:p>
          <a:p>
            <a:pPr>
              <a:buNone/>
            </a:pPr>
            <a:endParaRPr lang="tr-TR" sz="2400" dirty="0" smtClean="0"/>
          </a:p>
          <a:p>
            <a:endParaRPr lang="tr-TR" sz="2400" dirty="0" smtClean="0"/>
          </a:p>
          <a:p>
            <a:endParaRPr lang="tr-TR" sz="2400" dirty="0" smtClean="0"/>
          </a:p>
          <a:p>
            <a:endParaRPr lang="tr-TR" sz="2400" dirty="0" smtClean="0"/>
          </a:p>
          <a:p>
            <a:pPr>
              <a:buNone/>
            </a:pPr>
            <a:endParaRPr lang="tr-TR" sz="2400" dirty="0" smtClean="0"/>
          </a:p>
        </p:txBody>
      </p:sp>
      <p:pic>
        <p:nvPicPr>
          <p:cNvPr id="70659" name="Picture 3"/>
          <p:cNvPicPr>
            <a:picLocks noChangeAspect="1" noChangeArrowheads="1"/>
          </p:cNvPicPr>
          <p:nvPr/>
        </p:nvPicPr>
        <p:blipFill>
          <a:blip r:embed="rId3" cstate="print"/>
          <a:srcRect/>
          <a:stretch>
            <a:fillRect/>
          </a:stretch>
        </p:blipFill>
        <p:spPr bwMode="auto">
          <a:xfrm>
            <a:off x="2000232" y="2357430"/>
            <a:ext cx="4869448" cy="714380"/>
          </a:xfrm>
          <a:prstGeom prst="rect">
            <a:avLst/>
          </a:prstGeom>
          <a:noFill/>
          <a:ln w="9525">
            <a:noFill/>
            <a:miter lim="800000"/>
            <a:headEnd/>
            <a:tailEnd/>
          </a:ln>
          <a:effectLst/>
        </p:spPr>
      </p:pic>
      <p:pic>
        <p:nvPicPr>
          <p:cNvPr id="70660" name="Picture 4"/>
          <p:cNvPicPr>
            <a:picLocks noChangeAspect="1" noChangeArrowheads="1"/>
          </p:cNvPicPr>
          <p:nvPr/>
        </p:nvPicPr>
        <p:blipFill>
          <a:blip r:embed="rId4" cstate="print"/>
          <a:srcRect/>
          <a:stretch>
            <a:fillRect/>
          </a:stretch>
        </p:blipFill>
        <p:spPr bwMode="auto">
          <a:xfrm>
            <a:off x="5000628" y="3214686"/>
            <a:ext cx="1647611" cy="280988"/>
          </a:xfrm>
          <a:prstGeom prst="rect">
            <a:avLst/>
          </a:prstGeom>
          <a:noFill/>
          <a:ln w="9525">
            <a:noFill/>
            <a:miter lim="800000"/>
            <a:headEnd/>
            <a:tailEnd/>
          </a:ln>
          <a:effectLst/>
        </p:spPr>
      </p:pic>
      <p:graphicFrame>
        <p:nvGraphicFramePr>
          <p:cNvPr id="221185" name="Object 1"/>
          <p:cNvGraphicFramePr>
            <a:graphicFrameLocks noChangeAspect="1"/>
          </p:cNvGraphicFramePr>
          <p:nvPr/>
        </p:nvGraphicFramePr>
        <p:xfrm>
          <a:off x="6143636" y="3500438"/>
          <a:ext cx="1244600" cy="365125"/>
        </p:xfrm>
        <a:graphic>
          <a:graphicData uri="http://schemas.openxmlformats.org/presentationml/2006/ole">
            <p:oleObj spid="_x0000_s221185" name="Denklem" r:id="rId5" imgW="939800" imgH="27940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2418</TotalTime>
  <Words>2755</Words>
  <Application>Microsoft Office PowerPoint</Application>
  <PresentationFormat>Ekran Gösterisi (4:3)</PresentationFormat>
  <Paragraphs>1267</Paragraphs>
  <Slides>24</Slides>
  <Notes>2</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24</vt:i4>
      </vt:variant>
    </vt:vector>
  </HeadingPairs>
  <TitlesOfParts>
    <vt:vector size="26" baseType="lpstr">
      <vt:lpstr>Ofis Teması</vt:lpstr>
      <vt:lpstr>Denklem</vt:lpstr>
      <vt:lpstr>Vortex Creep Against Toroidal Flux Lines and Implications for Pulsar Glitches and Neutron Star Structure</vt:lpstr>
      <vt:lpstr>Pulsar Glitches</vt:lpstr>
      <vt:lpstr>Superfluid Dynamics Inside Neutron Stars</vt:lpstr>
      <vt:lpstr>Vortex Creep Model</vt:lpstr>
      <vt:lpstr>Crustal Entrainment Effect</vt:lpstr>
      <vt:lpstr>THE CRUST IS NOT ENOUGH...</vt:lpstr>
      <vt:lpstr>Vortex Pinning and Creep Against Flux Tubes</vt:lpstr>
      <vt:lpstr>Gügercinoğlu &amp; Alpar (2014)</vt:lpstr>
      <vt:lpstr>Implications for Crustal Entrainment</vt:lpstr>
      <vt:lpstr>Observations vs Model</vt:lpstr>
      <vt:lpstr>Slayt 11</vt:lpstr>
      <vt:lpstr>Slayt 12</vt:lpstr>
      <vt:lpstr>Magnetars</vt:lpstr>
      <vt:lpstr>Slayt 14</vt:lpstr>
      <vt:lpstr>Conclusions</vt:lpstr>
      <vt:lpstr>Slayt 16</vt:lpstr>
      <vt:lpstr>EXTRA SLIDES</vt:lpstr>
      <vt:lpstr>Slayt 18</vt:lpstr>
      <vt:lpstr>Slayt 19</vt:lpstr>
      <vt:lpstr>Slayt 20</vt:lpstr>
      <vt:lpstr>Slayt 21</vt:lpstr>
      <vt:lpstr>Slayt 22</vt:lpstr>
      <vt:lpstr>Slayt 23</vt:lpstr>
      <vt:lpstr>Slayt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Vortex Creep Against Toroidal Flux Lines and Implications for Pulsar Glitches and Neutron Star Structure</dc:title>
  <dc:creator>Erbil</dc:creator>
  <cp:lastModifiedBy>aaa</cp:lastModifiedBy>
  <cp:revision>510</cp:revision>
  <dcterms:modified xsi:type="dcterms:W3CDTF">2015-06-13T21:29:01Z</dcterms:modified>
</cp:coreProperties>
</file>