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9" r:id="rId1"/>
  </p:sldMasterIdLst>
  <p:notesMasterIdLst>
    <p:notesMasterId r:id="rId37"/>
  </p:notesMasterIdLst>
  <p:sldIdLst>
    <p:sldId id="412" r:id="rId2"/>
    <p:sldId id="413" r:id="rId3"/>
    <p:sldId id="414" r:id="rId4"/>
    <p:sldId id="415" r:id="rId5"/>
    <p:sldId id="416" r:id="rId6"/>
    <p:sldId id="458" r:id="rId7"/>
    <p:sldId id="418" r:id="rId8"/>
    <p:sldId id="419" r:id="rId9"/>
    <p:sldId id="459" r:id="rId10"/>
    <p:sldId id="421" r:id="rId11"/>
    <p:sldId id="442" r:id="rId12"/>
    <p:sldId id="429" r:id="rId13"/>
    <p:sldId id="430" r:id="rId14"/>
    <p:sldId id="432" r:id="rId15"/>
    <p:sldId id="443" r:id="rId16"/>
    <p:sldId id="433" r:id="rId17"/>
    <p:sldId id="445" r:id="rId18"/>
    <p:sldId id="434" r:id="rId19"/>
    <p:sldId id="446" r:id="rId20"/>
    <p:sldId id="460" r:id="rId21"/>
    <p:sldId id="447" r:id="rId22"/>
    <p:sldId id="448" r:id="rId23"/>
    <p:sldId id="439" r:id="rId24"/>
    <p:sldId id="440" r:id="rId25"/>
    <p:sldId id="461" r:id="rId26"/>
    <p:sldId id="449" r:id="rId27"/>
    <p:sldId id="450" r:id="rId28"/>
    <p:sldId id="451" r:id="rId29"/>
    <p:sldId id="441" r:id="rId30"/>
    <p:sldId id="457" r:id="rId31"/>
    <p:sldId id="452" r:id="rId32"/>
    <p:sldId id="453" r:id="rId33"/>
    <p:sldId id="454" r:id="rId34"/>
    <p:sldId id="455" r:id="rId35"/>
    <p:sldId id="45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33CC33"/>
    <a:srgbClr val="DDDDDD"/>
    <a:srgbClr val="66FF33"/>
    <a:srgbClr val="FF9900"/>
    <a:srgbClr val="0000FF"/>
    <a:srgbClr val="FF99CC"/>
    <a:srgbClr val="CC3300"/>
    <a:srgbClr val="666699"/>
    <a:srgbClr val="3B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135" autoAdjust="0"/>
  </p:normalViewPr>
  <p:slideViewPr>
    <p:cSldViewPr>
      <p:cViewPr>
        <p:scale>
          <a:sx n="100" d="100"/>
          <a:sy n="100" d="100"/>
        </p:scale>
        <p:origin x="-125" y="10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7EA0C6F-F038-4693-A48C-B00A4B57E8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68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/>
            <a:fld id="{C8E8F1EA-B9EB-4E8A-A3EE-4F65FA88597C}" type="slidenum">
              <a:rPr lang="fr-FR" smtClean="0">
                <a:latin typeface="Times New Roman" pitchFamily="18" charset="0"/>
              </a:rPr>
              <a:pPr eaLnBrk="1" hangingPunct="1"/>
              <a:t>1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13"/>
          </a:xfrm>
          <a:noFill/>
        </p:spPr>
        <p:txBody>
          <a:bodyPr/>
          <a:lstStyle/>
          <a:p>
            <a:pPr eaLnBrk="1" hangingPunct="1"/>
            <a:r>
              <a:rPr lang="fr-FR" smtClean="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40B1A-6F01-4D07-8B1C-5E23ABBEB3C1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73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A40B1A-6F01-4D07-8B1C-5E23ABBEB3C1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73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Stellar processes influenced by electron capture rate </a:t>
            </a:r>
          </a:p>
          <a:p>
            <a:pPr marL="228600" indent="-228600">
              <a:buAutoNum type="alphaLcParenR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onset of the collapse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O+Ne+Mg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core of 8-10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Msun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stars , </a:t>
            </a:r>
          </a:p>
          <a:p>
            <a:pPr marL="228600" indent="-228600">
              <a:buAutoNum type="alphaLcParenR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growth of the mass of the iron core of M &gt;10Msun, </a:t>
            </a:r>
          </a:p>
          <a:p>
            <a:pPr marL="228600" indent="-228600">
              <a:buAutoNum type="alphaLcParenR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size of the bouncing core of the supernova explosion through the trapped lepton fraction, </a:t>
            </a:r>
          </a:p>
          <a:p>
            <a:pPr marL="228600" indent="-228600">
              <a:buAutoNum type="alphaLcParenR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Nucleosynthesis and energy generation in X-ray bursts and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other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rp-process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sites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A0C6F-F038-4693-A48C-B00A4B57E80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4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Mass trajectories for the simulation with the W&amp;H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as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function of post-bounce time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tpb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). Also plotted: shock position (thick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solid line starting at time zero and rising to the upper right corner),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gain radius (thin dashed line),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neutrinospheres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(e: thick solid;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¯e: thick dashed; μ, ¯μ, , ¯: thick dash-dotted). In addition,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composition interfaces are plotted with different bold, labelled lines: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inner boundaries of the O-Ne-Mg layer at ∼0.77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⊙, of the C-O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layer at ∼1.26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⊙, and of the He layer at 1.3769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⊙. The two dotted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lines represent the mass shells where the mass spacing between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plotted trajectories changes. An equidistant spacing of 5×10−2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⊙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was chosen up to 1.3579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⊙, between that value and 1.3765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⊙ it was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1.3 × 10−3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⊙, and 8 × 10−5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⊙ outside.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A0C6F-F038-4693-A48C-B00A4B57E8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7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err="1" smtClean="0"/>
              <a:t>Supernovae</a:t>
            </a:r>
            <a:r>
              <a:rPr lang="fr-FR" altLang="fr-FR" dirty="0" smtClean="0"/>
              <a:t>: 4 observations dans notre galaxie (CRABE 1054)</a:t>
            </a:r>
          </a:p>
          <a:p>
            <a:pPr eaLnBrk="1" hangingPunct="1"/>
            <a:r>
              <a:rPr lang="fr-FR" altLang="fr-FR" dirty="0" smtClean="0"/>
              <a:t>~ 600 en tout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A0C6F-F038-4693-A48C-B00A4B57E8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About 1800 pulsar observations in the </a:t>
            </a:r>
            <a:r>
              <a:rPr lang="fr-FR" altLang="fr-FR" dirty="0" err="1" smtClean="0"/>
              <a:t>different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wavelength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domains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A0C6F-F038-4693-A48C-B00A4B57E80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Chimera</a:t>
            </a:r>
            <a:r>
              <a:rPr lang="fr-FR" dirty="0" smtClean="0"/>
              <a:t> collaboration: </a:t>
            </a:r>
            <a:r>
              <a:rPr lang="fr-FR" dirty="0" err="1" smtClean="0"/>
              <a:t>Oakridge</a:t>
            </a:r>
            <a:r>
              <a:rPr lang="fr-FR" dirty="0" smtClean="0"/>
              <a:t> group</a:t>
            </a:r>
          </a:p>
          <a:p>
            <a:r>
              <a:rPr lang="fr-FR" dirty="0" err="1" smtClean="0"/>
              <a:t>Hanke</a:t>
            </a:r>
            <a:r>
              <a:rPr lang="fr-FR" dirty="0" smtClean="0"/>
              <a:t> : </a:t>
            </a:r>
            <a:r>
              <a:rPr lang="fr-FR" dirty="0" err="1" smtClean="0"/>
              <a:t>Garching</a:t>
            </a:r>
            <a:r>
              <a:rPr lang="fr-FR" dirty="0" smtClean="0"/>
              <a:t> group (</a:t>
            </a:r>
            <a:r>
              <a:rPr lang="fr-FR" dirty="0" err="1" smtClean="0"/>
              <a:t>Janka</a:t>
            </a:r>
            <a:r>
              <a:rPr lang="fr-FR" dirty="0" smtClean="0"/>
              <a:t> et al)</a:t>
            </a:r>
          </a:p>
          <a:p>
            <a:r>
              <a:rPr lang="fr-FR" dirty="0" err="1" smtClean="0"/>
              <a:t>Incertainty</a:t>
            </a:r>
            <a:r>
              <a:rPr lang="fr-FR" dirty="0" smtClean="0"/>
              <a:t> in the nu </a:t>
            </a:r>
            <a:r>
              <a:rPr lang="fr-FR" dirty="0" err="1" smtClean="0"/>
              <a:t>opacity</a:t>
            </a:r>
            <a:r>
              <a:rPr lang="fr-FR" dirty="0" smtClean="0"/>
              <a:t>, </a:t>
            </a:r>
            <a:r>
              <a:rPr lang="fr-FR" dirty="0" err="1" smtClean="0"/>
              <a:t>mainly</a:t>
            </a:r>
            <a:r>
              <a:rPr lang="fr-FR" dirty="0" smtClean="0"/>
              <a:t> the nu-</a:t>
            </a:r>
            <a:r>
              <a:rPr lang="fr-FR" dirty="0" err="1" smtClean="0"/>
              <a:t>nucleon</a:t>
            </a:r>
            <a:r>
              <a:rPr lang="fr-FR" dirty="0" smtClean="0"/>
              <a:t> </a:t>
            </a:r>
            <a:r>
              <a:rPr lang="fr-FR" dirty="0" err="1" smtClean="0"/>
              <a:t>scattering</a:t>
            </a:r>
            <a:r>
              <a:rPr lang="fr-FR" dirty="0" smtClean="0"/>
              <a:t> 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subnuclear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density</a:t>
            </a:r>
            <a:endParaRPr lang="fr-FR" dirty="0" smtClean="0"/>
          </a:p>
          <a:p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strange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-quark contributions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 the nucleon spin, which affect neutral-current neutrino scattering. We demonstrate on the basis of a 20 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progenitor star that a moderate strangeness-dependent contribution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gsa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= -0.2 to the axial-vector coupling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constant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= 1.26 can turn an unsuccessful three-dimensional (3D) model into a successful explosion.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Indeed a nonzero value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gsa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does not affect charged current interactions, but neutral yes: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reduces the scattering opacity of heavy flavor neutrinos. They leave easier the PNS leading to more heating in the gain region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A0C6F-F038-4693-A48C-B00A4B57E80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A0C6F-F038-4693-A48C-B00A4B57E80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A0C6F-F038-4693-A48C-B00A4B57E80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7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Constanca</a:t>
            </a:r>
            <a:r>
              <a:rPr lang="fr-FR" dirty="0" smtClean="0"/>
              <a:t>: </a:t>
            </a:r>
            <a:r>
              <a:rPr lang="fr-FR" dirty="0" err="1" smtClean="0"/>
              <a:t>calculation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TF and NL3</a:t>
            </a:r>
          </a:p>
          <a:p>
            <a:r>
              <a:rPr lang="fr-FR" dirty="0" err="1" smtClean="0"/>
              <a:t>Horpwitz</a:t>
            </a:r>
            <a:r>
              <a:rPr lang="fr-FR" dirty="0" smtClean="0"/>
              <a:t>: </a:t>
            </a:r>
            <a:r>
              <a:rPr lang="fr-FR" dirty="0" err="1" smtClean="0"/>
              <a:t>yp</a:t>
            </a:r>
            <a:r>
              <a:rPr lang="fr-FR" dirty="0" smtClean="0"/>
              <a:t>=0.2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A0C6F-F038-4693-A48C-B00A4B57E80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2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Constanca</a:t>
            </a:r>
            <a:r>
              <a:rPr lang="fr-FR" dirty="0" smtClean="0"/>
              <a:t>: </a:t>
            </a:r>
            <a:r>
              <a:rPr lang="fr-FR" dirty="0" err="1" smtClean="0"/>
              <a:t>calculation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TF and NL3</a:t>
            </a:r>
          </a:p>
          <a:p>
            <a:r>
              <a:rPr lang="fr-FR" dirty="0" err="1" smtClean="0"/>
              <a:t>Horpwitz</a:t>
            </a:r>
            <a:r>
              <a:rPr lang="fr-FR" dirty="0" smtClean="0"/>
              <a:t>: </a:t>
            </a:r>
            <a:r>
              <a:rPr lang="fr-FR" dirty="0" err="1" smtClean="0"/>
              <a:t>yp</a:t>
            </a:r>
            <a:r>
              <a:rPr lang="fr-FR" dirty="0" smtClean="0"/>
              <a:t>=0.2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A0C6F-F038-4693-A48C-B00A4B57E80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531DA0-6532-49BD-942A-06FDD98F6B0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D6FA4-F68E-408F-8033-1D04D7E1AAD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DF1DB-9988-424E-999E-B85880C62CF0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D02EC-BD99-4095-9D27-763A912A8A1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811E4-B415-454D-A63C-6E7D88188C6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DEEBD-B89A-40C2-9257-47AC80BF658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FDFD-43A6-4C41-BF8F-B9514B0AC7CE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25574-610F-43F8-A6FB-DB182FBBEDEF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C303E-7175-4792-8826-FBD9E3F194F7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025AE-E146-49E7-BC02-BA60370CAA13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40BC3-61B6-4EFB-8CF2-3552EDFC2E8C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B0D3417-1A1E-4181-A165-D24AC03D2E17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3.png"/><Relationship Id="rId10" Type="http://schemas.openxmlformats.org/officeDocument/2006/relationships/image" Target="../media/image62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379788"/>
            <a:ext cx="9073009" cy="2209800"/>
          </a:xfrm>
        </p:spPr>
        <p:txBody>
          <a:bodyPr>
            <a:normAutofit/>
          </a:bodyPr>
          <a:lstStyle/>
          <a:p>
            <a:pPr eaLnBrk="1" hangingPunct="1"/>
            <a:r>
              <a:rPr lang="fr-FR" sz="2400" dirty="0" smtClean="0"/>
              <a:t>Francesca </a:t>
            </a:r>
            <a:r>
              <a:rPr lang="fr-FR" sz="2400" dirty="0" err="1" smtClean="0"/>
              <a:t>Gulminelli</a:t>
            </a:r>
            <a:r>
              <a:rPr lang="fr-FR" sz="2400" dirty="0" smtClean="0"/>
              <a:t>  - LPC Caen, France</a:t>
            </a:r>
          </a:p>
          <a:p>
            <a:pPr eaLnBrk="1" hangingPunct="1"/>
            <a:endParaRPr lang="fr-FR" sz="1600" b="1" dirty="0" smtClean="0"/>
          </a:p>
          <a:p>
            <a:pPr algn="ctr" eaLnBrk="1" hangingPunct="1"/>
            <a:r>
              <a:rPr lang="fr-FR" sz="1600" b="1" dirty="0" smtClean="0"/>
              <a:t>   </a:t>
            </a:r>
            <a:endParaRPr lang="fr-FR" sz="1600" i="1" dirty="0" smtClean="0"/>
          </a:p>
          <a:p>
            <a:pPr algn="ctr" eaLnBrk="1" hangingPunct="1"/>
            <a:endParaRPr lang="fr-FR" sz="1600" i="1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3075" name="Line 4"/>
          <p:cNvSpPr>
            <a:spLocks noChangeShapeType="1"/>
          </p:cNvSpPr>
          <p:nvPr/>
        </p:nvSpPr>
        <p:spPr bwMode="auto">
          <a:xfrm>
            <a:off x="755650" y="3789363"/>
            <a:ext cx="79200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17488" y="1052736"/>
            <a:ext cx="8458200" cy="1371600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latin typeface="Segoe Print" panose="02000600000000000000" pitchFamily="2" charset="0"/>
              </a:rPr>
              <a:t>Sub-saturation</a:t>
            </a:r>
            <a:r>
              <a:rPr lang="en-US" sz="4000" b="1" dirty="0" smtClean="0"/>
              <a:t> </a:t>
            </a:r>
            <a:r>
              <a:rPr lang="en-US" sz="4000" b="1" dirty="0" err="1" smtClean="0">
                <a:latin typeface="Segoe Print" panose="02000600000000000000" pitchFamily="2" charset="0"/>
              </a:rPr>
              <a:t>EoS</a:t>
            </a:r>
            <a:r>
              <a:rPr lang="en-US" sz="4000" b="1" dirty="0" smtClean="0">
                <a:latin typeface="Segoe Print" panose="02000600000000000000" pitchFamily="2" charset="0"/>
              </a:rPr>
              <a:t> for </a:t>
            </a:r>
            <a:br>
              <a:rPr lang="en-US" sz="4000" b="1" dirty="0" smtClean="0">
                <a:latin typeface="Segoe Print" panose="02000600000000000000" pitchFamily="2" charset="0"/>
              </a:rPr>
            </a:br>
            <a:r>
              <a:rPr lang="en-US" sz="4000" b="1" dirty="0" smtClean="0">
                <a:latin typeface="Segoe Print" panose="02000600000000000000" pitchFamily="2" charset="0"/>
              </a:rPr>
              <a:t>Core Collapse Supernova </a:t>
            </a:r>
            <a:r>
              <a:rPr lang="en-US" b="1" dirty="0" smtClean="0">
                <a:latin typeface="Segoe Print" panose="02000600000000000000" pitchFamily="2" charset="0"/>
              </a:rPr>
              <a:t/>
            </a:r>
            <a:br>
              <a:rPr lang="en-US" b="1" dirty="0" smtClean="0">
                <a:latin typeface="Segoe Print" panose="02000600000000000000" pitchFamily="2" charset="0"/>
              </a:rPr>
            </a:br>
            <a:r>
              <a:rPr lang="en-US" sz="4000" b="1" dirty="0" smtClean="0">
                <a:latin typeface="Segoe Print" panose="02000600000000000000" pitchFamily="2" charset="0"/>
              </a:rPr>
              <a:t>and Neutron Stars  </a:t>
            </a:r>
            <a:endParaRPr lang="fr-FR" sz="4000" dirty="0" smtClean="0">
              <a:latin typeface="Segoe Print" panose="02000600000000000000" pitchFamily="2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1519170" y="6095997"/>
            <a:ext cx="6177029" cy="761993"/>
            <a:chOff x="2041029" y="6319053"/>
            <a:chExt cx="5502771" cy="508036"/>
          </a:xfrm>
        </p:grpSpPr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029" y="6319053"/>
              <a:ext cx="1056819" cy="346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193" y="6379153"/>
              <a:ext cx="687339" cy="323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907" y="6333371"/>
              <a:ext cx="689574" cy="360374"/>
            </a:xfrm>
            <a:prstGeom prst="rect">
              <a:avLst/>
            </a:prstGeom>
          </p:spPr>
        </p:pic>
        <p:pic>
          <p:nvPicPr>
            <p:cNvPr id="16" name="Picture 21" descr="logo unicae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6357224"/>
              <a:ext cx="1295400" cy="469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323" y="6248400"/>
            <a:ext cx="868109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323" y="6320896"/>
            <a:ext cx="868109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76400" y="4230469"/>
            <a:ext cx="5997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Collaboration: </a:t>
            </a:r>
          </a:p>
          <a:p>
            <a:r>
              <a:rPr lang="fr-FR" dirty="0" smtClean="0"/>
              <a:t>LPC Caen, LUTH Meudon, IPN Lyon, IFIN Bucarest</a:t>
            </a:r>
            <a:endParaRPr lang="fr-FR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094" y="5181600"/>
            <a:ext cx="159430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29200"/>
            <a:ext cx="13430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18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latin typeface="Segoe Print" panose="02000600000000000000" pitchFamily="2" charset="0"/>
              </a:rPr>
              <a:t>II- </a:t>
            </a:r>
            <a:r>
              <a:rPr lang="fr-FR" sz="3600" dirty="0" smtClean="0">
                <a:latin typeface="Segoe Print" panose="02000600000000000000" pitchFamily="2" charset="0"/>
              </a:rPr>
              <a:t> NSE for supernova </a:t>
            </a:r>
            <a:r>
              <a:rPr lang="fr-FR" sz="3600" dirty="0" err="1" smtClean="0">
                <a:latin typeface="Segoe Print" panose="02000600000000000000" pitchFamily="2" charset="0"/>
              </a:rPr>
              <a:t>matter</a:t>
            </a:r>
            <a:endParaRPr lang="fr-FR" sz="3600" dirty="0"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103189" y="1752600"/>
                <a:ext cx="8888411" cy="48006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lnSpc>
                    <a:spcPct val="80000"/>
                  </a:lnSpc>
                  <a:spcAft>
                    <a:spcPts val="0"/>
                  </a:spcAft>
                  <a:buFont typeface="Arial" pitchFamily="34" charset="0"/>
                  <a:buNone/>
                </a:pPr>
                <a:r>
                  <a:rPr lang="fr-FR" altLang="fr-FR" sz="1800" dirty="0"/>
                  <a:t>N</a:t>
                </a:r>
                <a:r>
                  <a:rPr lang="fr-FR" altLang="fr-FR" sz="1800" dirty="0" smtClean="0"/>
                  <a:t>on-</a:t>
                </a:r>
                <a:r>
                  <a:rPr lang="fr-FR" altLang="fr-FR" sz="1800" dirty="0" err="1" smtClean="0"/>
                  <a:t>interacting</a:t>
                </a:r>
                <a:r>
                  <a:rPr lang="fr-FR" altLang="fr-FR" sz="1800" dirty="0" smtClean="0"/>
                  <a:t> </a:t>
                </a:r>
                <a:r>
                  <a:rPr lang="fr-FR" altLang="fr-FR" sz="1800" dirty="0" err="1"/>
                  <a:t>ideal-gas</a:t>
                </a:r>
                <a:r>
                  <a:rPr lang="fr-FR" altLang="fr-FR" sz="1800" dirty="0"/>
                  <a:t> of </a:t>
                </a:r>
                <a:r>
                  <a:rPr lang="fr-FR" altLang="fr-FR" sz="1800" dirty="0" err="1" smtClean="0"/>
                  <a:t>nuclei</a:t>
                </a:r>
                <a:r>
                  <a:rPr lang="fr-FR" altLang="fr-FR" sz="1800" dirty="0" smtClean="0"/>
                  <a:t> + (</a:t>
                </a:r>
                <a:r>
                  <a:rPr lang="fr-FR" altLang="fr-FR" sz="1800" dirty="0" err="1" smtClean="0"/>
                  <a:t>interacting</a:t>
                </a:r>
                <a:r>
                  <a:rPr lang="fr-FR" altLang="fr-FR" sz="1800" dirty="0" smtClean="0"/>
                  <a:t>) </a:t>
                </a:r>
                <a:r>
                  <a:rPr lang="fr-FR" altLang="fr-FR" sz="1800" dirty="0" err="1" smtClean="0"/>
                  <a:t>nucleon</a:t>
                </a:r>
                <a:r>
                  <a:rPr lang="fr-FR" altLang="fr-FR" sz="1800" dirty="0" smtClean="0"/>
                  <a:t> </a:t>
                </a:r>
                <a:r>
                  <a:rPr lang="fr-FR" altLang="fr-FR" sz="1800" dirty="0" err="1" smtClean="0"/>
                  <a:t>gas</a:t>
                </a:r>
                <a:r>
                  <a:rPr lang="fr-FR" altLang="fr-FR" sz="1800" dirty="0" smtClean="0"/>
                  <a:t> </a:t>
                </a:r>
                <a:r>
                  <a:rPr lang="fr-FR" altLang="fr-FR" dirty="0" smtClean="0"/>
                  <a:t> </a:t>
                </a:r>
              </a:p>
              <a:p>
                <a:pPr marL="0" indent="0" fontAlgn="auto">
                  <a:lnSpc>
                    <a:spcPct val="80000"/>
                  </a:lnSpc>
                  <a:spcAft>
                    <a:spcPts val="0"/>
                  </a:spcAft>
                  <a:buNone/>
                </a:pPr>
                <a:r>
                  <a:rPr lang="en-US" sz="1000" dirty="0"/>
                  <a:t>A. R. </a:t>
                </a:r>
                <a:r>
                  <a:rPr lang="en-US" sz="1000" dirty="0" err="1"/>
                  <a:t>Raduta</a:t>
                </a:r>
                <a:r>
                  <a:rPr lang="en-US" sz="1000" dirty="0"/>
                  <a:t> and F. </a:t>
                </a:r>
                <a:r>
                  <a:rPr lang="en-US" sz="1000" dirty="0" err="1"/>
                  <a:t>Gulminelli</a:t>
                </a:r>
                <a:r>
                  <a:rPr lang="en-US" sz="1000" dirty="0"/>
                  <a:t>, Phys. Rev. </a:t>
                </a:r>
                <a:r>
                  <a:rPr lang="en-US" sz="1000" dirty="0" smtClean="0"/>
                  <a:t>C 82, </a:t>
                </a:r>
                <a:r>
                  <a:rPr lang="en-US" sz="1000" dirty="0"/>
                  <a:t>065801 (2010) </a:t>
                </a:r>
                <a:r>
                  <a:rPr lang="en-US" sz="1000" dirty="0" smtClean="0"/>
                  <a:t>                A</a:t>
                </a:r>
                <a:r>
                  <a:rPr lang="en-US" sz="1000" dirty="0"/>
                  <a:t>. S. </a:t>
                </a:r>
                <a:r>
                  <a:rPr lang="en-US" sz="1000" dirty="0" err="1"/>
                  <a:t>Botvina</a:t>
                </a:r>
                <a:r>
                  <a:rPr lang="en-US" sz="1000" dirty="0"/>
                  <a:t> and I. N. </a:t>
                </a:r>
                <a:r>
                  <a:rPr lang="en-US" sz="1000" dirty="0" err="1"/>
                  <a:t>Mishustin</a:t>
                </a:r>
                <a:r>
                  <a:rPr lang="en-US" sz="1000" dirty="0"/>
                  <a:t>, </a:t>
                </a:r>
                <a:r>
                  <a:rPr lang="en-US" sz="1000" dirty="0" err="1"/>
                  <a:t>Nucl</a:t>
                </a:r>
                <a:r>
                  <a:rPr lang="en-US" sz="1000" dirty="0"/>
                  <a:t>. Phys. A 843, 98 (2010</a:t>
                </a:r>
                <a:r>
                  <a:rPr lang="en-US" sz="1000" dirty="0" smtClean="0"/>
                  <a:t>)</a:t>
                </a:r>
              </a:p>
              <a:p>
                <a:pPr marL="0" indent="0" fontAlgn="auto">
                  <a:lnSpc>
                    <a:spcPct val="80000"/>
                  </a:lnSpc>
                  <a:spcAft>
                    <a:spcPts val="0"/>
                  </a:spcAft>
                  <a:buNone/>
                </a:pPr>
                <a:r>
                  <a:rPr lang="fr-FR" sz="1000" dirty="0"/>
                  <a:t>M. </a:t>
                </a:r>
                <a:r>
                  <a:rPr lang="fr-FR" sz="1000" dirty="0" err="1"/>
                  <a:t>Hempel</a:t>
                </a:r>
                <a:r>
                  <a:rPr lang="fr-FR" sz="1000" dirty="0"/>
                  <a:t> and J. </a:t>
                </a:r>
                <a:r>
                  <a:rPr lang="fr-FR" sz="1000" dirty="0" err="1"/>
                  <a:t>Schaffner-Bielich</a:t>
                </a:r>
                <a:r>
                  <a:rPr lang="fr-FR" sz="1000" dirty="0"/>
                  <a:t>, </a:t>
                </a:r>
                <a:r>
                  <a:rPr lang="fr-FR" sz="1000" dirty="0" err="1"/>
                  <a:t>Nucl</a:t>
                </a:r>
                <a:r>
                  <a:rPr lang="fr-FR" sz="1000" dirty="0"/>
                  <a:t>. </a:t>
                </a:r>
                <a:r>
                  <a:rPr lang="fr-FR" sz="1000" dirty="0" err="1"/>
                  <a:t>Phys.A</a:t>
                </a:r>
                <a:r>
                  <a:rPr lang="fr-FR" sz="1000" dirty="0"/>
                  <a:t> 837, 210 (2010) </a:t>
                </a:r>
                <a:r>
                  <a:rPr lang="fr-FR" sz="1000" dirty="0" smtClean="0"/>
                  <a:t>          S</a:t>
                </a:r>
                <a:r>
                  <a:rPr lang="fr-FR" sz="1000" dirty="0"/>
                  <a:t>. </a:t>
                </a:r>
                <a:r>
                  <a:rPr lang="fr-FR" sz="1000" dirty="0" err="1"/>
                  <a:t>Furusawa</a:t>
                </a:r>
                <a:r>
                  <a:rPr lang="fr-FR" sz="1000" dirty="0"/>
                  <a:t>, K. Sumiyoshi, S. </a:t>
                </a:r>
                <a:r>
                  <a:rPr lang="fr-FR" sz="1000" dirty="0" err="1"/>
                  <a:t>Yamada</a:t>
                </a:r>
                <a:r>
                  <a:rPr lang="fr-FR" sz="1000" dirty="0"/>
                  <a:t>, and H. Suzuki, A&amp;A  772, 95 (2013</a:t>
                </a:r>
                <a:r>
                  <a:rPr lang="fr-FR" sz="1000" dirty="0" smtClean="0"/>
                  <a:t>)</a:t>
                </a:r>
                <a:endParaRPr lang="fr-FR" sz="1400" dirty="0" smtClean="0"/>
              </a:p>
              <a:p>
                <a:pPr marL="0" indent="0" fontAlgn="auto">
                  <a:lnSpc>
                    <a:spcPct val="80000"/>
                  </a:lnSpc>
                  <a:spcAft>
                    <a:spcPts val="0"/>
                  </a:spcAft>
                  <a:buNone/>
                </a:pPr>
                <a:endParaRPr lang="fr-FR" altLang="fr-FR" sz="1800" dirty="0" smtClean="0"/>
              </a:p>
              <a:p>
                <a:pPr fontAlgn="auto">
                  <a:lnSpc>
                    <a:spcPct val="70000"/>
                  </a:lnSpc>
                  <a:spcAft>
                    <a:spcPts val="0"/>
                  </a:spcAft>
                </a:pPr>
                <a:r>
                  <a:rPr lang="fr-FR" altLang="fr-FR" sz="1800" dirty="0"/>
                  <a:t>No WS </a:t>
                </a:r>
                <a:r>
                  <a:rPr lang="fr-FR" altLang="fr-FR" sz="1800" dirty="0" err="1"/>
                  <a:t>cell</a:t>
                </a:r>
                <a:r>
                  <a:rPr lang="fr-FR" altLang="fr-FR" sz="1800" dirty="0"/>
                  <a:t>: </a:t>
                </a:r>
                <a:r>
                  <a:rPr lang="fr-FR" altLang="fr-FR" sz="1800" dirty="0" err="1"/>
                  <a:t>energy</a:t>
                </a:r>
                <a:r>
                  <a:rPr lang="fr-FR" altLang="fr-FR" sz="1800" dirty="0"/>
                  <a:t> (and </a:t>
                </a:r>
                <a:r>
                  <a:rPr lang="fr-FR" altLang="fr-FR" sz="1800" dirty="0" err="1"/>
                  <a:t>entropy</a:t>
                </a:r>
                <a:r>
                  <a:rPr lang="fr-FR" altLang="fr-FR" sz="1800" dirty="0"/>
                  <a:t>) </a:t>
                </a:r>
                <a:r>
                  <a:rPr lang="fr-FR" altLang="fr-FR" sz="1800" dirty="0" err="1"/>
                  <a:t>calculated</a:t>
                </a:r>
                <a:r>
                  <a:rPr lang="fr-FR" altLang="fr-FR" sz="1800" dirty="0"/>
                  <a:t> in the </a:t>
                </a:r>
                <a14:m>
                  <m:oMath xmlns:m="http://schemas.openxmlformats.org/officeDocument/2006/math">
                    <m:r>
                      <a:rPr lang="fr-FR" altLang="fr-FR" sz="1800" i="1">
                        <a:latin typeface="Cambria Math"/>
                      </a:rPr>
                      <m:t>𝑉</m:t>
                    </m:r>
                    <m:r>
                      <a:rPr lang="fr-FR" altLang="fr-FR" sz="1800" i="1">
                        <a:latin typeface="Cambria Math"/>
                        <a:ea typeface="Cambria Math"/>
                      </a:rPr>
                      <m:t>→∞</m:t>
                    </m:r>
                    <m:r>
                      <a:rPr lang="fr-FR" altLang="fr-FR" sz="18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altLang="fr-FR" sz="1800" dirty="0" err="1"/>
                  <a:t>space</a:t>
                </a:r>
                <a:r>
                  <a:rPr lang="fr-FR" altLang="fr-FR" sz="1800" dirty="0"/>
                  <a:t> </a:t>
                </a:r>
              </a:p>
              <a:p>
                <a:pPr fontAlgn="auto">
                  <a:lnSpc>
                    <a:spcPct val="70000"/>
                  </a:lnSpc>
                  <a:spcAft>
                    <a:spcPts val="0"/>
                  </a:spcAft>
                </a:pPr>
                <a:r>
                  <a:rPr lang="fr-FR" altLang="fr-FR" sz="1800" dirty="0"/>
                  <a:t>No nucleus-</a:t>
                </a:r>
                <a:r>
                  <a:rPr lang="fr-FR" altLang="fr-FR" sz="1800" dirty="0" err="1"/>
                  <a:t>gas</a:t>
                </a:r>
                <a:r>
                  <a:rPr lang="fr-FR" altLang="fr-FR" sz="1800" dirty="0"/>
                  <a:t> interactions</a:t>
                </a:r>
              </a:p>
              <a:p>
                <a:pPr fontAlgn="auto">
                  <a:lnSpc>
                    <a:spcPct val="70000"/>
                  </a:lnSpc>
                  <a:spcAft>
                    <a:spcPts val="0"/>
                  </a:spcAft>
                </a:pPr>
                <a:r>
                  <a:rPr lang="fr-FR" altLang="fr-FR" sz="1800" dirty="0" err="1"/>
                  <a:t>Excluded</a:t>
                </a:r>
                <a:r>
                  <a:rPr lang="fr-FR" altLang="fr-FR" sz="1800" dirty="0"/>
                  <a:t> volume  </a:t>
                </a:r>
              </a:p>
              <a:p>
                <a:pPr marL="0" indent="0" fontAlgn="auto">
                  <a:lnSpc>
                    <a:spcPct val="70000"/>
                  </a:lnSpc>
                  <a:spcAft>
                    <a:spcPts val="0"/>
                  </a:spcAft>
                  <a:buNone/>
                </a:pPr>
                <a:endParaRPr lang="fr-FR" altLang="fr-FR" sz="1800" dirty="0" smtClean="0"/>
              </a:p>
              <a:p>
                <a:pPr fontAlgn="auto">
                  <a:lnSpc>
                    <a:spcPct val="70000"/>
                  </a:lnSpc>
                  <a:spcAft>
                    <a:spcPts val="0"/>
                  </a:spcAft>
                  <a:buFont typeface="Symbol"/>
                  <a:buChar char="Þ"/>
                </a:pPr>
                <a:r>
                  <a:rPr lang="fr-FR" altLang="fr-FR" sz="1800" dirty="0" smtClean="0"/>
                  <a:t>No match </a:t>
                </a:r>
                <a:r>
                  <a:rPr lang="fr-FR" altLang="fr-FR" sz="1800" dirty="0" err="1" smtClean="0"/>
                  <a:t>with</a:t>
                </a:r>
                <a:r>
                  <a:rPr lang="fr-FR" altLang="fr-FR" sz="1800" dirty="0" smtClean="0"/>
                  <a:t> </a:t>
                </a:r>
                <a:r>
                  <a:rPr lang="fr-FR" altLang="fr-FR" sz="1800" dirty="0" err="1" smtClean="0"/>
                  <a:t>microscopic</a:t>
                </a:r>
                <a:r>
                  <a:rPr lang="fr-FR" altLang="fr-FR" sz="1800" dirty="0" smtClean="0"/>
                  <a:t> </a:t>
                </a:r>
                <a:r>
                  <a:rPr lang="fr-FR" altLang="fr-FR" sz="1800" dirty="0" err="1" smtClean="0"/>
                  <a:t>calculations</a:t>
                </a:r>
                <a:r>
                  <a:rPr lang="fr-FR" altLang="fr-FR" sz="1800" dirty="0" smtClean="0"/>
                  <a:t> in the WS </a:t>
                </a:r>
                <a:r>
                  <a:rPr lang="fr-FR" altLang="fr-FR" sz="1800" dirty="0" err="1" smtClean="0"/>
                  <a:t>cell</a:t>
                </a:r>
                <a:endParaRPr lang="fr-FR" altLang="fr-FR" sz="1800" dirty="0"/>
              </a:p>
              <a:p>
                <a:pPr fontAlgn="auto">
                  <a:lnSpc>
                    <a:spcPct val="80000"/>
                  </a:lnSpc>
                  <a:spcAft>
                    <a:spcPts val="0"/>
                  </a:spcAft>
                  <a:buFont typeface="Wingdings" pitchFamily="2" charset="2"/>
                  <a:buNone/>
                </a:pPr>
                <a:r>
                  <a:rPr lang="fr-FR" altLang="fr-FR" sz="1800" dirty="0"/>
                  <a:t>	</a:t>
                </a:r>
                <a:r>
                  <a:rPr lang="fr-FR" altLang="fr-FR" sz="1800" dirty="0" smtClean="0"/>
                  <a:t> </a:t>
                </a:r>
                <a:endParaRPr lang="fr-FR" altLang="fr-FR" sz="1000" b="1" i="1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9" y="1752600"/>
                <a:ext cx="8888411" cy="4800600"/>
              </a:xfrm>
              <a:prstGeom prst="rect">
                <a:avLst/>
              </a:prstGeom>
              <a:blipFill rotWithShape="1">
                <a:blip r:embed="rId2"/>
                <a:stretch>
                  <a:fillRect l="-617" t="-6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648200" y="144780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R.I.Epstein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W.D.Arnett</a:t>
            </a:r>
            <a:r>
              <a:rPr lang="en-US" sz="1400" dirty="0" smtClean="0">
                <a:latin typeface="Comic Sans MS" pitchFamily="66" charset="0"/>
              </a:rPr>
              <a:t>  APJ 201 (1975) 202</a:t>
            </a:r>
          </a:p>
          <a:p>
            <a:r>
              <a:rPr lang="fr-FR" sz="1400" dirty="0" smtClean="0">
                <a:latin typeface="Comic Sans MS" pitchFamily="66" charset="0"/>
              </a:rPr>
              <a:t> </a:t>
            </a:r>
            <a:endParaRPr lang="fr-FR" sz="1400" dirty="0">
              <a:latin typeface="Comic Sans MS" pitchFamily="66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28987"/>
            <a:ext cx="8001000" cy="26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99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b="1" u="sng" dirty="0" err="1" smtClean="0"/>
              <a:t>Finite</a:t>
            </a:r>
            <a:r>
              <a:rPr lang="fr-FR" sz="3600" b="1" u="sng" dirty="0" smtClean="0"/>
              <a:t> </a:t>
            </a:r>
            <a:r>
              <a:rPr lang="fr-FR" sz="3600" b="1" u="sng" dirty="0" err="1" smtClean="0"/>
              <a:t>temperature</a:t>
            </a:r>
            <a:r>
              <a:rPr lang="fr-FR" sz="3600" b="1" u="sng" dirty="0" smtClean="0"/>
              <a:t> </a:t>
            </a:r>
            <a:r>
              <a:rPr lang="fr-FR" sz="3600" b="1" u="sng" dirty="0" err="1" smtClean="0"/>
              <a:t>stellar</a:t>
            </a:r>
            <a:r>
              <a:rPr lang="fr-FR" sz="3600" b="1" u="sng" dirty="0" smtClean="0"/>
              <a:t> </a:t>
            </a:r>
            <a:r>
              <a:rPr lang="fr-FR" sz="3600" b="1" u="sng" dirty="0" err="1" smtClean="0"/>
              <a:t>matter</a:t>
            </a:r>
            <a:r>
              <a:rPr lang="fr-FR" sz="3600" b="1" u="sng" dirty="0" smtClean="0"/>
              <a:t>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Cluster distribution + </a:t>
            </a:r>
            <a:r>
              <a:rPr lang="fr-FR" sz="3600" dirty="0" err="1" smtClean="0"/>
              <a:t>consistency</a:t>
            </a:r>
            <a:r>
              <a:rPr lang="fr-FR" sz="3600" dirty="0" smtClean="0"/>
              <a:t> </a:t>
            </a:r>
            <a:r>
              <a:rPr lang="fr-FR" sz="3600" dirty="0" err="1" smtClean="0"/>
              <a:t>with</a:t>
            </a:r>
            <a:r>
              <a:rPr lang="fr-FR" sz="3600" dirty="0" smtClean="0"/>
              <a:t> </a:t>
            </a:r>
            <a:r>
              <a:rPr lang="fr-FR" sz="3600" dirty="0" err="1" smtClean="0"/>
              <a:t>DFT&amp;correct</a:t>
            </a:r>
            <a:r>
              <a:rPr lang="fr-FR" sz="3600" dirty="0" smtClean="0"/>
              <a:t> T=0 </a:t>
            </a:r>
            <a:r>
              <a:rPr lang="fr-FR" sz="3600" dirty="0" err="1" smtClean="0"/>
              <a:t>limit</a:t>
            </a: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722313" y="4735513"/>
            <a:ext cx="7772400" cy="1893887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fr-FR" sz="2800" dirty="0" err="1" smtClean="0"/>
              <a:t>Elementary</a:t>
            </a:r>
            <a:r>
              <a:rPr lang="fr-FR" sz="2800" dirty="0" smtClean="0"/>
              <a:t> WS </a:t>
            </a:r>
            <a:r>
              <a:rPr lang="fr-FR" sz="2800" dirty="0" err="1" smtClean="0"/>
              <a:t>cell</a:t>
            </a:r>
            <a:r>
              <a:rPr lang="fr-FR" sz="2800" dirty="0" smtClean="0"/>
              <a:t> at T&gt;0: </a:t>
            </a:r>
            <a:r>
              <a:rPr lang="fr-FR" sz="2800" dirty="0" smtClean="0"/>
              <a:t>volume </a:t>
            </a:r>
            <a:r>
              <a:rPr lang="fr-FR" sz="2800" dirty="0" err="1" smtClean="0"/>
              <a:t>associated</a:t>
            </a:r>
            <a:r>
              <a:rPr lang="fr-FR" sz="2800" dirty="0" smtClean="0"/>
              <a:t> to </a:t>
            </a:r>
            <a:r>
              <a:rPr lang="fr-FR" sz="2800" dirty="0" err="1" smtClean="0"/>
              <a:t>each</a:t>
            </a:r>
            <a:r>
              <a:rPr lang="fr-FR" sz="2800" dirty="0" smtClean="0"/>
              <a:t> (</a:t>
            </a:r>
            <a:r>
              <a:rPr lang="fr-FR" sz="2800" dirty="0" err="1" smtClean="0"/>
              <a:t>dressed</a:t>
            </a:r>
            <a:r>
              <a:rPr lang="fr-FR" sz="2800" dirty="0" smtClean="0"/>
              <a:t>) cluster</a:t>
            </a:r>
          </a:p>
          <a:p>
            <a:pPr marL="514350" indent="-514350" algn="l">
              <a:buFont typeface="+mj-lt"/>
              <a:buAutoNum type="arabicPeriod"/>
            </a:pPr>
            <a:r>
              <a:rPr lang="fr-FR" sz="2800" dirty="0" err="1" smtClean="0"/>
              <a:t>mapping</a:t>
            </a:r>
            <a:r>
              <a:rPr lang="fr-FR" sz="2800" dirty="0" smtClean="0"/>
              <a:t> </a:t>
            </a:r>
            <a:r>
              <a:rPr lang="fr-FR" sz="2800" dirty="0" err="1" smtClean="0"/>
              <a:t>microscopic</a:t>
            </a:r>
            <a:r>
              <a:rPr lang="fr-FR" sz="2800" dirty="0" smtClean="0"/>
              <a:t> WS </a:t>
            </a:r>
            <a:r>
              <a:rPr lang="fr-FR" sz="2800" dirty="0" err="1"/>
              <a:t>cell</a:t>
            </a:r>
            <a:r>
              <a:rPr lang="fr-FR" sz="2800" dirty="0"/>
              <a:t> &lt;=&gt; </a:t>
            </a:r>
            <a:r>
              <a:rPr lang="fr-FR" sz="2800" dirty="0" err="1"/>
              <a:t>cluster+gas</a:t>
            </a:r>
            <a:r>
              <a:rPr lang="fr-FR" sz="2800" dirty="0"/>
              <a:t> </a:t>
            </a:r>
            <a:endParaRPr lang="fr-FR" sz="2800" dirty="0" smtClean="0"/>
          </a:p>
          <a:p>
            <a:pPr marL="514350" indent="-514350" algn="l">
              <a:buFont typeface="+mj-lt"/>
              <a:buAutoNum type="arabicPeriod"/>
            </a:pPr>
            <a:r>
              <a:rPr lang="fr-FR" sz="2800" dirty="0" smtClean="0"/>
              <a:t>distribution </a:t>
            </a:r>
            <a:r>
              <a:rPr lang="fr-FR" sz="2800" dirty="0"/>
              <a:t>of WS </a:t>
            </a:r>
            <a:r>
              <a:rPr lang="fr-FR" sz="2800" dirty="0" err="1"/>
              <a:t>cells</a:t>
            </a:r>
            <a:endParaRPr lang="fr-FR" sz="2800" dirty="0"/>
          </a:p>
        </p:txBody>
      </p:sp>
      <p:sp>
        <p:nvSpPr>
          <p:cNvPr id="4" name="Flèche vers le bas 3"/>
          <p:cNvSpPr/>
          <p:nvPr/>
        </p:nvSpPr>
        <p:spPr>
          <a:xfrm>
            <a:off x="4315968" y="35173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5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4" r="42138" b="48"/>
          <a:stretch/>
        </p:blipFill>
        <p:spPr>
          <a:xfrm>
            <a:off x="4724400" y="3886200"/>
            <a:ext cx="3657600" cy="2530478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33" r="42296"/>
          <a:stretch/>
        </p:blipFill>
        <p:spPr>
          <a:xfrm>
            <a:off x="820805" y="3810000"/>
            <a:ext cx="3674995" cy="2583499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323527" y="2497088"/>
            <a:ext cx="7992889" cy="138911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7813749" cy="1216025"/>
          </a:xfrm>
        </p:spPr>
        <p:txBody>
          <a:bodyPr/>
          <a:lstStyle/>
          <a:p>
            <a:r>
              <a:rPr lang="fr-FR" sz="2400" dirty="0" smtClean="0"/>
              <a:t> </a:t>
            </a:r>
            <a:r>
              <a:rPr lang="fr-FR" sz="3200" dirty="0" smtClean="0"/>
              <a:t>A WS </a:t>
            </a:r>
            <a:r>
              <a:rPr lang="fr-FR" sz="3200" dirty="0" err="1" smtClean="0"/>
              <a:t>cell</a:t>
            </a:r>
            <a:r>
              <a:rPr lang="fr-FR" sz="3200" dirty="0" smtClean="0"/>
              <a:t> </a:t>
            </a:r>
            <a:r>
              <a:rPr lang="fr-FR" sz="3200" dirty="0" err="1" smtClean="0"/>
              <a:t>with</a:t>
            </a:r>
            <a:r>
              <a:rPr lang="fr-FR" sz="3200" dirty="0" smtClean="0"/>
              <a:t> cluster </a:t>
            </a:r>
            <a:r>
              <a:rPr lang="fr-FR" sz="3200" dirty="0" err="1" smtClean="0"/>
              <a:t>DoF</a:t>
            </a:r>
            <a:endParaRPr lang="fr-F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423413" y="1447800"/>
                <a:ext cx="8712967" cy="3444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i="1" dirty="0" smtClean="0">
                    <a:latin typeface="Cambria Math"/>
                  </a:rPr>
                  <a:t>Ingredients:  E</a:t>
                </a:r>
                <a:r>
                  <a:rPr lang="fr-FR" i="1" baseline="-25000" dirty="0" smtClean="0">
                    <a:latin typeface="Cambria Math"/>
                  </a:rPr>
                  <a:t>0</a:t>
                </a:r>
                <a:r>
                  <a:rPr lang="fr-FR" i="1" dirty="0" smtClean="0">
                    <a:latin typeface="Cambria Math"/>
                  </a:rPr>
                  <a:t>(A,I)    </a:t>
                </a:r>
                <a:r>
                  <a:rPr lang="fr-FR" i="1" dirty="0" err="1" smtClean="0">
                    <a:latin typeface="Cambria Math"/>
                  </a:rPr>
                  <a:t>your</a:t>
                </a:r>
                <a:r>
                  <a:rPr lang="fr-FR" i="1" dirty="0" smtClean="0">
                    <a:latin typeface="Cambria Math"/>
                  </a:rPr>
                  <a:t> favorite mass table</a:t>
                </a:r>
              </a:p>
              <a:p>
                <a:r>
                  <a:rPr lang="fr-FR" i="1" dirty="0">
                    <a:latin typeface="Cambria Math"/>
                  </a:rPr>
                  <a:t>	 </a:t>
                </a:r>
                <a:r>
                  <a:rPr lang="fr-FR" i="1" dirty="0" smtClean="0">
                    <a:latin typeface="Cambria Math"/>
                  </a:rPr>
                  <a:t>      </a:t>
                </a:r>
                <a:r>
                  <a:rPr lang="fr-FR" i="1" dirty="0" smtClean="0">
                    <a:latin typeface="Symbol" panose="05050102010706020507" pitchFamily="18" charset="2"/>
                  </a:rPr>
                  <a:t>e(</a:t>
                </a:r>
                <a:r>
                  <a:rPr lang="fr-FR" i="1" dirty="0" err="1" smtClean="0">
                    <a:latin typeface="Symbol" panose="05050102010706020507" pitchFamily="18" charset="2"/>
                  </a:rPr>
                  <a:t>r</a:t>
                </a:r>
                <a:r>
                  <a:rPr lang="fr-FR" i="1" baseline="-25000" dirty="0" err="1" smtClean="0">
                    <a:latin typeface="+mj-lt"/>
                  </a:rPr>
                  <a:t>n</a:t>
                </a:r>
                <a:r>
                  <a:rPr lang="fr-FR" i="1" dirty="0" err="1" smtClean="0">
                    <a:latin typeface="Symbol" panose="05050102010706020507" pitchFamily="18" charset="2"/>
                  </a:rPr>
                  <a:t>,r</a:t>
                </a:r>
                <a:r>
                  <a:rPr lang="fr-FR" i="1" baseline="-25000" dirty="0" err="1" smtClean="0">
                    <a:latin typeface="+mj-lt"/>
                  </a:rPr>
                  <a:t>p</a:t>
                </a:r>
                <a:r>
                  <a:rPr lang="fr-FR" i="1" dirty="0" smtClean="0">
                    <a:latin typeface="Symbol" panose="05050102010706020507" pitchFamily="18" charset="2"/>
                  </a:rPr>
                  <a:t>)  </a:t>
                </a:r>
                <a:r>
                  <a:rPr lang="fr-FR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your</a:t>
                </a:r>
                <a:r>
                  <a:rPr lang="fr-F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favorite </a:t>
                </a:r>
                <a:r>
                  <a:rPr lang="fr-FR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energy</a:t>
                </a:r>
                <a:r>
                  <a:rPr lang="fr-F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functional</a:t>
                </a:r>
                <a:endParaRPr lang="fr-F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i="1" dirty="0">
                    <a:latin typeface="Cambria Math"/>
                  </a:rPr>
                  <a:t>in-medium binding </a:t>
                </a:r>
                <a:r>
                  <a:rPr lang="fr-FR" i="1" dirty="0" err="1">
                    <a:latin typeface="Cambria Math"/>
                  </a:rPr>
                  <a:t>energy</a:t>
                </a:r>
                <a:r>
                  <a:rPr lang="fr-FR" i="1" dirty="0">
                    <a:latin typeface="Cambria Math"/>
                  </a:rPr>
                  <a:t> shift </a:t>
                </a:r>
                <a:r>
                  <a:rPr lang="fr-FR" i="1" dirty="0" smtClean="0">
                    <a:latin typeface="Cambria Math"/>
                  </a:rPr>
                  <a:t>: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𝐸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=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𝛿</m:t>
                    </m:r>
                    <m:sSub>
                      <m:sSubPr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latin typeface="Cambria Math"/>
                            <a:ea typeface="Cambria Math"/>
                          </a:rPr>
                          <m:t>𝑏𝑢𝑙𝑘</m:t>
                        </m:r>
                      </m:sub>
                    </m:sSub>
                    <m:r>
                      <m:rPr>
                        <m:nor/>
                      </m:rPr>
                      <a:rPr lang="fr-FR" i="1" dirty="0">
                        <a:latin typeface="Cambria Math"/>
                      </a:rPr>
                      <m:t>+ 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𝛿</m:t>
                    </m:r>
                    <m:sSub>
                      <m:sSubPr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latin typeface="Cambria Math"/>
                            <a:ea typeface="Cambria Math"/>
                          </a:rPr>
                          <m:t>𝑠𝑢𝑟𝑓</m:t>
                        </m:r>
                      </m:sub>
                    </m:sSub>
                  </m:oMath>
                </a14:m>
                <a:endParaRPr lang="fr-F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sz="2400" b="0" i="1" smtClean="0">
                            <a:latin typeface="Cambria Math"/>
                          </a:rPr>
                          <m:t>𝑊𝑆</m:t>
                        </m:r>
                      </m:sub>
                    </m:sSub>
                    <m:sSub>
                      <m:sSub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fr-FR" sz="2400" b="0" i="1" smtClean="0">
                            <a:latin typeface="Cambria Math"/>
                          </a:rPr>
                          <m:t>𝑡𝑜𝑡</m:t>
                        </m:r>
                      </m:sub>
                    </m:sSub>
                    <m:r>
                      <a:rPr lang="fr-FR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fr-FR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fr-FR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fr-FR" sz="2400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</m:d>
                    <m:r>
                      <a:rPr lang="fr-FR" sz="2400" b="1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fr-FR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fr-FR" sz="2400" i="1">
                            <a:latin typeface="Cambria Math"/>
                            <a:ea typeface="Cambria Math"/>
                          </a:rPr>
                          <m:t>𝑊𝑆</m:t>
                        </m:r>
                      </m:sub>
                    </m:sSub>
                    <m:r>
                      <a:rPr lang="fr-FR" sz="2400" i="1" smtClean="0">
                        <a:latin typeface="Cambria Math"/>
                        <a:ea typeface="Cambria Math"/>
                      </a:rPr>
                      <m:t>𝜀</m:t>
                    </m:r>
                    <m:d>
                      <m:dPr>
                        <m:ctrlPr>
                          <a:rPr lang="fr-FR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40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sub>
                        </m:sSub>
                        <m:r>
                          <a:rPr lang="fr-FR" sz="2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FR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sub>
                        </m:sSub>
                      </m:e>
                    </m:d>
                    <m:r>
                      <a:rPr lang="fr-FR" sz="24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fr-FR" sz="2400" b="1" i="1" smtClean="0">
                        <a:latin typeface="Cambria Math"/>
                        <a:ea typeface="Cambria Math"/>
                      </a:rPr>
                      <m:t>𝜹</m:t>
                    </m:r>
                    <m:r>
                      <a:rPr lang="fr-FR" sz="2400" b="1" i="1" smtClean="0"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r>
                  <a:rPr lang="fr-FR" sz="2400" b="1" i="1" dirty="0" smtClean="0">
                    <a:latin typeface="Cambria Math"/>
                    <a:ea typeface="Cambria Math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200" b="1" i="1" smtClean="0">
                          <a:latin typeface="Cambria Math"/>
                          <a:ea typeface="Cambria Math"/>
                        </a:rPr>
                        <m:t>          </m:t>
                      </m:r>
                      <m:r>
                        <a:rPr lang="fr-FR" sz="2200" b="0" i="1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fr-FR" sz="2200" b="0" i="1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fr-FR" sz="2200" b="1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fr-FR" sz="22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200" i="1">
                                  <a:latin typeface="Cambria Math"/>
                                </a:rPr>
                                <m:t>𝑊𝑆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fr-FR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2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fr-FR" sz="22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2200" i="1">
                              <a:latin typeface="Cambria Math"/>
                            </a:rPr>
                            <m:t>𝑟</m:t>
                          </m:r>
                          <m:r>
                            <a:rPr lang="fr-FR" sz="22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20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sz="2200" b="0" i="1" smtClean="0">
                                  <a:latin typeface="Cambria Math"/>
                                </a:rPr>
                                <m:t>𝐸𝑇𝐹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),</m:t>
                              </m:r>
                              <m:sSub>
                                <m:sSubPr>
                                  <m:ctrlP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fr-FR" sz="22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fr-FR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fr-FR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200" i="1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FR" sz="22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fr-FR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sz="2200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sz="2200" i="1">
                              <a:latin typeface="Cambria Math"/>
                              <a:ea typeface="Cambria Math"/>
                            </a:rPr>
                            <m:t>𝑊𝑆</m:t>
                          </m:r>
                        </m:sub>
                      </m:sSub>
                      <m:r>
                        <a:rPr lang="fr-FR" sz="2200" i="1">
                          <a:latin typeface="Cambria Math"/>
                          <a:ea typeface="Cambria Math"/>
                        </a:rPr>
                        <m:t>𝜀</m:t>
                      </m:r>
                      <m:d>
                        <m:dPr>
                          <m:ctrlPr>
                            <a:rPr lang="fr-FR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fr-FR" sz="22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22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200" i="1" dirty="0">
                  <a:latin typeface="Cambria Math"/>
                </a:endParaRPr>
              </a:p>
              <a:p>
                <a:endParaRPr lang="fr-FR" i="1" dirty="0">
                  <a:latin typeface="Cambria Math"/>
                </a:endParaRPr>
              </a:p>
              <a:p>
                <a:endParaRPr lang="fr-FR" sz="1400" b="0" i="1" dirty="0" smtClean="0">
                  <a:latin typeface="Cambria Math"/>
                </a:endParaRPr>
              </a:p>
              <a:p>
                <a:endParaRPr lang="fr-FR" sz="1400" i="1" dirty="0">
                  <a:latin typeface="Cambria Math"/>
                </a:endParaRPr>
              </a:p>
              <a:p>
                <a:endParaRPr lang="fr-FR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13" y="1447800"/>
                <a:ext cx="8712967" cy="3444341"/>
              </a:xfrm>
              <a:prstGeom prst="rect">
                <a:avLst/>
              </a:prstGeom>
              <a:blipFill rotWithShape="1">
                <a:blip r:embed="rId4"/>
                <a:stretch>
                  <a:fillRect l="-559" t="-10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2298968" y="6474023"/>
            <a:ext cx="4863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omic Sans MS" pitchFamily="66" charset="0"/>
              </a:rPr>
              <a:t>A.Raduta</a:t>
            </a:r>
            <a:r>
              <a:rPr lang="en-US" sz="1400" dirty="0" smtClean="0">
                <a:latin typeface="Comic Sans MS" pitchFamily="66" charset="0"/>
              </a:rPr>
              <a:t> et al, EPJA 2014  ;  </a:t>
            </a:r>
            <a:r>
              <a:rPr lang="en-US" sz="1400" dirty="0" err="1" smtClean="0">
                <a:latin typeface="Comic Sans MS" pitchFamily="66" charset="0"/>
              </a:rPr>
              <a:t>F.Aymard</a:t>
            </a:r>
            <a:r>
              <a:rPr lang="en-US" sz="1400" dirty="0" smtClean="0">
                <a:latin typeface="Comic Sans MS" pitchFamily="66" charset="0"/>
              </a:rPr>
              <a:t> et al, PRC 2014  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15000" y="3733800"/>
            <a:ext cx="3185487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Sly4 </a:t>
            </a:r>
            <a:r>
              <a:rPr lang="fr-FR" b="1" dirty="0" err="1" smtClean="0">
                <a:solidFill>
                  <a:schemeClr val="bg1"/>
                </a:solidFill>
                <a:latin typeface="+mn-lt"/>
              </a:rPr>
              <a:t>Skyrme</a:t>
            </a:r>
            <a:r>
              <a:rPr lang="fr-FR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+mn-lt"/>
              </a:rPr>
              <a:t>functional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Cluster </a:t>
            </a:r>
            <a:r>
              <a:rPr lang="fr-FR" dirty="0" err="1" smtClean="0"/>
              <a:t>DoF</a:t>
            </a:r>
            <a:r>
              <a:rPr lang="fr-FR" dirty="0" smtClean="0"/>
              <a:t>: T=0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74404" y="1918572"/>
                <a:ext cx="8121522" cy="1088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smtClean="0"/>
                  <a:t>T=0: a </a:t>
                </a:r>
                <a:r>
                  <a:rPr lang="fr-FR" dirty="0" err="1"/>
                  <a:t>variational</a:t>
                </a:r>
                <a:r>
                  <a:rPr lang="fr-FR" dirty="0"/>
                  <a:t> </a:t>
                </a:r>
                <a:r>
                  <a:rPr lang="fr-FR" dirty="0" err="1"/>
                  <a:t>problem</a:t>
                </a:r>
                <a:r>
                  <a:rPr lang="fr-FR" dirty="0"/>
                  <a:t> for </a:t>
                </a:r>
                <a:r>
                  <a:rPr lang="fr-FR" dirty="0" err="1"/>
                  <a:t>each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sub>
                        </m:sSub>
                      </m:e>
                    </m:d>
                  </m:oMath>
                </a14:m>
                <a:endParaRPr lang="fr-FR" i="1" dirty="0">
                  <a:latin typeface="Cambria Math"/>
                  <a:ea typeface="Cambria Math"/>
                </a:endParaRPr>
              </a:p>
              <a:p>
                <a:endParaRPr lang="fr-FR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  <a:ea typeface="Cambria Math"/>
                              </a:rPr>
                              <m:t>𝑡𝑜𝑡</m:t>
                            </m:r>
                          </m:sub>
                        </m:sSub>
                        <m:d>
                          <m:dPr>
                            <m:ctrlPr>
                              <a:rPr lang="fr-FR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  <m:r>
                          <a:rPr lang="fr-FR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𝜇</m:t>
                        </m:r>
                        <m:d>
                          <m:dPr>
                            <m:ctrlPr>
                              <a:rPr lang="fr-FR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𝑊𝑆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𝑊𝑆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  <m:r>
                          <a:rPr lang="fr-FR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sub>
                        </m:sSub>
                        <m:d>
                          <m:dPr>
                            <m:ctrlPr>
                              <a:rPr lang="fr-FR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𝑊𝑆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  <m:t>𝑊𝑆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fr-FR" i="1">
                        <a:latin typeface="Cambria Math"/>
                      </a:rPr>
                      <m:t>=0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 </a:t>
                </a:r>
                <a:r>
                  <a:rPr lang="fr-FR" i="1" dirty="0" smtClean="0">
                    <a:latin typeface="Cambria Math"/>
                    <a:ea typeface="Cambria Math"/>
                  </a:rPr>
                  <a:t>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𝐼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fr-FR" i="1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  <m:r>
                      <a:rPr lang="fr-FR" i="1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fr-FR" i="1">
                            <a:latin typeface="Cambria Math"/>
                            <a:ea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fr-FR" i="1" dirty="0">
                    <a:latin typeface="Cambria Math"/>
                    <a:ea typeface="Cambria Math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/>
                            <a:ea typeface="Cambria Math"/>
                          </a:rPr>
                          <m:t>𝑊𝑆</m:t>
                        </m:r>
                      </m:sub>
                    </m:sSub>
                  </m:oMath>
                </a14:m>
                <a:endParaRPr lang="fr-FR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04" y="1918572"/>
                <a:ext cx="8121522" cy="1088568"/>
              </a:xfrm>
              <a:prstGeom prst="rect">
                <a:avLst/>
              </a:prstGeom>
              <a:blipFill rotWithShape="1">
                <a:blip r:embed="rId7"/>
                <a:stretch>
                  <a:fillRect l="-450" t="-28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e 11"/>
          <p:cNvGrpSpPr/>
          <p:nvPr/>
        </p:nvGrpSpPr>
        <p:grpSpPr>
          <a:xfrm>
            <a:off x="457200" y="3124200"/>
            <a:ext cx="6716032" cy="3473982"/>
            <a:chOff x="683567" y="4481384"/>
            <a:chExt cx="5342298" cy="1817798"/>
          </a:xfrm>
        </p:grpSpPr>
        <p:sp>
          <p:nvSpPr>
            <p:cNvPr id="11" name="Rectangle 10"/>
            <p:cNvSpPr/>
            <p:nvPr/>
          </p:nvSpPr>
          <p:spPr>
            <a:xfrm>
              <a:off x="683567" y="4481384"/>
              <a:ext cx="4868722" cy="1817798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ZoneTexte 6"/>
                <p:cNvSpPr txBox="1"/>
                <p:nvPr/>
              </p:nvSpPr>
              <p:spPr>
                <a:xfrm>
                  <a:off x="1289703" y="4919980"/>
                  <a:ext cx="4736162" cy="624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20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/>
                                <a:ea typeface="Cambria Math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b="0" i="1" smtClean="0">
                                <a:latin typeface="Cambria Math"/>
                                <a:ea typeface="Cambria Math" pitchFamily="18" charset="0"/>
                              </a:rPr>
                              <m:t>𝐴</m:t>
                            </m:r>
                          </m:den>
                        </m:f>
                        <m:f>
                          <m:fPr>
                            <m:ctrlPr>
                              <a:rPr lang="fr-FR" sz="20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 pitchFamily="18" charset="0"/>
                                <a:ea typeface="Cambria Math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fr-FR" sz="2000" i="1" smtClean="0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2000" i="1">
                                <a:latin typeface="Cambria Math" pitchFamily="18" charset="0"/>
                                <a:ea typeface="Cambria Math" pitchFamily="18" charset="0"/>
                              </a:rPr>
                              <m:t>𝜕</m:t>
                            </m:r>
                            <m:r>
                              <a:rPr lang="fr-FR" sz="200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𝛿</m:t>
                            </m:r>
                          </m:den>
                        </m:f>
                        <m:r>
                          <a:rPr lang="fr-FR" sz="2000" i="1">
                            <a:latin typeface="Cambria Math" pitchFamily="18" charset="0"/>
                            <a:ea typeface="Cambria Math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sz="20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 smtClean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𝐼</m:t>
                                </m:r>
                                <m:r>
                                  <a:rPr lang="fr-FR" sz="20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fr-FR" sz="2000" i="1">
                                <a:latin typeface="Cambria Math" pitchFamily="18" charset="0"/>
                                <a:ea typeface="Cambria Math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sz="20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b="0" i="1" smtClean="0">
                                    <a:latin typeface="Cambria Math"/>
                                    <a:ea typeface="Cambria Math" pitchFamily="18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fr-FR" sz="20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SupPr>
                                  <m:e>
                                    <m:sSubSup>
                                      <m:sSubSupPr>
                                        <m:ctrlPr>
                                          <a:rPr lang="fr-FR" sz="2000" i="1">
                                            <a:latin typeface="Cambria Math"/>
                                            <a:ea typeface="Cambria Math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sz="2000" i="1">
                                            <a:latin typeface="Cambria Math" pitchFamily="18" charset="0"/>
                                            <a:ea typeface="Cambria Math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fr-FR" sz="2000" i="1">
                                            <a:latin typeface="Cambria Math" pitchFamily="18" charset="0"/>
                                            <a:ea typeface="Cambria Math" pitchFamily="18" charset="0"/>
                                          </a:rPr>
                                          <m:t>0</m:t>
                                        </m:r>
                                      </m:sub>
                                      <m:sup/>
                                    </m:sSubSup>
                                  </m:e>
                                  <m:sub/>
                                  <m:sup>
                                    <m:r>
                                      <a:rPr lang="fr-FR" sz="20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f>
                              <m:fPr>
                                <m:ctrlPr>
                                  <a:rPr lang="fr-FR" sz="20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fr-FR" sz="200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 smtClean="0">
                                        <a:latin typeface="Cambria Math"/>
                                        <a:ea typeface="Cambria Math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fr-FR" sz="20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20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𝜕𝛿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fr-FR" sz="2000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fr-FR" sz="20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fr-FR" sz="2000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sz="200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fr-FR" sz="20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  <m:t>𝐼𝑔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2000" i="1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i="1" smtClean="0">
                                        <a:latin typeface="Cambria Math"/>
                                        <a:ea typeface="Cambria Math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fr-FR" sz="20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  <m:t>𝐼</m:t>
                                    </m:r>
                                    <m:r>
                                      <a:rPr lang="fr-FR" sz="2000" i="1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d>
                          </m:e>
                          <m:sub/>
                        </m:sSub>
                      </m:oMath>
                    </m:oMathPara>
                  </a14:m>
                  <a:endParaRPr lang="fr-FR" sz="2000" dirty="0" smtClean="0">
                    <a:latin typeface="Cambria Math" pitchFamily="18" charset="0"/>
                    <a:ea typeface="Cambria Math" pitchFamily="18" charset="0"/>
                  </a:endParaRPr>
                </a:p>
                <a:p>
                  <a:endParaRPr lang="fr-FR" sz="2400" dirty="0"/>
                </a:p>
              </p:txBody>
            </p:sp>
          </mc:Choice>
          <mc:Fallback xmlns="">
            <p:sp>
              <p:nvSpPr>
                <p:cNvPr id="7" name="ZoneTexte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9703" y="4919980"/>
                  <a:ext cx="4736162" cy="62409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337012" y="4653136"/>
                  <a:ext cx="3354779" cy="3310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fr-FR" sz="2200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fr-FR" sz="2200" i="1">
                              <a:latin typeface="Cambria Math" pitchFamily="18" charset="0"/>
                              <a:ea typeface="Cambria Math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sz="2200" i="1" smtClean="0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200" b="0" i="1" smtClean="0">
                                  <a:latin typeface="Cambria Math"/>
                                  <a:ea typeface="Cambria Math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2200" b="0" i="1" smtClean="0">
                                  <a:latin typeface="Cambria Math"/>
                                  <a:ea typeface="Cambria Math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fr-FR" sz="2200" i="1">
                              <a:latin typeface="Cambria Math" pitchFamily="18" charset="0"/>
                              <a:ea typeface="Cambria Math" pitchFamily="18" charset="0"/>
                            </a:rPr>
                            <m:t>𝜕</m:t>
                          </m:r>
                          <m:r>
                            <a:rPr lang="fr-FR" sz="2200" i="1">
                              <a:latin typeface="Cambria Math" pitchFamily="18" charset="0"/>
                              <a:ea typeface="Cambria Math" pitchFamily="18" charset="0"/>
                            </a:rPr>
                            <m:t>𝐴</m:t>
                          </m:r>
                        </m:den>
                      </m:f>
                      <m:r>
                        <a:rPr lang="fr-FR" sz="2200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</m:oMath>
                  </a14:m>
                  <a:r>
                    <a:rPr lang="fr-FR" sz="2200" dirty="0">
                      <a:latin typeface="Cambria Math" pitchFamily="18" charset="0"/>
                      <a:ea typeface="Cambria Math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2200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latin typeface="Cambria Math" pitchFamily="18" charset="0"/>
                              <a:ea typeface="Cambria Math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fr-FR" sz="2200" i="1">
                              <a:latin typeface="Cambria Math" pitchFamily="18" charset="0"/>
                              <a:ea typeface="Cambria Math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fr-FR" sz="2200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fr-FR" sz="2200" i="1">
                              <a:latin typeface="Cambria Math" pitchFamily="18" charset="0"/>
                              <a:ea typeface="Cambria Math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fr-FR" sz="22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200" i="1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fr-FR" sz="2200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2200" i="1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fr-FR" sz="2200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FR" sz="2200" i="1" smtClean="0">
                          <a:latin typeface="Cambria Math" pitchFamily="18" charset="0"/>
                          <a:ea typeface="Cambria Math" pitchFamily="18" charset="0"/>
                        </a:rPr>
                        <m:t>−</m:t>
                      </m:r>
                    </m:oMath>
                  </a14:m>
                  <a:r>
                    <a:rPr lang="fr-FR" sz="2200" dirty="0">
                      <a:latin typeface="Cambria Math" pitchFamily="18" charset="0"/>
                      <a:ea typeface="Cambria Math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2200" i="1"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fr-FR" sz="220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fr-FR" sz="2200" b="0" i="1" smtClean="0">
                              <a:latin typeface="Cambria Math"/>
                              <a:ea typeface="Cambria Math" pitchFamily="18" charset="0"/>
                            </a:rPr>
                            <m:t>𝐼</m:t>
                          </m:r>
                          <m:r>
                            <a:rPr lang="fr-FR" sz="2200" i="1">
                              <a:latin typeface="Cambria Math" pitchFamily="18" charset="0"/>
                              <a:ea typeface="Cambria Math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fr-FR" sz="2200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fr-FR" sz="2200" i="1">
                              <a:latin typeface="Cambria Math" pitchFamily="18" charset="0"/>
                              <a:ea typeface="Cambria Math" pitchFamily="18" charset="0"/>
                            </a:rPr>
                            <m:t>𝛿</m:t>
                          </m:r>
                          <m:r>
                            <a:rPr lang="fr-FR" sz="2200" i="1">
                              <a:latin typeface="Cambria Math" pitchFamily="18" charset="0"/>
                              <a:ea typeface="Cambria Math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2200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20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fr-FR" sz="22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  <m:t>𝐼𝑔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2200" i="1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fr-FR" sz="2200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a14:m>
                  <a:endParaRPr lang="fr-FR" sz="2200" i="1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7012" y="4653136"/>
                  <a:ext cx="3354779" cy="33108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/>
                <p:cNvSpPr txBox="1"/>
                <p:nvPr/>
              </p:nvSpPr>
              <p:spPr>
                <a:xfrm>
                  <a:off x="1289703" y="5255735"/>
                  <a:ext cx="1439913" cy="3819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/>
                            <a:ea typeface="Cambria Math" pitchFamily="18" charset="0"/>
                          </a:rPr>
                          <m:t>A</m:t>
                        </m:r>
                        <m:f>
                          <m:fPr>
                            <m:ctrlPr>
                              <a:rPr lang="fr-FR" sz="200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𝜕</m:t>
                            </m:r>
                            <m:r>
                              <a:rPr lang="fr-FR" sz="2000" b="0" i="1" smtClean="0">
                                <a:latin typeface="Cambria Math"/>
                                <a:ea typeface="Cambria Math" pitchFamily="18" charset="0"/>
                              </a:rPr>
                              <m:t>𝐸</m:t>
                            </m:r>
                            <m:r>
                              <a:rPr lang="fr-FR" sz="20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/</m:t>
                            </m:r>
                            <m:r>
                              <a:rPr lang="fr-FR" sz="20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fr-FR" sz="200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𝜕</m:t>
                            </m:r>
                            <m:r>
                              <a:rPr lang="fr-FR" sz="20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fr-FR" sz="2000" b="0" i="1" smtClean="0">
                            <a:latin typeface="Cambria Math" pitchFamily="18" charset="0"/>
                            <a:ea typeface="Cambria Math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20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𝛿</m:t>
                            </m:r>
                            <m:r>
                              <a:rPr lang="fr-FR" sz="2000" b="0" i="1" smtClean="0">
                                <a:latin typeface="Cambria Math"/>
                                <a:ea typeface="Cambria Math" pitchFamily="18" charset="0"/>
                              </a:rPr>
                              <m:t>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2000" b="0" i="1" smtClean="0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𝑊𝑆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fr-FR" sz="2000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9" name="ZoneText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9703" y="5255735"/>
                  <a:ext cx="1439913" cy="38195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Accolade ouvrante 9"/>
            <p:cNvSpPr/>
            <p:nvPr/>
          </p:nvSpPr>
          <p:spPr>
            <a:xfrm>
              <a:off x="827584" y="4653136"/>
              <a:ext cx="648072" cy="1581052"/>
            </a:xfrm>
            <a:prstGeom prst="leftBrac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066800" y="5181600"/>
                <a:ext cx="1640321" cy="1713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fr-F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/>
                          </m:sSub>
                        </m:num>
                        <m:den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fr-FR" sz="2000" i="1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fr-FR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/>
                          </m:sSub>
                        </m:num>
                        <m:den>
                          <m:r>
                            <a:rPr lang="fr-FR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fr-FR" sz="20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000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181600"/>
                <a:ext cx="1640321" cy="17139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803143" y="5334000"/>
                <a:ext cx="1883657" cy="993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fr-FR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fr-FR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𝐸</m:t>
                      </m:r>
                    </m:oMath>
                  </m:oMathPara>
                </a14:m>
                <a:endParaRPr lang="fr-FR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143" y="5334000"/>
                <a:ext cx="1883657" cy="9934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4876800" y="1447800"/>
            <a:ext cx="3667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G.Baym</a:t>
            </a:r>
            <a:r>
              <a:rPr lang="fr-FR" i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 et al NPA 175 (1971)225</a:t>
            </a:r>
            <a:endParaRPr lang="fr-FR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Cluster </a:t>
            </a:r>
            <a:r>
              <a:rPr lang="fr-FR" dirty="0" err="1" smtClean="0"/>
              <a:t>DoF</a:t>
            </a:r>
            <a:r>
              <a:rPr lang="fr-FR" dirty="0" smtClean="0"/>
              <a:t>: T=0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648200" y="3581401"/>
            <a:ext cx="4038600" cy="2209800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Melting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nuclei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dense medium</a:t>
            </a:r>
          </a:p>
          <a:p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(Small) </a:t>
            </a:r>
            <a:r>
              <a:rPr lang="fr-FR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effective interaction</a:t>
            </a:r>
          </a:p>
          <a:p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Shell </a:t>
            </a:r>
            <a:r>
              <a:rPr lang="fr-FR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important </a:t>
            </a:r>
            <a:r>
              <a:rPr lang="fr-FR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drip</a:t>
            </a:r>
            <a:endParaRPr lang="fr-FR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Surprising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 </a:t>
            </a:r>
            <a:r>
              <a:rPr lang="fr-FR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dependence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fr-FR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outer</a:t>
            </a:r>
            <a:r>
              <a:rPr lang="fr-FR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crust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1143000" y="6397823"/>
            <a:ext cx="3764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omic Sans MS" pitchFamily="66" charset="0"/>
              </a:rPr>
              <a:t>F.Gulminelli</a:t>
            </a:r>
            <a:r>
              <a:rPr lang="en-US" sz="1400" dirty="0" smtClean="0">
                <a:latin typeface="Comic Sans MS" pitchFamily="66" charset="0"/>
              </a:rPr>
              <a:t>, </a:t>
            </a:r>
            <a:r>
              <a:rPr lang="en-US" sz="1400" dirty="0" err="1" smtClean="0">
                <a:latin typeface="Comic Sans MS" pitchFamily="66" charset="0"/>
              </a:rPr>
              <a:t>A.Raduta</a:t>
            </a:r>
            <a:r>
              <a:rPr lang="en-US" sz="1400" dirty="0" smtClean="0">
                <a:latin typeface="Comic Sans MS" pitchFamily="66" charset="0"/>
              </a:rPr>
              <a:t>, ArXiV:1504.04493  </a:t>
            </a:r>
            <a:endParaRPr lang="fr-FR" sz="1400" dirty="0">
              <a:latin typeface="Comic Sans MS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8" r="40566" b="-1111"/>
          <a:stretch/>
        </p:blipFill>
        <p:spPr>
          <a:xfrm>
            <a:off x="462740" y="1657793"/>
            <a:ext cx="3880660" cy="474300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495800" y="1981200"/>
            <a:ext cx="4365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NV: </a:t>
            </a:r>
            <a:r>
              <a:rPr lang="fr-FR" sz="1600" dirty="0" smtClean="0">
                <a:solidFill>
                  <a:schemeClr val="tx2"/>
                </a:solidFill>
                <a:latin typeface="+mn-lt"/>
              </a:rPr>
              <a:t>HF in the WS </a:t>
            </a:r>
            <a:r>
              <a:rPr lang="fr-FR" sz="1600" dirty="0" err="1" smtClean="0">
                <a:solidFill>
                  <a:schemeClr val="tx2"/>
                </a:solidFill>
                <a:latin typeface="+mn-lt"/>
              </a:rPr>
              <a:t>cell</a:t>
            </a:r>
            <a:r>
              <a:rPr lang="fr-FR" sz="1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1400" dirty="0" smtClean="0"/>
              <a:t>(</a:t>
            </a:r>
            <a:r>
              <a:rPr lang="fr-FR" sz="1400" dirty="0" err="1" smtClean="0"/>
              <a:t>Negele&amp;Vautherin</a:t>
            </a:r>
            <a:r>
              <a:rPr lang="fr-FR" sz="1400" dirty="0" smtClean="0"/>
              <a:t>)</a:t>
            </a:r>
          </a:p>
          <a:p>
            <a:r>
              <a:rPr lang="fr-FR" dirty="0" smtClean="0"/>
              <a:t>BPS+BBP: </a:t>
            </a:r>
            <a:r>
              <a:rPr lang="fr-FR" sz="1600" dirty="0" smtClean="0">
                <a:solidFill>
                  <a:schemeClr val="tx2"/>
                </a:solidFill>
                <a:latin typeface="+mn-lt"/>
              </a:rPr>
              <a:t>LDM</a:t>
            </a:r>
            <a:r>
              <a:rPr lang="fr-FR" dirty="0" smtClean="0"/>
              <a:t> </a:t>
            </a:r>
            <a:r>
              <a:rPr lang="fr-FR" sz="1400" dirty="0" smtClean="0"/>
              <a:t>(</a:t>
            </a:r>
            <a:r>
              <a:rPr lang="fr-FR" sz="1400" dirty="0" err="1" smtClean="0"/>
              <a:t>Baym</a:t>
            </a:r>
            <a:r>
              <a:rPr lang="fr-FR" sz="1400" dirty="0" smtClean="0"/>
              <a:t> et al.)</a:t>
            </a:r>
          </a:p>
          <a:p>
            <a:r>
              <a:rPr lang="fr-FR" dirty="0" smtClean="0"/>
              <a:t>Sly4</a:t>
            </a:r>
          </a:p>
          <a:p>
            <a:r>
              <a:rPr lang="fr-FR" dirty="0" smtClean="0"/>
              <a:t>SKM* 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342730" y="2667000"/>
            <a:ext cx="3610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  <a:latin typeface="+mn-lt"/>
              </a:rPr>
              <a:t>This </a:t>
            </a:r>
            <a:r>
              <a:rPr lang="fr-FR" sz="1600" dirty="0" err="1" smtClean="0">
                <a:solidFill>
                  <a:schemeClr val="tx2"/>
                </a:solidFill>
                <a:latin typeface="+mn-lt"/>
              </a:rPr>
              <a:t>work</a:t>
            </a:r>
            <a:r>
              <a:rPr lang="fr-FR" sz="1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  <a:latin typeface="+mn-lt"/>
              </a:rPr>
              <a:t>with</a:t>
            </a:r>
            <a:r>
              <a:rPr lang="fr-FR" sz="1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  <a:latin typeface="+mn-lt"/>
              </a:rPr>
              <a:t>different</a:t>
            </a:r>
            <a:r>
              <a:rPr lang="fr-FR" sz="1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  <a:latin typeface="+mn-lt"/>
              </a:rPr>
              <a:t>Skyrme</a:t>
            </a:r>
            <a:endParaRPr lang="fr-FR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Accolade ouvrante 22"/>
          <p:cNvSpPr/>
          <p:nvPr/>
        </p:nvSpPr>
        <p:spPr>
          <a:xfrm>
            <a:off x="4343400" y="2590800"/>
            <a:ext cx="307848" cy="6096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02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The importance of mass </a:t>
            </a:r>
            <a:r>
              <a:rPr lang="fr-FR" sz="4000" dirty="0" err="1" smtClean="0"/>
              <a:t>measurements</a:t>
            </a:r>
            <a:endParaRPr lang="fr-FR" sz="4000" dirty="0"/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7" r="40500"/>
          <a:stretch/>
        </p:blipFill>
        <p:spPr>
          <a:xfrm>
            <a:off x="609600" y="1905000"/>
            <a:ext cx="3327970" cy="4063772"/>
          </a:xfrm>
        </p:spPr>
      </p:pic>
      <p:sp>
        <p:nvSpPr>
          <p:cNvPr id="31" name="ZoneTexte 30"/>
          <p:cNvSpPr txBox="1"/>
          <p:nvPr/>
        </p:nvSpPr>
        <p:spPr>
          <a:xfrm>
            <a:off x="1143000" y="6397823"/>
            <a:ext cx="3764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omic Sans MS" pitchFamily="66" charset="0"/>
              </a:rPr>
              <a:t>F.Gulminelli</a:t>
            </a:r>
            <a:r>
              <a:rPr lang="en-US" sz="1400" dirty="0" smtClean="0">
                <a:latin typeface="Comic Sans MS" pitchFamily="66" charset="0"/>
              </a:rPr>
              <a:t>, </a:t>
            </a:r>
            <a:r>
              <a:rPr lang="en-US" sz="1400" dirty="0" err="1" smtClean="0">
                <a:latin typeface="Comic Sans MS" pitchFamily="66" charset="0"/>
              </a:rPr>
              <a:t>A.Raduta</a:t>
            </a:r>
            <a:r>
              <a:rPr lang="en-US" sz="1400" dirty="0" smtClean="0">
                <a:latin typeface="Comic Sans MS" pitchFamily="66" charset="0"/>
              </a:rPr>
              <a:t>, ArXiV:1504.04493  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495800" y="1981200"/>
            <a:ext cx="4402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FRDM: </a:t>
            </a:r>
            <a:r>
              <a:rPr lang="fr-FR" sz="1600" dirty="0" smtClean="0">
                <a:solidFill>
                  <a:schemeClr val="tx2"/>
                </a:solidFill>
                <a:latin typeface="+mn-lt"/>
              </a:rPr>
              <a:t>up to date LDM </a:t>
            </a:r>
            <a:r>
              <a:rPr lang="fr-FR" sz="1400" dirty="0" smtClean="0"/>
              <a:t>(</a:t>
            </a:r>
            <a:r>
              <a:rPr lang="fr-FR" sz="1400" dirty="0" err="1" smtClean="0"/>
              <a:t>Moller&amp;Nix</a:t>
            </a:r>
            <a:r>
              <a:rPr lang="fr-FR" sz="1400" dirty="0" smtClean="0"/>
              <a:t>)</a:t>
            </a:r>
            <a:r>
              <a:rPr lang="fr-FR" dirty="0" smtClean="0"/>
              <a:t> </a:t>
            </a:r>
            <a:endParaRPr lang="fr-FR" sz="1400" dirty="0" smtClean="0"/>
          </a:p>
          <a:p>
            <a:r>
              <a:rPr lang="fr-FR" dirty="0" smtClean="0"/>
              <a:t>BPS: </a:t>
            </a:r>
            <a:r>
              <a:rPr lang="fr-FR" sz="1600" dirty="0" smtClean="0">
                <a:solidFill>
                  <a:schemeClr val="tx2"/>
                </a:solidFill>
                <a:latin typeface="+mn-lt"/>
              </a:rPr>
              <a:t>LDM Myers-</a:t>
            </a:r>
            <a:r>
              <a:rPr lang="fr-FR" sz="1600" dirty="0" err="1" smtClean="0">
                <a:solidFill>
                  <a:schemeClr val="tx2"/>
                </a:solidFill>
                <a:latin typeface="+mn-lt"/>
              </a:rPr>
              <a:t>Swiatecki</a:t>
            </a:r>
            <a:r>
              <a:rPr lang="fr-FR" dirty="0" smtClean="0"/>
              <a:t> </a:t>
            </a:r>
            <a:r>
              <a:rPr lang="fr-FR" sz="1400" dirty="0" smtClean="0"/>
              <a:t>(</a:t>
            </a:r>
            <a:r>
              <a:rPr lang="fr-FR" sz="1400" dirty="0" err="1" smtClean="0"/>
              <a:t>Baym</a:t>
            </a:r>
            <a:r>
              <a:rPr lang="fr-FR" sz="1400" dirty="0" smtClean="0"/>
              <a:t> et al.)</a:t>
            </a:r>
          </a:p>
          <a:p>
            <a:r>
              <a:rPr lang="fr-FR" dirty="0" smtClean="0"/>
              <a:t>Sly4</a:t>
            </a:r>
          </a:p>
          <a:p>
            <a:r>
              <a:rPr lang="fr-FR" dirty="0" smtClean="0"/>
              <a:t>SKM* 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342730" y="2667000"/>
            <a:ext cx="3451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  <a:latin typeface="+mn-lt"/>
              </a:rPr>
              <a:t>This </a:t>
            </a:r>
            <a:r>
              <a:rPr lang="fr-FR" sz="1600" dirty="0" err="1" smtClean="0">
                <a:solidFill>
                  <a:schemeClr val="tx2"/>
                </a:solidFill>
                <a:latin typeface="+mn-lt"/>
              </a:rPr>
              <a:t>work</a:t>
            </a:r>
            <a:r>
              <a:rPr lang="fr-FR" sz="1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  <a:latin typeface="+mn-lt"/>
              </a:rPr>
              <a:t>with</a:t>
            </a:r>
            <a:r>
              <a:rPr lang="fr-FR" sz="16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  <a:latin typeface="+mn-lt"/>
              </a:rPr>
              <a:t>exp</a:t>
            </a:r>
            <a:r>
              <a:rPr lang="fr-FR" sz="1600" dirty="0" smtClean="0">
                <a:solidFill>
                  <a:schemeClr val="tx2"/>
                </a:solidFill>
                <a:latin typeface="+mn-lt"/>
              </a:rPr>
              <a:t> data </a:t>
            </a:r>
            <a:r>
              <a:rPr lang="fr-FR" sz="1600" dirty="0" err="1" smtClean="0">
                <a:solidFill>
                  <a:schemeClr val="tx2"/>
                </a:solidFill>
                <a:latin typeface="+mn-lt"/>
              </a:rPr>
              <a:t>when</a:t>
            </a:r>
            <a:r>
              <a:rPr lang="fr-FR" sz="1600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 algn="ctr"/>
            <a:r>
              <a:rPr lang="fr-FR" sz="1600" dirty="0" err="1" smtClean="0">
                <a:solidFill>
                  <a:schemeClr val="tx2"/>
                </a:solidFill>
                <a:latin typeface="+mn-lt"/>
              </a:rPr>
              <a:t>available</a:t>
            </a:r>
            <a:endParaRPr lang="fr-FR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Accolade ouvrante 22"/>
          <p:cNvSpPr/>
          <p:nvPr/>
        </p:nvSpPr>
        <p:spPr>
          <a:xfrm>
            <a:off x="4343400" y="2590800"/>
            <a:ext cx="307848" cy="6096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90" r="7115"/>
          <a:stretch/>
        </p:blipFill>
        <p:spPr>
          <a:xfrm>
            <a:off x="5068318" y="4251960"/>
            <a:ext cx="2970782" cy="1874203"/>
          </a:xfrm>
        </p:spPr>
      </p:pic>
      <p:sp>
        <p:nvSpPr>
          <p:cNvPr id="8" name="ZoneTexte 7"/>
          <p:cNvSpPr txBox="1"/>
          <p:nvPr/>
        </p:nvSpPr>
        <p:spPr>
          <a:xfrm>
            <a:off x="5029200" y="3886200"/>
            <a:ext cx="393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Many</a:t>
            </a:r>
            <a:r>
              <a:rPr lang="fr-FR" dirty="0" smtClean="0"/>
              <a:t> quasi-</a:t>
            </a:r>
            <a:r>
              <a:rPr lang="fr-FR" dirty="0" err="1" smtClean="0"/>
              <a:t>degenerate</a:t>
            </a:r>
            <a:r>
              <a:rPr lang="fr-FR" dirty="0" smtClean="0"/>
              <a:t> minima!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093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9600" y="1905000"/>
            <a:ext cx="824664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fr-FR" sz="3600" dirty="0" smtClean="0"/>
              <a:t>T&gt;0: the SNA </a:t>
            </a:r>
            <a:r>
              <a:rPr lang="fr-FR" sz="3600" dirty="0" err="1" smtClean="0"/>
              <a:t>limit</a:t>
            </a:r>
            <a:r>
              <a:rPr lang="fr-FR" sz="3600" dirty="0" smtClean="0"/>
              <a:t>  </a:t>
            </a:r>
            <a:endParaRPr lang="fr-F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5344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FR" sz="2400" dirty="0" smtClean="0"/>
                  <a:t>Free </a:t>
                </a:r>
                <a:r>
                  <a:rPr lang="fr-FR" sz="2400" dirty="0" err="1" smtClean="0"/>
                  <a:t>energy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density</a:t>
                </a:r>
                <a:r>
                  <a:rPr lang="fr-FR" sz="2400" dirty="0" smtClean="0"/>
                  <a:t> in the </a:t>
                </a:r>
                <a:r>
                  <a:rPr lang="fr-FR" sz="2400" dirty="0"/>
                  <a:t>(</a:t>
                </a:r>
                <a:r>
                  <a:rPr lang="fr-FR" sz="2400" dirty="0" err="1">
                    <a:latin typeface="Symbol" panose="05050102010706020507" pitchFamily="18" charset="2"/>
                  </a:rPr>
                  <a:t>r</a:t>
                </a:r>
                <a:r>
                  <a:rPr lang="fr-FR" sz="2400" baseline="-25000" dirty="0" err="1"/>
                  <a:t>p,</a:t>
                </a:r>
                <a:r>
                  <a:rPr lang="fr-FR" sz="2000" dirty="0" err="1"/>
                  <a:t>y</a:t>
                </a:r>
                <a:r>
                  <a:rPr lang="fr-FR" sz="2400" baseline="-25000" dirty="0" err="1"/>
                  <a:t>p</a:t>
                </a:r>
                <a:r>
                  <a:rPr lang="fr-FR" sz="2400" dirty="0"/>
                  <a:t>) WS </a:t>
                </a:r>
                <a:r>
                  <a:rPr lang="fr-FR" sz="2400" dirty="0" err="1" smtClean="0"/>
                  <a:t>cell</a:t>
                </a:r>
                <a:r>
                  <a:rPr lang="fr-FR" sz="2400" dirty="0" smtClean="0"/>
                  <a:t>: </a:t>
                </a:r>
              </a:p>
              <a:p>
                <a:pPr marL="0" indent="0">
                  <a:buNone/>
                </a:pPr>
                <a:r>
                  <a:rPr lang="fr-FR" sz="2400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𝑡𝑜𝑡</m:t>
                          </m:r>
                        </m:sub>
                      </m:sSub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  <a:ea typeface="Cambria Math"/>
                                </a:rPr>
                                <m:t>𝑊𝑆</m:t>
                              </m:r>
                            </m:sub>
                          </m:sSub>
                        </m:den>
                      </m:f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𝑔𝑎𝑧</m:t>
                          </m:r>
                        </m:sub>
                      </m:sSub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fr-FR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fr-FR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  <a:ea typeface="Cambria Math"/>
                                </a:rPr>
                                <m:t>𝑊𝑆</m:t>
                              </m:r>
                            </m:sub>
                          </m:sSub>
                        </m:den>
                      </m:f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𝑙𝑛</m:t>
                      </m:r>
                      <m:d>
                        <m:dPr>
                          <m:ctrlPr>
                            <a:rPr lang="fr-FR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𝑊𝑆</m:t>
                                  </m:r>
                                </m:sub>
                              </m:sSub>
                              <m:r>
                                <a:rPr lang="fr-FR" sz="24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/>
                                  <a:ea typeface="Cambria Math"/>
                                </a:rPr>
                                <m:t>3/2</m:t>
                              </m:r>
                            </m:sup>
                          </m:sSup>
                        </m:e>
                      </m:d>
                      <m:r>
                        <a:rPr lang="fr-FR" sz="2400" b="0" i="0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fr-FR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fr-FR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/>
                                  <a:ea typeface="Cambria Math"/>
                                </a:rPr>
                                <m:t>𝑊𝑆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fr-FR" sz="2400" b="0" i="0" smtClean="0">
                          <a:latin typeface="Cambria Math"/>
                          <a:ea typeface="Cambria Math"/>
                        </a:rPr>
                        <m:t>ln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  <a:ea typeface="Cambria Math"/>
                        </a:rPr>
                        <m:t>ρ</m:t>
                      </m:r>
                      <m:d>
                        <m:dPr>
                          <m:ctrlPr>
                            <a:rPr lang="el-GR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fr-FR" sz="2400" b="0" i="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r>
                  <a:rPr lang="fr-FR" sz="2400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Single Nucleus Approximation</a:t>
                </a:r>
                <a:r>
                  <a:rPr lang="fr-FR" sz="2400" dirty="0" smtClean="0"/>
                  <a:t>:   (</a:t>
                </a:r>
                <a:r>
                  <a:rPr lang="fr-FR" sz="2400" dirty="0" err="1" smtClean="0"/>
                  <a:t>A,I,</a:t>
                </a:r>
                <a:r>
                  <a:rPr lang="fr-FR" sz="2400" dirty="0" err="1" smtClean="0">
                    <a:latin typeface="Symbol" panose="05050102010706020507" pitchFamily="18" charset="2"/>
                  </a:rPr>
                  <a:t>r</a:t>
                </a:r>
                <a:r>
                  <a:rPr lang="fr-FR" sz="2400" baseline="-25000" dirty="0" err="1" smtClean="0"/>
                  <a:t>g,</a:t>
                </a:r>
                <a:r>
                  <a:rPr lang="fr-FR" sz="2000" dirty="0" err="1" smtClean="0"/>
                  <a:t>y</a:t>
                </a:r>
                <a:r>
                  <a:rPr lang="fr-FR" sz="2400" baseline="-25000" dirty="0" err="1"/>
                  <a:t>g</a:t>
                </a:r>
                <a:r>
                  <a:rPr lang="fr-FR" sz="2400" dirty="0" smtClean="0"/>
                  <a:t>) </a:t>
                </a:r>
                <a:r>
                  <a:rPr lang="fr-FR" sz="2400" dirty="0" err="1" smtClean="0"/>
                  <a:t>such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that</a:t>
                </a:r>
                <a:r>
                  <a:rPr lang="fr-FR" sz="2400" dirty="0" smtClean="0"/>
                  <a:t>  </a:t>
                </a:r>
                <a:r>
                  <a:rPr lang="fr-FR" sz="2400" dirty="0" err="1" smtClean="0"/>
                  <a:t>f</a:t>
                </a:r>
                <a:r>
                  <a:rPr lang="fr-FR" sz="2400" baseline="-25000" dirty="0" err="1" smtClean="0"/>
                  <a:t>tot</a:t>
                </a:r>
                <a:r>
                  <a:rPr lang="fr-FR" sz="2400" dirty="0" smtClean="0"/>
                  <a:t> =min </a:t>
                </a:r>
              </a:p>
              <a:p>
                <a:r>
                  <a:rPr lang="fr-FR" dirty="0" smtClean="0"/>
                  <a:t>It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the standard </a:t>
                </a:r>
                <a:r>
                  <a:rPr lang="fr-FR" dirty="0" err="1" smtClean="0"/>
                  <a:t>strategy</a:t>
                </a:r>
                <a:r>
                  <a:rPr lang="fr-FR" dirty="0" smtClean="0"/>
                  <a:t> for supernova simulations </a:t>
                </a:r>
                <a:r>
                  <a:rPr lang="fr-FR" sz="1800" dirty="0" smtClean="0"/>
                  <a:t>(</a:t>
                </a:r>
                <a:r>
                  <a:rPr lang="fr-FR" sz="1800" dirty="0" err="1" smtClean="0"/>
                  <a:t>Lattimer-Swesty</a:t>
                </a:r>
                <a:r>
                  <a:rPr lang="fr-FR" sz="1800" dirty="0"/>
                  <a:t> </a:t>
                </a:r>
                <a:r>
                  <a:rPr lang="fr-FR" sz="1800" dirty="0" err="1" smtClean="0"/>
                  <a:t>EoS</a:t>
                </a:r>
                <a:r>
                  <a:rPr lang="fr-FR" sz="1800" dirty="0" smtClean="0"/>
                  <a:t>, </a:t>
                </a:r>
                <a:r>
                  <a:rPr lang="fr-FR" sz="1800" dirty="0" err="1" smtClean="0"/>
                  <a:t>Shen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EoS</a:t>
                </a:r>
                <a:r>
                  <a:rPr lang="fr-FR" sz="1800" dirty="0" smtClean="0"/>
                  <a:t>)</a:t>
                </a:r>
                <a:r>
                  <a:rPr lang="fr-FR" sz="2400" dirty="0" smtClean="0"/>
                  <a:t>	</a:t>
                </a:r>
              </a:p>
              <a:p>
                <a:r>
                  <a:rPr lang="fr-FR" sz="2400" dirty="0" smtClean="0"/>
                  <a:t>SNA converges (by construction) to the T=0 </a:t>
                </a:r>
                <a:r>
                  <a:rPr lang="fr-FR" sz="2400" dirty="0" err="1" smtClean="0"/>
                  <a:t>limit</a:t>
                </a:r>
                <a:r>
                  <a:rPr lang="fr-FR" sz="2400" dirty="0" smtClean="0"/>
                  <a:t>        =&gt; </a:t>
                </a:r>
                <a:r>
                  <a:rPr lang="fr-FR" sz="2400" dirty="0" err="1" smtClean="0"/>
                  <a:t>consistence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with</a:t>
                </a:r>
                <a:r>
                  <a:rPr lang="fr-FR" sz="2400" dirty="0" smtClean="0"/>
                  <a:t> DFT </a:t>
                </a:r>
                <a:r>
                  <a:rPr lang="fr-FR" sz="2400" dirty="0" err="1" smtClean="0"/>
                  <a:t>insured</a:t>
                </a:r>
                <a:endParaRPr lang="fr-FR" sz="2400" dirty="0" smtClean="0"/>
              </a:p>
              <a:p>
                <a:r>
                  <a:rPr lang="fr-FR" dirty="0" err="1" smtClean="0"/>
                  <a:t>Still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it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very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poor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treatment</a:t>
                </a:r>
                <a:r>
                  <a:rPr lang="fr-FR" dirty="0" smtClean="0"/>
                  <a:t> of the </a:t>
                </a:r>
                <a:r>
                  <a:rPr lang="fr-FR" dirty="0" err="1" smtClean="0"/>
                  <a:t>finite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temperature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problem</a:t>
                </a:r>
                <a:r>
                  <a:rPr lang="fr-FR" dirty="0" smtClean="0"/>
                  <a:t>.</a:t>
                </a:r>
                <a:endParaRPr lang="fr-FR" sz="2400" dirty="0" smtClean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/>
              </a:p>
              <a:p>
                <a:pPr marL="0" indent="0">
                  <a:buNone/>
                </a:pPr>
                <a:endParaRPr lang="fr-FR" sz="24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534400" cy="5029200"/>
              </a:xfrm>
              <a:blipFill rotWithShape="1">
                <a:blip r:embed="rId3"/>
                <a:stretch>
                  <a:fillRect l="-1000" t="-1697" b="-1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57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171"/>
    </mc:Choice>
    <mc:Fallback xmlns="">
      <p:transition spd="slow" advTm="15517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WS free </a:t>
            </a:r>
            <a:r>
              <a:rPr lang="fr-FR" sz="4000" dirty="0" err="1"/>
              <a:t>energy</a:t>
            </a:r>
            <a:r>
              <a:rPr lang="fr-FR" sz="4000" dirty="0"/>
              <a:t> surface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22" r="8068"/>
          <a:stretch/>
        </p:blipFill>
        <p:spPr>
          <a:xfrm>
            <a:off x="228600" y="2438400"/>
            <a:ext cx="4191000" cy="268228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9" r="8962"/>
          <a:stretch/>
        </p:blipFill>
        <p:spPr>
          <a:xfrm>
            <a:off x="4267201" y="2454726"/>
            <a:ext cx="4267200" cy="2726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95600" y="2075988"/>
                <a:ext cx="2979021" cy="396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𝑓𝑚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=0.39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075988"/>
                <a:ext cx="2979021" cy="396262"/>
              </a:xfrm>
              <a:prstGeom prst="rect">
                <a:avLst/>
              </a:prstGeom>
              <a:blipFill rotWithShape="1"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2344534" y="3059668"/>
            <a:ext cx="1465466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T=0.5 MeV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35534" y="3124200"/>
            <a:ext cx="1465466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T=2.4 MeV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00201" y="5715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absolute</a:t>
            </a:r>
            <a:r>
              <a:rPr lang="fr-FR" dirty="0" smtClean="0"/>
              <a:t> minimum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representative</a:t>
            </a:r>
            <a:r>
              <a:rPr lang="fr-FR" dirty="0" smtClean="0"/>
              <a:t> of the free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landscape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85800" y="6550223"/>
            <a:ext cx="3764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omic Sans MS" pitchFamily="66" charset="0"/>
              </a:rPr>
              <a:t>F.Gulminelli</a:t>
            </a:r>
            <a:r>
              <a:rPr lang="en-US" sz="1400" dirty="0" smtClean="0">
                <a:latin typeface="Comic Sans MS" pitchFamily="66" charset="0"/>
              </a:rPr>
              <a:t>, </a:t>
            </a:r>
            <a:r>
              <a:rPr lang="en-US" sz="1400" dirty="0" err="1" smtClean="0">
                <a:latin typeface="Comic Sans MS" pitchFamily="66" charset="0"/>
              </a:rPr>
              <a:t>A.Raduta</a:t>
            </a:r>
            <a:r>
              <a:rPr lang="en-US" sz="1400" dirty="0" smtClean="0">
                <a:latin typeface="Comic Sans MS" pitchFamily="66" charset="0"/>
              </a:rPr>
              <a:t>, ArXiV:1504.04493  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3" name="Flèche vers le bas 2"/>
          <p:cNvSpPr>
            <a:spLocks noChangeAspect="1"/>
          </p:cNvSpPr>
          <p:nvPr/>
        </p:nvSpPr>
        <p:spPr>
          <a:xfrm rot="10800000">
            <a:off x="2196084" y="4495800"/>
            <a:ext cx="242316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>
            <a:spLocks noChangeAspect="1"/>
          </p:cNvSpPr>
          <p:nvPr/>
        </p:nvSpPr>
        <p:spPr>
          <a:xfrm rot="10800000">
            <a:off x="5625084" y="4648200"/>
            <a:ext cx="242316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0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err="1" smtClean="0"/>
              <a:t>Specificity</a:t>
            </a:r>
            <a:r>
              <a:rPr lang="fr-FR" sz="4000" dirty="0" smtClean="0"/>
              <a:t> of T&gt;0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err="1" smtClean="0"/>
              <a:t>Finite</a:t>
            </a:r>
            <a:r>
              <a:rPr lang="fr-FR" sz="2400" dirty="0" smtClean="0"/>
              <a:t> T </a:t>
            </a:r>
            <a:r>
              <a:rPr lang="fr-FR" sz="2400" dirty="0" err="1" smtClean="0"/>
              <a:t>is</a:t>
            </a:r>
            <a:r>
              <a:rPr lang="fr-FR" sz="2400" dirty="0" smtClean="0"/>
              <a:t> more </a:t>
            </a:r>
            <a:r>
              <a:rPr lang="fr-FR" sz="2400" dirty="0" err="1" smtClean="0"/>
              <a:t>than</a:t>
            </a:r>
            <a:r>
              <a:rPr lang="fr-FR" sz="2400" dirty="0" smtClean="0"/>
              <a:t> {</a:t>
            </a:r>
            <a:r>
              <a:rPr lang="fr-FR" sz="2400" dirty="0" err="1" smtClean="0">
                <a:latin typeface="Symbol" panose="05050102010706020507" pitchFamily="18" charset="2"/>
              </a:rPr>
              <a:t>d</a:t>
            </a:r>
            <a:r>
              <a:rPr lang="fr-FR" sz="2400" dirty="0" err="1" smtClean="0"/>
              <a:t>E</a:t>
            </a:r>
            <a:r>
              <a:rPr lang="fr-FR" sz="2400" dirty="0" smtClean="0"/>
              <a:t>=0}=&gt;{</a:t>
            </a:r>
            <a:r>
              <a:rPr lang="fr-FR" sz="2400" dirty="0" err="1" smtClean="0">
                <a:latin typeface="Symbol" panose="05050102010706020507" pitchFamily="18" charset="2"/>
              </a:rPr>
              <a:t>d</a:t>
            </a:r>
            <a:r>
              <a:rPr lang="fr-FR" sz="2400" dirty="0" err="1" smtClean="0"/>
              <a:t>F</a:t>
            </a:r>
            <a:r>
              <a:rPr lang="fr-FR" sz="2400" dirty="0" smtClean="0"/>
              <a:t>=0} </a:t>
            </a:r>
          </a:p>
          <a:p>
            <a:r>
              <a:rPr lang="fr-FR" sz="2400" dirty="0" err="1" smtClean="0"/>
              <a:t>Finite</a:t>
            </a:r>
            <a:r>
              <a:rPr lang="fr-FR" sz="2400" dirty="0" smtClean="0"/>
              <a:t> T </a:t>
            </a:r>
            <a:r>
              <a:rPr lang="fr-FR" sz="2400" dirty="0" err="1" smtClean="0"/>
              <a:t>implies</a:t>
            </a:r>
            <a:r>
              <a:rPr lang="fr-FR" sz="2400" dirty="0" smtClean="0"/>
              <a:t> a distribution of </a:t>
            </a:r>
            <a:r>
              <a:rPr lang="fr-FR" sz="2400" dirty="0" err="1" smtClean="0"/>
              <a:t>microstates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471487" lvl="1" indent="0">
              <a:buNone/>
            </a:pPr>
            <a:endParaRPr lang="fr-FR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471487" lvl="1" indent="0">
              <a:buNone/>
            </a:pPr>
            <a:endParaRPr lang="fr-FR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fr-FR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600" dirty="0" smtClean="0"/>
              <a:t>A </a:t>
            </a:r>
            <a:r>
              <a:rPr lang="fr-FR" sz="1600" b="1" dirty="0" smtClean="0"/>
              <a:t>distribution</a:t>
            </a:r>
            <a:r>
              <a:rPr lang="fr-FR" sz="1600" dirty="0" smtClean="0"/>
              <a:t> of « </a:t>
            </a:r>
            <a:r>
              <a:rPr lang="fr-FR" sz="1600" dirty="0" err="1" smtClean="0"/>
              <a:t>dressed</a:t>
            </a:r>
            <a:r>
              <a:rPr lang="fr-FR" sz="1600" dirty="0" smtClean="0"/>
              <a:t> » clusters i.e. WS </a:t>
            </a:r>
            <a:r>
              <a:rPr lang="fr-FR" sz="1600" dirty="0" err="1" smtClean="0"/>
              <a:t>cells</a:t>
            </a:r>
            <a:r>
              <a:rPr lang="fr-FR" sz="1600" dirty="0" smtClean="0"/>
              <a:t>  (</a:t>
            </a:r>
            <a:r>
              <a:rPr lang="fr-FR" sz="1600" dirty="0" err="1" smtClean="0"/>
              <a:t>e-cluster+continuum</a:t>
            </a:r>
            <a:r>
              <a:rPr lang="fr-FR" sz="1600" dirty="0" smtClean="0"/>
              <a:t> </a:t>
            </a:r>
            <a:r>
              <a:rPr lang="fr-FR" sz="1600" dirty="0" err="1" smtClean="0"/>
              <a:t>states+interactions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034418"/>
              </p:ext>
            </p:extLst>
          </p:nvPr>
        </p:nvGraphicFramePr>
        <p:xfrm>
          <a:off x="1309688" y="2787650"/>
          <a:ext cx="60309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6" name="Equation" r:id="rId4" imgW="3225600" imgH="342720" progId="Equation.DSMT4">
                  <p:embed/>
                </p:oleObj>
              </mc:Choice>
              <mc:Fallback>
                <p:oleObj name="Equation" r:id="rId4" imgW="32256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2787650"/>
                        <a:ext cx="603091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1520" y="2708920"/>
                <a:ext cx="8856984" cy="3508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fr-FR" sz="2400" dirty="0" smtClean="0"/>
              </a:p>
              <a:p>
                <a:pPr marL="0" indent="0">
                  <a:buNone/>
                </a:pPr>
                <a:endParaRPr lang="fr-FR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fr-F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FR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𝑙𝑛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𝛽</m:t>
                        </m:r>
                        <m:d>
                          <m:dPr>
                            <m:ctrlPr>
                              <a:rPr lang="fr-FR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𝑡𝑜𝑡</m:t>
                                </m:r>
                              </m:sub>
                            </m:sSub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fr-FR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/>
                                            <a:ea typeface="Cambria Math"/>
                                          </a:rPr>
                                          <m:t>𝐻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sub>
                            </m:sSub>
                          </m:e>
                        </m:d>
                        <m:r>
                          <a:rPr lang="fr-FR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𝛽𝜇</m:t>
                        </m:r>
                        <m:d>
                          <m:dPr>
                            <m:ctrlPr>
                              <a:rPr lang="fr-FR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𝑡𝑜𝑡</m:t>
                                </m:r>
                              </m:sub>
                            </m:sSub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fr-FR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/>
                                            <a:ea typeface="Cambria Math"/>
                                          </a:rPr>
                                          <m:t>𝑁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sub>
                            </m:sSub>
                          </m:e>
                        </m:d>
                        <m:r>
                          <a:rPr lang="fr-FR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𝛽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sub>
                        </m:sSub>
                        <m:d>
                          <m:dPr>
                            <m:ctrlPr>
                              <a:rPr lang="fr-FR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𝑡𝑜𝑡</m:t>
                                </m:r>
                              </m:sub>
                            </m:sSub>
                            <m:r>
                              <a:rPr lang="fr-FR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fr-FR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fr-FR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/>
                                            <a:ea typeface="Cambria Math"/>
                                          </a:rPr>
                                          <m:t>𝐼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  <a:ea typeface="Cambria Math"/>
                                  </a:rPr>
                                  <m:t>𝑉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=</a:t>
                </a:r>
                <a:r>
                  <a:rPr lang="fr-FR" dirty="0" smtClean="0">
                    <a:latin typeface="+mn-lt"/>
                  </a:rPr>
                  <a:t>max</a:t>
                </a:r>
                <a:r>
                  <a:rPr lang="fr-FR" dirty="0" smtClean="0"/>
                  <a:t>                   </a:t>
                </a:r>
                <a:endParaRPr lang="fr-FR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fr-FR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fr-FR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fr-FR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fr-FR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fr-FR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fr-FR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fr-FR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𝑔𝑎𝑧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𝑉</m:t>
                          </m:r>
                        </m:sup>
                      </m:sSup>
                      <m:nary>
                        <m:naryPr>
                          <m:chr m:val="∏"/>
                          <m:supHide m:val="on"/>
                          <m:ctrlPr>
                            <a:rPr lang="fr-FR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i="1">
                              <a:latin typeface="Cambria Math"/>
                            </a:rPr>
                            <m:t>𝐴</m:t>
                          </m:r>
                          <m:r>
                            <a:rPr lang="fr-FR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𝐼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𝐴𝐼</m:t>
                                  </m:r>
                                </m:sub>
                                <m:sup>
                                  <m:r>
                                    <a:rPr lang="fr-FR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  <m:r>
                                <a:rPr lang="fr-FR" i="1"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  <m:r>
                            <a:rPr lang="fr-FR" i="1">
                              <a:latin typeface="Cambria Math"/>
                            </a:rPr>
                            <m:t>𝑒𝑥𝑝</m:t>
                          </m:r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𝛽</m:t>
                          </m:r>
                          <m:sSubSup>
                            <m:sSubSupPr>
                              <m:ctrlPr>
                                <a:rPr lang="fr-FR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𝐴𝐼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  <m:sSub>
                            <m:sSubPr>
                              <m:ctrlPr>
                                <a:rPr lang="fr-FR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𝒎</m:t>
                              </m:r>
                            </m:sub>
                          </m:sSub>
                          <m:r>
                            <a:rPr lang="fr-FR" b="1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fr-FR" b="1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𝑨</m:t>
                          </m:r>
                          <m:r>
                            <a:rPr lang="fr-FR" b="1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FR" b="1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𝑰</m:t>
                          </m:r>
                          <m:r>
                            <a:rPr lang="fr-FR" b="1" i="1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08920"/>
                <a:ext cx="8856984" cy="3508589"/>
              </a:xfrm>
              <a:prstGeom prst="rect">
                <a:avLst/>
              </a:prstGeom>
              <a:blipFill rotWithShape="1">
                <a:blip r:embed="rId8"/>
                <a:stretch>
                  <a:fillRect l="-14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7359600" y="4995173"/>
            <a:ext cx="1345240" cy="954107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+mn-lt"/>
              </a:rPr>
              <a:t>Free </a:t>
            </a:r>
            <a:r>
              <a:rPr lang="fr-FR" sz="1400" b="1" dirty="0" err="1" smtClean="0">
                <a:solidFill>
                  <a:schemeClr val="bg1"/>
                </a:solidFill>
                <a:latin typeface="+mn-lt"/>
              </a:rPr>
              <a:t>energy</a:t>
            </a:r>
            <a:r>
              <a:rPr lang="fr-FR" sz="1400" b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+mn-lt"/>
              </a:rPr>
              <a:t>of the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+mn-lt"/>
              </a:rPr>
              <a:t> in-medium 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+mn-lt"/>
              </a:rPr>
              <a:t>cluster</a:t>
            </a:r>
            <a:endParaRPr lang="fr-FR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lèche droite 6"/>
          <p:cNvSpPr>
            <a:spLocks noChangeAspect="1"/>
          </p:cNvSpPr>
          <p:nvPr/>
        </p:nvSpPr>
        <p:spPr>
          <a:xfrm rot="8324096">
            <a:off x="6895423" y="5431709"/>
            <a:ext cx="489204" cy="24231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ouvrante 7"/>
          <p:cNvSpPr/>
          <p:nvPr/>
        </p:nvSpPr>
        <p:spPr>
          <a:xfrm rot="16200000">
            <a:off x="3383868" y="5913276"/>
            <a:ext cx="360039" cy="576064"/>
          </a:xfrm>
          <a:prstGeom prst="leftBrace">
            <a:avLst>
              <a:gd name="adj1" fmla="val 8333"/>
              <a:gd name="adj2" fmla="val 5264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845880" y="6392361"/>
            <a:ext cx="1366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accent6"/>
                </a:solidFill>
                <a:latin typeface="+mn-lt"/>
              </a:rPr>
              <a:t>Free </a:t>
            </a:r>
            <a:r>
              <a:rPr lang="fr-FR" sz="1200" b="1" dirty="0" err="1" smtClean="0">
                <a:solidFill>
                  <a:schemeClr val="accent6"/>
                </a:solidFill>
                <a:latin typeface="+mn-lt"/>
              </a:rPr>
              <a:t>particles</a:t>
            </a:r>
            <a:endParaRPr lang="fr-FR" sz="12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0" name="Accolade ouvrante 9"/>
          <p:cNvSpPr/>
          <p:nvPr/>
        </p:nvSpPr>
        <p:spPr>
          <a:xfrm rot="16200000">
            <a:off x="5136648" y="4664553"/>
            <a:ext cx="685753" cy="3111193"/>
          </a:xfrm>
          <a:prstGeom prst="leftBrace">
            <a:avLst>
              <a:gd name="adj1" fmla="val 8333"/>
              <a:gd name="adj2" fmla="val 5264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860032" y="6525344"/>
            <a:ext cx="185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accent6"/>
                </a:solidFill>
                <a:latin typeface="+mn-lt"/>
              </a:rPr>
              <a:t>Cluster distribution</a:t>
            </a:r>
            <a:endParaRPr lang="fr-FR" sz="1200" b="1" dirty="0">
              <a:solidFill>
                <a:schemeClr val="accent6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3528" y="3933056"/>
                <a:ext cx="4232312" cy="504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dirty="0" smtClean="0">
                          <a:latin typeface="Cambria Math"/>
                        </a:rPr>
                        <m:t>𝑘</m:t>
                      </m:r>
                      <m:r>
                        <a:rPr lang="fr-FR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FR" i="1" dirty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fr-FR" i="1" dirty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FR" i="1" dirty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FR" i="1" dirty="0">
                                  <a:latin typeface="Cambria Math"/>
                                </a:rPr>
                                <m:t>(</m:t>
                              </m:r>
                              <m:r>
                                <a:rPr lang="fr-FR" i="1" dirty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fr-FR" i="1" dirty="0"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  <m:r>
                            <a:rPr lang="fr-FR" i="1" dirty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i="1" dirty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fr-FR" b="0" i="1" dirty="0" smtClean="0">
                              <a:latin typeface="Cambria Math"/>
                            </a:rPr>
                            <m:t>𝑖</m:t>
                          </m:r>
                          <m:r>
                            <a:rPr lang="fr-FR" b="0" i="1" dirty="0" smtClean="0">
                              <a:latin typeface="Cambria Math"/>
                            </a:rPr>
                            <m:t>=1,…,</m:t>
                          </m:r>
                          <m:sSub>
                            <m:sSubPr>
                              <m:ctrlPr>
                                <a:rPr lang="fr-FR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fr-FR" b="0" i="1" dirty="0" smtClean="0">
                              <a:latin typeface="Cambria Math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fr-FR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𝑓𝑟𝑒𝑒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  <m:sSubSup>
                            <m:sSubSupPr>
                              <m:ctrlPr>
                                <a:rPr lang="fr-FR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𝑓𝑟𝑒𝑒</m:t>
                              </m:r>
                            </m:sub>
                            <m:sup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fr-FR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933056"/>
                <a:ext cx="4232312" cy="504369"/>
              </a:xfrm>
              <a:prstGeom prst="rect">
                <a:avLst/>
              </a:prstGeom>
              <a:blipFill rotWithShape="1">
                <a:blip r:embed="rId7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25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171"/>
    </mc:Choice>
    <mc:Fallback xmlns="">
      <p:transition spd="slow" advTm="15517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NSE versus SNA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88" r="22093"/>
          <a:stretch/>
        </p:blipFill>
        <p:spPr>
          <a:xfrm>
            <a:off x="990600" y="3505200"/>
            <a:ext cx="3657600" cy="232608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0" r="21070"/>
          <a:stretch/>
        </p:blipFill>
        <p:spPr>
          <a:xfrm>
            <a:off x="4800600" y="3505200"/>
            <a:ext cx="3825240" cy="24003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6" t="50000" r="29403" b="38889"/>
          <a:stretch/>
        </p:blipFill>
        <p:spPr>
          <a:xfrm>
            <a:off x="7620000" y="4495800"/>
            <a:ext cx="769620" cy="76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6950792" y="4648200"/>
                <a:ext cx="516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792" y="4648200"/>
                <a:ext cx="51680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colade ouvrante 7"/>
          <p:cNvSpPr/>
          <p:nvPr/>
        </p:nvSpPr>
        <p:spPr>
          <a:xfrm>
            <a:off x="7387590" y="4419600"/>
            <a:ext cx="461010" cy="914400"/>
          </a:xfrm>
          <a:prstGeom prst="lef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886200" y="3429000"/>
            <a:ext cx="1729961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Symbol" panose="05050102010706020507" pitchFamily="18" charset="2"/>
              </a:rPr>
              <a:t>b-</a:t>
            </a:r>
            <a:r>
              <a:rPr lang="fr-FR" dirty="0" err="1" smtClean="0">
                <a:solidFill>
                  <a:schemeClr val="bg1"/>
                </a:solidFill>
                <a:latin typeface="+mn-lt"/>
              </a:rPr>
              <a:t>equilibrium</a:t>
            </a:r>
            <a:endParaRPr lang="fr-FR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90600" y="2057400"/>
            <a:ext cx="7267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The Single Nucleus Approximation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valid</a:t>
            </a:r>
            <a:r>
              <a:rPr lang="fr-FR" dirty="0" smtClean="0"/>
              <a:t> as long as </a:t>
            </a:r>
            <a:r>
              <a:rPr lang="fr-FR" dirty="0" err="1" smtClean="0"/>
              <a:t>average</a:t>
            </a:r>
            <a:r>
              <a:rPr lang="fr-FR" dirty="0" smtClean="0"/>
              <a:t> values are </a:t>
            </a:r>
            <a:r>
              <a:rPr lang="fr-FR" dirty="0" err="1" smtClean="0"/>
              <a:t>concerned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Still</a:t>
            </a:r>
            <a:r>
              <a:rPr lang="fr-FR" dirty="0" smtClean="0"/>
              <a:t>, </a:t>
            </a:r>
            <a:r>
              <a:rPr lang="fr-FR" dirty="0" err="1" smtClean="0"/>
              <a:t>deviations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r>
              <a:rPr lang="fr-FR" dirty="0" smtClean="0"/>
              <a:t> and </a:t>
            </a:r>
            <a:r>
              <a:rPr lang="fr-FR" dirty="0" err="1" smtClean="0"/>
              <a:t>temperature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143000" y="6397823"/>
            <a:ext cx="3764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omic Sans MS" pitchFamily="66" charset="0"/>
              </a:rPr>
              <a:t>F.Gulminelli</a:t>
            </a:r>
            <a:r>
              <a:rPr lang="en-US" sz="1400" dirty="0" smtClean="0">
                <a:latin typeface="Comic Sans MS" pitchFamily="66" charset="0"/>
              </a:rPr>
              <a:t>, </a:t>
            </a:r>
            <a:r>
              <a:rPr lang="en-US" sz="1400" dirty="0" err="1" smtClean="0">
                <a:latin typeface="Comic Sans MS" pitchFamily="66" charset="0"/>
              </a:rPr>
              <a:t>A.Raduta</a:t>
            </a:r>
            <a:r>
              <a:rPr lang="en-US" sz="1400" dirty="0" smtClean="0">
                <a:latin typeface="Comic Sans MS" pitchFamily="66" charset="0"/>
              </a:rPr>
              <a:t>, ArXiV:1504.04493  </a:t>
            </a:r>
            <a:endParaRPr lang="fr-FR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>
                <a:latin typeface="Segoe Print" panose="02000600000000000000" pitchFamily="2" charset="0"/>
              </a:rPr>
              <a:t>Dense </a:t>
            </a:r>
            <a:r>
              <a:rPr lang="fr-FR" sz="4000" dirty="0" err="1" smtClean="0">
                <a:latin typeface="Segoe Print" panose="02000600000000000000" pitchFamily="2" charset="0"/>
              </a:rPr>
              <a:t>matter</a:t>
            </a:r>
            <a:r>
              <a:rPr lang="fr-FR" sz="4000" dirty="0" smtClean="0">
                <a:latin typeface="Segoe Print" panose="02000600000000000000" pitchFamily="2" charset="0"/>
              </a:rPr>
              <a:t> in the </a:t>
            </a:r>
            <a:r>
              <a:rPr lang="fr-FR" sz="4000" dirty="0" err="1" smtClean="0">
                <a:latin typeface="Segoe Print" panose="02000600000000000000" pitchFamily="2" charset="0"/>
              </a:rPr>
              <a:t>universe</a:t>
            </a:r>
            <a:endParaRPr lang="fr-FR" sz="4000" dirty="0" smtClean="0">
              <a:latin typeface="Segoe Print" panose="02000600000000000000" pitchFamily="2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1"/>
          <a:stretch/>
        </p:blipFill>
        <p:spPr bwMode="auto">
          <a:xfrm>
            <a:off x="4427538" y="1844675"/>
            <a:ext cx="4537075" cy="3789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ZoneTexte 5"/>
          <p:cNvSpPr txBox="1">
            <a:spLocks noChangeArrowheads="1"/>
          </p:cNvSpPr>
          <p:nvPr/>
        </p:nvSpPr>
        <p:spPr bwMode="auto">
          <a:xfrm>
            <a:off x="4932040" y="5733256"/>
            <a:ext cx="4062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dirty="0" err="1" smtClean="0">
                <a:latin typeface="Comic Sans MS" pitchFamily="66" charset="0"/>
              </a:rPr>
              <a:t>F.S.Kitaura</a:t>
            </a:r>
            <a:r>
              <a:rPr lang="fr-FR" dirty="0" smtClean="0">
                <a:latin typeface="Comic Sans MS" pitchFamily="66" charset="0"/>
              </a:rPr>
              <a:t> </a:t>
            </a:r>
            <a:r>
              <a:rPr lang="fr-FR" dirty="0">
                <a:latin typeface="Comic Sans MS" pitchFamily="66" charset="0"/>
              </a:rPr>
              <a:t>et al, A&amp;A 450 (06) 345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566738" y="1752600"/>
            <a:ext cx="4072654" cy="4267200"/>
          </a:xfrm>
          <a:prstGeom prst="rect">
            <a:avLst/>
          </a:prstGeom>
        </p:spPr>
        <p:txBody>
          <a:bodyPr/>
          <a:lstStyle/>
          <a:p>
            <a:r>
              <a:rPr lang="fr-FR" sz="2000" dirty="0" smtClean="0"/>
              <a:t>Supernova explosion </a:t>
            </a:r>
            <a:r>
              <a:rPr lang="fr-FR" sz="2000" dirty="0" err="1" smtClean="0"/>
              <a:t>occurs</a:t>
            </a:r>
            <a:r>
              <a:rPr lang="fr-FR" sz="2000" dirty="0" smtClean="0"/>
              <a:t> via </a:t>
            </a:r>
            <a:r>
              <a:rPr lang="fr-FR" sz="2000" dirty="0" err="1" smtClean="0"/>
              <a:t>core</a:t>
            </a:r>
            <a:r>
              <a:rPr lang="fr-FR" sz="2000" dirty="0" smtClean="0"/>
              <a:t>-collapse  in </a:t>
            </a:r>
            <a:r>
              <a:rPr lang="fr-FR" sz="2000" dirty="0" err="1" smtClean="0"/>
              <a:t>very</a:t>
            </a:r>
            <a:r>
              <a:rPr lang="fr-FR" sz="2000" dirty="0" smtClean="0"/>
              <a:t> massive stars (M&gt;8M</a:t>
            </a:r>
            <a:r>
              <a:rPr lang="fr-FR" sz="2000" baseline="-25000" dirty="0" smtClean="0"/>
              <a:t>sun</a:t>
            </a:r>
            <a:r>
              <a:rPr lang="fr-FR" sz="2000" dirty="0" smtClean="0"/>
              <a:t>)</a:t>
            </a:r>
          </a:p>
          <a:p>
            <a:pPr marL="0" indent="0">
              <a:buNone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0208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: </a:t>
            </a:r>
            <a:r>
              <a:rPr lang="fr-FR" dirty="0" err="1" smtClean="0"/>
              <a:t>average</a:t>
            </a:r>
            <a:r>
              <a:rPr lang="fr-FR" dirty="0" smtClean="0"/>
              <a:t> </a:t>
            </a:r>
            <a:r>
              <a:rPr lang="fr-FR" dirty="0" err="1" smtClean="0"/>
              <a:t>quantities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6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fr-FR" sz="4400" dirty="0" err="1" smtClean="0"/>
              <a:t>Results</a:t>
            </a:r>
            <a:r>
              <a:rPr lang="fr-FR" sz="4400" dirty="0" smtClean="0"/>
              <a:t> at beta </a:t>
            </a:r>
            <a:r>
              <a:rPr lang="fr-FR" sz="4400" dirty="0" err="1" smtClean="0"/>
              <a:t>equilibrium</a:t>
            </a:r>
            <a:endParaRPr lang="fr-FR" sz="4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00" y="1600201"/>
            <a:ext cx="3659000" cy="5181600"/>
          </a:xfrm>
          <a:ln w="28575">
            <a:solidFill>
              <a:schemeClr val="tx2"/>
            </a:solidFill>
          </a:ln>
        </p:spPr>
      </p:pic>
      <p:pic>
        <p:nvPicPr>
          <p:cNvPr id="6" name="Espace réservé du contenu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5" y="1600200"/>
            <a:ext cx="3661683" cy="5181600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23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role</a:t>
            </a:r>
            <a:r>
              <a:rPr lang="fr-FR" dirty="0" smtClean="0"/>
              <a:t> of light </a:t>
            </a:r>
            <a:r>
              <a:rPr lang="fr-FR" dirty="0" err="1" smtClean="0"/>
              <a:t>resonances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75"/>
          <a:stretch/>
        </p:blipFill>
        <p:spPr>
          <a:xfrm>
            <a:off x="1295400" y="1981199"/>
            <a:ext cx="7010400" cy="4258329"/>
          </a:xfrm>
        </p:spPr>
      </p:pic>
    </p:spTree>
    <p:extLst>
      <p:ext uri="{BB962C8B-B14F-4D97-AF65-F5344CB8AC3E}">
        <p14:creationId xmlns:p14="http://schemas.microsoft.com/office/powerpoint/2010/main" val="8823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3600" dirty="0" smtClean="0"/>
              <a:t> </a:t>
            </a:r>
            <a:r>
              <a:rPr lang="fr-FR" sz="3600" dirty="0" err="1" smtClean="0"/>
              <a:t>Dependence</a:t>
            </a:r>
            <a:r>
              <a:rPr lang="fr-FR" sz="3600" dirty="0" smtClean="0"/>
              <a:t> on the </a:t>
            </a:r>
            <a:r>
              <a:rPr lang="fr-FR" sz="3600" dirty="0" err="1" smtClean="0"/>
              <a:t>energy</a:t>
            </a:r>
            <a:r>
              <a:rPr lang="fr-FR" sz="3600" dirty="0" smtClean="0"/>
              <a:t> </a:t>
            </a:r>
            <a:r>
              <a:rPr lang="fr-FR" sz="3600" dirty="0" err="1" smtClean="0"/>
              <a:t>functional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19" r="40111"/>
          <a:stretch/>
        </p:blipFill>
        <p:spPr>
          <a:xfrm>
            <a:off x="5070316" y="3877584"/>
            <a:ext cx="3606140" cy="2477944"/>
          </a:xfrm>
          <a:ln>
            <a:solidFill>
              <a:schemeClr val="accent2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21" r="42510"/>
          <a:stretch/>
        </p:blipFill>
        <p:spPr>
          <a:xfrm>
            <a:off x="5076056" y="1124744"/>
            <a:ext cx="3588078" cy="244827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77" r="42767"/>
          <a:stretch/>
        </p:blipFill>
        <p:spPr>
          <a:xfrm>
            <a:off x="179512" y="2132856"/>
            <a:ext cx="2773693" cy="18669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" t="72222" r="42689" b="-149"/>
          <a:stretch/>
        </p:blipFill>
        <p:spPr>
          <a:xfrm>
            <a:off x="179512" y="4480892"/>
            <a:ext cx="2804173" cy="191524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8" r="42924"/>
          <a:stretch/>
        </p:blipFill>
        <p:spPr>
          <a:xfrm>
            <a:off x="1907704" y="3284984"/>
            <a:ext cx="2766073" cy="186003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3707904" y="6453336"/>
            <a:ext cx="512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+mn-lt"/>
              </a:rPr>
              <a:t>A.Raduta</a:t>
            </a:r>
            <a:r>
              <a:rPr lang="fr-FR" dirty="0" smtClean="0">
                <a:latin typeface="+mn-lt"/>
              </a:rPr>
              <a:t>, </a:t>
            </a:r>
            <a:r>
              <a:rPr lang="fr-FR" dirty="0" err="1" smtClean="0">
                <a:latin typeface="+mn-lt"/>
              </a:rPr>
              <a:t>F.Aymard</a:t>
            </a:r>
            <a:r>
              <a:rPr lang="fr-FR" dirty="0" smtClean="0">
                <a:latin typeface="+mn-lt"/>
              </a:rPr>
              <a:t>, F.G. </a:t>
            </a:r>
            <a:r>
              <a:rPr lang="fr-FR" dirty="0" err="1" smtClean="0">
                <a:latin typeface="+mn-lt"/>
              </a:rPr>
              <a:t>ArXiv</a:t>
            </a:r>
            <a:r>
              <a:rPr lang="fr-FR" dirty="0" smtClean="0">
                <a:latin typeface="+mn-lt"/>
              </a:rPr>
              <a:t> 1307.0242</a:t>
            </a:r>
            <a:endParaRPr lang="fr-FR" dirty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03848" y="2031231"/>
            <a:ext cx="158248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+mn-lt"/>
              </a:rPr>
              <a:t>T=1 MeV</a:t>
            </a:r>
            <a:endParaRPr lang="fr-FR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887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3600" dirty="0" err="1" smtClean="0"/>
              <a:t>Dependence</a:t>
            </a:r>
            <a:r>
              <a:rPr lang="fr-FR" sz="3600" dirty="0" smtClean="0"/>
              <a:t> on the </a:t>
            </a:r>
            <a:r>
              <a:rPr lang="fr-FR" sz="3600" dirty="0" err="1" smtClean="0"/>
              <a:t>energy</a:t>
            </a:r>
            <a:r>
              <a:rPr lang="fr-FR" sz="3600" dirty="0" smtClean="0"/>
              <a:t> </a:t>
            </a:r>
            <a:r>
              <a:rPr lang="fr-FR" sz="3600" dirty="0" err="1" smtClean="0"/>
              <a:t>functional</a:t>
            </a:r>
            <a:r>
              <a:rPr lang="fr-FR" sz="3600" dirty="0" smtClean="0"/>
              <a:t>  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19" r="40111"/>
          <a:stretch/>
        </p:blipFill>
        <p:spPr>
          <a:xfrm>
            <a:off x="5070316" y="3877584"/>
            <a:ext cx="3606140" cy="2477944"/>
          </a:xfrm>
          <a:ln>
            <a:solidFill>
              <a:schemeClr val="accent2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21" r="42510"/>
          <a:stretch/>
        </p:blipFill>
        <p:spPr>
          <a:xfrm>
            <a:off x="5076056" y="1124744"/>
            <a:ext cx="3588078" cy="244827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3707904" y="6453336"/>
            <a:ext cx="512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+mn-lt"/>
              </a:rPr>
              <a:t>A.Raduta</a:t>
            </a:r>
            <a:r>
              <a:rPr lang="fr-FR" dirty="0" smtClean="0">
                <a:latin typeface="+mn-lt"/>
              </a:rPr>
              <a:t>, </a:t>
            </a:r>
            <a:r>
              <a:rPr lang="fr-FR" dirty="0" err="1" smtClean="0">
                <a:latin typeface="+mn-lt"/>
              </a:rPr>
              <a:t>F.Aymard</a:t>
            </a:r>
            <a:r>
              <a:rPr lang="fr-FR" dirty="0" smtClean="0">
                <a:latin typeface="+mn-lt"/>
              </a:rPr>
              <a:t>, F.G. </a:t>
            </a:r>
            <a:r>
              <a:rPr lang="fr-FR" dirty="0" err="1" smtClean="0">
                <a:latin typeface="+mn-lt"/>
              </a:rPr>
              <a:t>ArXiv</a:t>
            </a:r>
            <a:r>
              <a:rPr lang="fr-FR" dirty="0" smtClean="0">
                <a:latin typeface="+mn-lt"/>
              </a:rPr>
              <a:t> 1307.0242</a:t>
            </a:r>
            <a:endParaRPr lang="fr-FR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4474" r="47206"/>
          <a:stretch/>
        </p:blipFill>
        <p:spPr bwMode="auto">
          <a:xfrm>
            <a:off x="251520" y="2700000"/>
            <a:ext cx="4447676" cy="20530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95536" y="3429000"/>
            <a:ext cx="4248472" cy="216024"/>
          </a:xfrm>
          <a:prstGeom prst="rect">
            <a:avLst/>
          </a:prstGeom>
          <a:solidFill>
            <a:srgbClr val="CC0000">
              <a:alpha val="20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95536" y="3717032"/>
            <a:ext cx="4248472" cy="216024"/>
          </a:xfrm>
          <a:prstGeom prst="rect">
            <a:avLst/>
          </a:prstGeom>
          <a:solidFill>
            <a:srgbClr val="00B050">
              <a:alpha val="20000"/>
            </a:srgb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05488" y="3996000"/>
            <a:ext cx="4248472" cy="216024"/>
          </a:xfrm>
          <a:prstGeom prst="rect">
            <a:avLst/>
          </a:prstGeom>
          <a:solidFill>
            <a:srgbClr val="0066FF">
              <a:alpha val="20000"/>
            </a:srgbClr>
          </a:solidFill>
          <a:ln w="28575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95536" y="4248000"/>
            <a:ext cx="4248472" cy="216024"/>
          </a:xfrm>
          <a:prstGeom prst="rect">
            <a:avLst/>
          </a:prstGeom>
          <a:solidFill>
            <a:srgbClr val="CC00CC">
              <a:alpha val="20000"/>
            </a:srgbClr>
          </a:solidFill>
          <a:ln w="28575">
            <a:solidFill>
              <a:srgbClr val="CC00CC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83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00"/>
    </mc:Choice>
    <mc:Fallback xmlns="">
      <p:transition spd="slow" advTm="461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importance of the cluster distribution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9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Application I: </a:t>
            </a:r>
            <a:br>
              <a:rPr lang="fr-FR" sz="3600" dirty="0" smtClean="0"/>
            </a:br>
            <a:r>
              <a:rPr lang="fr-FR" sz="3600" dirty="0" err="1" smtClean="0"/>
              <a:t>electron</a:t>
            </a:r>
            <a:r>
              <a:rPr lang="fr-FR" sz="3600" dirty="0" smtClean="0"/>
              <a:t> capture rates</a:t>
            </a:r>
            <a:endParaRPr lang="fr-FR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25" y="2103437"/>
            <a:ext cx="3138974" cy="452596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3"/>
          <a:stretch/>
        </p:blipFill>
        <p:spPr bwMode="auto">
          <a:xfrm>
            <a:off x="4495800" y="1525897"/>
            <a:ext cx="4191000" cy="517970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04800" y="1676400"/>
            <a:ext cx="382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Core</a:t>
            </a:r>
            <a:r>
              <a:rPr lang="fr-FR" dirty="0" smtClean="0"/>
              <a:t> collapse 25 Mo - </a:t>
            </a:r>
            <a:r>
              <a:rPr lang="fr-FR" dirty="0" err="1" smtClean="0"/>
              <a:t>CoConuT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165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600200"/>
          </a:xfrm>
        </p:spPr>
        <p:txBody>
          <a:bodyPr/>
          <a:lstStyle/>
          <a:p>
            <a:r>
              <a:rPr lang="fr-FR" sz="3600" dirty="0" smtClean="0"/>
              <a:t>Application II:</a:t>
            </a:r>
            <a:br>
              <a:rPr lang="fr-FR" sz="3600" dirty="0" smtClean="0"/>
            </a:br>
            <a:r>
              <a:rPr lang="fr-FR" sz="3600" dirty="0" err="1" smtClean="0"/>
              <a:t>matter</a:t>
            </a:r>
            <a:r>
              <a:rPr lang="fr-FR" sz="3600" dirty="0" smtClean="0"/>
              <a:t> composition and </a:t>
            </a:r>
            <a:r>
              <a:rPr lang="fr-FR" sz="3600" dirty="0" err="1" smtClean="0"/>
              <a:t>magic</a:t>
            </a:r>
            <a:r>
              <a:rPr lang="fr-FR" sz="3600" dirty="0" smtClean="0"/>
              <a:t> </a:t>
            </a:r>
            <a:r>
              <a:rPr lang="fr-FR" sz="3600" dirty="0" err="1" smtClean="0"/>
              <a:t>numbers</a:t>
            </a:r>
            <a:endParaRPr lang="fr-FR" sz="3600" dirty="0"/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497575"/>
            <a:ext cx="4041775" cy="27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50621" y="3124200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22&lt;Z&lt;28</a:t>
            </a:r>
            <a:endParaRPr lang="fr-FR" sz="1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512621" y="3304401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38&lt;Z&lt;44</a:t>
            </a:r>
            <a:endParaRPr lang="fr-FR" sz="1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28600" y="5562600"/>
            <a:ext cx="3869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Central </a:t>
            </a:r>
            <a:r>
              <a:rPr lang="fr-FR" dirty="0" err="1" smtClean="0"/>
              <a:t>element</a:t>
            </a:r>
            <a:r>
              <a:rPr lang="fr-FR" dirty="0" smtClean="0"/>
              <a:t> of 25 Mo CCSN</a:t>
            </a:r>
          </a:p>
          <a:p>
            <a:r>
              <a:rPr lang="fr-FR" dirty="0" smtClean="0"/>
              <a:t>T~2-3 MeV</a:t>
            </a:r>
            <a:endParaRPr lang="fr-FR" dirty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4282542" cy="288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715000" y="3279279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26&lt;Z&lt;30</a:t>
            </a:r>
            <a:endParaRPr lang="fr-FR" sz="1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7239000" y="3401199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38&lt;Z&lt;42</a:t>
            </a:r>
            <a:endParaRPr lang="fr-FR" sz="1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196912" y="5562600"/>
            <a:ext cx="2651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PNS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outer</a:t>
            </a:r>
            <a:r>
              <a:rPr lang="fr-FR" dirty="0" smtClean="0"/>
              <a:t> </a:t>
            </a:r>
            <a:r>
              <a:rPr lang="fr-FR" dirty="0" err="1" smtClean="0"/>
              <a:t>crust</a:t>
            </a:r>
            <a:endParaRPr lang="fr-FR" dirty="0" smtClean="0"/>
          </a:p>
          <a:p>
            <a:r>
              <a:rPr lang="fr-FR" dirty="0" smtClean="0"/>
              <a:t>T~0.5 MeV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52400" y="63978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A. </a:t>
            </a:r>
            <a:r>
              <a:rPr lang="fr-FR" sz="1400" dirty="0" err="1">
                <a:latin typeface="Comic Sans MS" panose="030F0702030302020204" pitchFamily="66" charset="0"/>
              </a:rPr>
              <a:t>Juodagalvis</a:t>
            </a:r>
            <a:r>
              <a:rPr lang="fr-FR" sz="1400" dirty="0">
                <a:latin typeface="Comic Sans MS" panose="030F0702030302020204" pitchFamily="66" charset="0"/>
              </a:rPr>
              <a:t>, </a:t>
            </a:r>
            <a:r>
              <a:rPr lang="fr-FR" sz="1400" dirty="0" smtClean="0">
                <a:latin typeface="Comic Sans MS" panose="030F0702030302020204" pitchFamily="66" charset="0"/>
              </a:rPr>
              <a:t>et al</a:t>
            </a:r>
            <a:r>
              <a:rPr lang="pt-BR" sz="1400" dirty="0" smtClean="0">
                <a:latin typeface="Comic Sans MS" panose="030F0702030302020204" pitchFamily="66" charset="0"/>
              </a:rPr>
              <a:t> </a:t>
            </a:r>
            <a:r>
              <a:rPr lang="pt-BR" sz="1400" dirty="0">
                <a:latin typeface="Comic Sans MS" panose="030F0702030302020204" pitchFamily="66" charset="0"/>
              </a:rPr>
              <a:t>Nucl. Phys. A848, 454 (2010).</a:t>
            </a:r>
            <a:endParaRPr lang="fr-FR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Application III: </a:t>
            </a:r>
            <a:r>
              <a:rPr lang="fr-FR" sz="3600" dirty="0" err="1" smtClean="0"/>
              <a:t>cooling</a:t>
            </a:r>
            <a:r>
              <a:rPr lang="fr-FR" sz="3600" dirty="0" smtClean="0"/>
              <a:t> </a:t>
            </a:r>
            <a:r>
              <a:rPr lang="fr-FR" sz="3600" dirty="0" err="1" smtClean="0"/>
              <a:t>properties</a:t>
            </a:r>
            <a:endParaRPr lang="fr-FR" sz="36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" r="4931" b="5909"/>
          <a:stretch/>
        </p:blipFill>
        <p:spPr>
          <a:xfrm rot="5400000">
            <a:off x="1283970" y="1489710"/>
            <a:ext cx="3215640" cy="4732020"/>
          </a:xfrm>
          <a:ln>
            <a:solidFill>
              <a:schemeClr val="tx2"/>
            </a:solidFill>
          </a:ln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4"/>
          <a:stretch/>
        </p:blipFill>
        <p:spPr>
          <a:xfrm rot="5400000">
            <a:off x="5247309" y="1817291"/>
            <a:ext cx="3198364" cy="4091781"/>
          </a:xfrm>
          <a:ln>
            <a:solidFill>
              <a:schemeClr val="tx2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3048000" y="1981200"/>
            <a:ext cx="3528530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Inner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crust</a:t>
            </a:r>
            <a:r>
              <a:rPr lang="fr-FR" dirty="0" smtClean="0">
                <a:solidFill>
                  <a:schemeClr val="bg1"/>
                </a:solidFill>
              </a:rPr>
              <a:t> at </a:t>
            </a:r>
            <a:r>
              <a:rPr lang="fr-FR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r>
              <a:rPr lang="fr-FR" baseline="-25000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  <a:r>
              <a:rPr lang="fr-FR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=9.10</a:t>
            </a:r>
            <a:r>
              <a:rPr lang="fr-FR" baseline="300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-3</a:t>
            </a:r>
            <a:r>
              <a:rPr lang="fr-FR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fm</a:t>
            </a:r>
            <a:r>
              <a:rPr lang="fr-FR" baseline="300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0257" y="5715000"/>
            <a:ext cx="385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Cluster distribution at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</a:p>
          <a:p>
            <a:pPr algn="ctr"/>
            <a:r>
              <a:rPr lang="fr-FR" dirty="0" err="1" smtClean="0"/>
              <a:t>temperatures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090939" y="5791200"/>
            <a:ext cx="1757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capacity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791200" y="2373868"/>
            <a:ext cx="26524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Pairing</a:t>
            </a:r>
            <a:r>
              <a:rPr lang="fr-FR" dirty="0" smtClean="0"/>
              <a:t> gap </a:t>
            </a:r>
            <a:r>
              <a:rPr lang="fr-FR" dirty="0" err="1" smtClean="0"/>
              <a:t>from</a:t>
            </a:r>
            <a:r>
              <a:rPr lang="fr-FR" dirty="0" smtClean="0"/>
              <a:t> BHF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400800" y="4876800"/>
            <a:ext cx="1760418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Superfluid</a:t>
            </a:r>
            <a:r>
              <a:rPr lang="fr-FR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–normal</a:t>
            </a:r>
          </a:p>
          <a:p>
            <a:pPr algn="ctr"/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</a:t>
            </a:r>
            <a:r>
              <a:rPr lang="fr-FR" sz="1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luid</a:t>
            </a:r>
            <a:r>
              <a:rPr lang="fr-FR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transition</a:t>
            </a:r>
            <a:endParaRPr lang="fr-F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60596" y="3124200"/>
            <a:ext cx="2111604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Dissolution of clusters</a:t>
            </a:r>
          </a:p>
          <a:p>
            <a:pPr algn="ctr"/>
            <a:r>
              <a:rPr lang="fr-FR" sz="1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r>
              <a:rPr lang="fr-FR" sz="1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nto</a:t>
            </a:r>
            <a:r>
              <a:rPr lang="fr-FR" sz="1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light </a:t>
            </a:r>
            <a:r>
              <a:rPr lang="fr-FR" sz="1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resonances</a:t>
            </a:r>
            <a:endParaRPr lang="fr-F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6248400" y="3048000"/>
            <a:ext cx="5334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7258619" y="3962400"/>
            <a:ext cx="132781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543800" y="2858869"/>
            <a:ext cx="91723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   NSE</a:t>
            </a:r>
          </a:p>
          <a:p>
            <a:r>
              <a:rPr lang="fr-FR" dirty="0" smtClean="0"/>
              <a:t>   SNA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7620000" y="3048000"/>
            <a:ext cx="228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7620000" y="3352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sz="2400" dirty="0" err="1" smtClean="0"/>
              <a:t>Unified</a:t>
            </a:r>
            <a:r>
              <a:rPr lang="fr-FR" sz="2400" dirty="0" smtClean="0"/>
              <a:t> </a:t>
            </a:r>
            <a:r>
              <a:rPr lang="fr-FR" sz="2400" dirty="0" err="1" smtClean="0"/>
              <a:t>theoretical</a:t>
            </a:r>
            <a:r>
              <a:rPr lang="fr-FR" sz="2400" dirty="0" smtClean="0"/>
              <a:t> </a:t>
            </a:r>
            <a:r>
              <a:rPr lang="fr-FR" sz="2400" dirty="0" err="1" smtClean="0"/>
              <a:t>modelling</a:t>
            </a:r>
            <a:r>
              <a:rPr lang="fr-FR" sz="2400" dirty="0" smtClean="0"/>
              <a:t> of T=0 (NS) and T&gt;0 (SN) </a:t>
            </a:r>
            <a:r>
              <a:rPr lang="fr-FR" sz="2400" dirty="0" err="1" smtClean="0"/>
              <a:t>matter</a:t>
            </a:r>
            <a:r>
              <a:rPr lang="fr-FR" sz="2400" dirty="0" smtClean="0"/>
              <a:t>  </a:t>
            </a:r>
          </a:p>
          <a:p>
            <a:pPr lvl="1"/>
            <a:r>
              <a:rPr lang="fr-FR" sz="2000" dirty="0" smtClean="0"/>
              <a:t>T=0: a single WS </a:t>
            </a:r>
            <a:r>
              <a:rPr lang="fr-FR" sz="2000" dirty="0" err="1" smtClean="0"/>
              <a:t>cell</a:t>
            </a:r>
            <a:r>
              <a:rPr lang="fr-FR" sz="2000" dirty="0" smtClean="0"/>
              <a:t> </a:t>
            </a:r>
            <a:r>
              <a:rPr lang="fr-FR" sz="2000" dirty="0" err="1" smtClean="0"/>
              <a:t>variationally</a:t>
            </a:r>
            <a:r>
              <a:rPr lang="fr-FR" sz="2000" dirty="0" smtClean="0"/>
              <a:t> </a:t>
            </a:r>
            <a:r>
              <a:rPr lang="fr-FR" sz="2000" dirty="0" err="1" smtClean="0"/>
              <a:t>determined</a:t>
            </a:r>
            <a:endParaRPr lang="fr-FR" sz="2000" dirty="0" smtClean="0"/>
          </a:p>
          <a:p>
            <a:pPr lvl="1"/>
            <a:r>
              <a:rPr lang="fr-FR" sz="2000" dirty="0" smtClean="0"/>
              <a:t>T&gt;0: a </a:t>
            </a:r>
            <a:r>
              <a:rPr lang="fr-FR" sz="2000" dirty="0" err="1" smtClean="0"/>
              <a:t>statistical</a:t>
            </a:r>
            <a:r>
              <a:rPr lang="fr-FR" sz="2000" dirty="0" smtClean="0"/>
              <a:t> distribution of WS </a:t>
            </a:r>
            <a:r>
              <a:rPr lang="fr-FR" sz="2000" dirty="0" err="1" smtClean="0"/>
              <a:t>cells</a:t>
            </a:r>
            <a:r>
              <a:rPr lang="fr-FR" sz="2000" dirty="0" smtClean="0"/>
              <a:t>=</a:t>
            </a:r>
            <a:r>
              <a:rPr lang="fr-FR" sz="2000" dirty="0" err="1" smtClean="0"/>
              <a:t>dressed</a:t>
            </a:r>
            <a:r>
              <a:rPr lang="fr-FR" sz="2000" dirty="0" smtClean="0"/>
              <a:t> clusters</a:t>
            </a:r>
          </a:p>
          <a:p>
            <a:pPr lvl="1"/>
            <a:r>
              <a:rPr lang="fr-FR" sz="2000" dirty="0" err="1" smtClean="0"/>
              <a:t>Exp</a:t>
            </a:r>
            <a:r>
              <a:rPr lang="fr-FR" sz="2000" dirty="0" smtClean="0"/>
              <a:t>. Information </a:t>
            </a:r>
            <a:r>
              <a:rPr lang="fr-FR" sz="2000" dirty="0" err="1" smtClean="0"/>
              <a:t>when</a:t>
            </a:r>
            <a:r>
              <a:rPr lang="fr-FR" sz="2000" dirty="0" smtClean="0"/>
              <a:t> </a:t>
            </a:r>
            <a:r>
              <a:rPr lang="fr-FR" sz="2000" dirty="0" err="1" smtClean="0"/>
              <a:t>available</a:t>
            </a:r>
            <a:r>
              <a:rPr lang="fr-FR" sz="2000" dirty="0" smtClean="0"/>
              <a:t> for a </a:t>
            </a:r>
            <a:r>
              <a:rPr lang="fr-FR" sz="2000" dirty="0" err="1" smtClean="0"/>
              <a:t>better</a:t>
            </a:r>
            <a:r>
              <a:rPr lang="fr-FR" sz="2000" dirty="0" smtClean="0"/>
              <a:t> </a:t>
            </a:r>
            <a:r>
              <a:rPr lang="fr-FR" sz="2000" dirty="0" err="1" smtClean="0"/>
              <a:t>predictive</a:t>
            </a:r>
            <a:r>
              <a:rPr lang="fr-FR" sz="2000" dirty="0" smtClean="0"/>
              <a:t> power</a:t>
            </a:r>
          </a:p>
          <a:p>
            <a:pPr lvl="1"/>
            <a:r>
              <a:rPr lang="fr-FR" sz="2000" dirty="0" err="1" smtClean="0"/>
              <a:t>Energy</a:t>
            </a:r>
            <a:r>
              <a:rPr lang="fr-FR" sz="2000" dirty="0" smtClean="0"/>
              <a:t> </a:t>
            </a:r>
            <a:r>
              <a:rPr lang="fr-FR" sz="2000" dirty="0" err="1" smtClean="0"/>
              <a:t>functional</a:t>
            </a:r>
            <a:r>
              <a:rPr lang="fr-FR" sz="2000" dirty="0" smtClean="0"/>
              <a:t> (</a:t>
            </a:r>
            <a:r>
              <a:rPr lang="fr-FR" sz="2000" dirty="0" err="1" smtClean="0"/>
              <a:t>Skyrme</a:t>
            </a:r>
            <a:r>
              <a:rPr lang="fr-FR" sz="2000" dirty="0" smtClean="0"/>
              <a:t>, RMF) </a:t>
            </a:r>
            <a:r>
              <a:rPr lang="fr-FR" sz="2000" dirty="0" err="1" smtClean="0"/>
              <a:t>otherwise</a:t>
            </a:r>
            <a:r>
              <a:rPr lang="fr-FR" sz="2000" dirty="0" smtClean="0"/>
              <a:t>  </a:t>
            </a:r>
          </a:p>
          <a:p>
            <a:r>
              <a:rPr lang="fr-FR" sz="2400" dirty="0" err="1" smtClean="0"/>
              <a:t>Still</a:t>
            </a:r>
            <a:r>
              <a:rPr lang="fr-FR" sz="2400" dirty="0" smtClean="0"/>
              <a:t> to do:</a:t>
            </a:r>
          </a:p>
          <a:p>
            <a:pPr lvl="1"/>
            <a:r>
              <a:rPr lang="fr-FR" sz="2000" dirty="0" smtClean="0"/>
              <a:t>Full </a:t>
            </a:r>
            <a:r>
              <a:rPr lang="fr-FR" sz="2000" dirty="0" err="1" smtClean="0"/>
              <a:t>ETF+shell</a:t>
            </a:r>
            <a:r>
              <a:rPr lang="fr-FR" sz="2000" dirty="0" smtClean="0"/>
              <a:t> </a:t>
            </a:r>
            <a:r>
              <a:rPr lang="fr-FR" sz="2000" dirty="0" err="1" smtClean="0"/>
              <a:t>effects</a:t>
            </a:r>
            <a:r>
              <a:rPr lang="fr-FR" sz="2000" dirty="0" smtClean="0"/>
              <a:t> for the cluster </a:t>
            </a:r>
            <a:r>
              <a:rPr lang="fr-FR" sz="2000" dirty="0" err="1" smtClean="0"/>
              <a:t>functional</a:t>
            </a:r>
            <a:r>
              <a:rPr lang="fr-FR" sz="2000" dirty="0" smtClean="0"/>
              <a:t> </a:t>
            </a:r>
          </a:p>
          <a:p>
            <a:pPr lvl="1"/>
            <a:r>
              <a:rPr lang="fr-FR" sz="2000" dirty="0" smtClean="0"/>
              <a:t>Consistent </a:t>
            </a:r>
            <a:r>
              <a:rPr lang="fr-FR" sz="2000" dirty="0" err="1" smtClean="0"/>
              <a:t>pairing</a:t>
            </a:r>
            <a:r>
              <a:rPr lang="fr-FR" sz="2000" dirty="0" smtClean="0"/>
              <a:t> in free </a:t>
            </a:r>
            <a:r>
              <a:rPr lang="fr-FR" sz="2000" dirty="0" err="1" smtClean="0"/>
              <a:t>neutrons,protons</a:t>
            </a:r>
            <a:r>
              <a:rPr lang="fr-FR" sz="2000" dirty="0" smtClean="0"/>
              <a:t> and </a:t>
            </a:r>
            <a:r>
              <a:rPr lang="fr-FR" sz="2000" dirty="0" err="1" smtClean="0"/>
              <a:t>nuclei</a:t>
            </a:r>
            <a:endParaRPr lang="fr-FR" sz="2000" dirty="0" smtClean="0"/>
          </a:p>
          <a:p>
            <a:pPr lvl="1"/>
            <a:r>
              <a:rPr lang="fr-FR" sz="2000" dirty="0" err="1" smtClean="0"/>
              <a:t>pasta@T</a:t>
            </a:r>
            <a:r>
              <a:rPr lang="fr-FR" sz="2000" dirty="0" smtClean="0"/>
              <a:t>&gt;0 </a:t>
            </a:r>
          </a:p>
          <a:p>
            <a:r>
              <a:rPr lang="fr-FR" sz="2400" dirty="0" err="1" smtClean="0"/>
              <a:t>Different</a:t>
            </a:r>
            <a:r>
              <a:rPr lang="fr-FR" sz="2400" dirty="0" smtClean="0"/>
              <a:t> applications:</a:t>
            </a:r>
          </a:p>
          <a:p>
            <a:pPr lvl="1"/>
            <a:r>
              <a:rPr lang="fr-FR" sz="1600" dirty="0" err="1" smtClean="0"/>
              <a:t>Weak</a:t>
            </a:r>
            <a:r>
              <a:rPr lang="fr-FR" sz="1600" dirty="0" smtClean="0"/>
              <a:t> </a:t>
            </a:r>
            <a:r>
              <a:rPr lang="fr-FR" sz="1600" dirty="0" err="1" smtClean="0"/>
              <a:t>processes</a:t>
            </a:r>
            <a:r>
              <a:rPr lang="fr-FR" sz="1600" dirty="0" smtClean="0"/>
              <a:t> in CC </a:t>
            </a:r>
            <a:r>
              <a:rPr lang="fr-FR" sz="1600" dirty="0" err="1" smtClean="0"/>
              <a:t>dynamics</a:t>
            </a:r>
            <a:endParaRPr lang="fr-FR" sz="1600" dirty="0" smtClean="0"/>
          </a:p>
          <a:p>
            <a:pPr lvl="1"/>
            <a:r>
              <a:rPr lang="fr-FR" dirty="0" smtClean="0"/>
              <a:t>Configuration transition in PNS and supernova </a:t>
            </a:r>
            <a:r>
              <a:rPr lang="fr-FR" dirty="0" err="1" smtClean="0"/>
              <a:t>matter</a:t>
            </a:r>
            <a:endParaRPr lang="fr-FR" dirty="0" smtClean="0"/>
          </a:p>
          <a:p>
            <a:pPr lvl="1"/>
            <a:r>
              <a:rPr lang="fr-FR" sz="1600" dirty="0" smtClean="0"/>
              <a:t>PNS </a:t>
            </a:r>
            <a:r>
              <a:rPr lang="fr-FR" sz="1600" dirty="0" err="1" smtClean="0"/>
              <a:t>cooling</a:t>
            </a:r>
            <a:r>
              <a:rPr lang="fr-FR" sz="1600" dirty="0" smtClean="0"/>
              <a:t>  </a:t>
            </a:r>
          </a:p>
          <a:p>
            <a:pPr lvl="1"/>
            <a:r>
              <a:rPr lang="fr-FR" dirty="0" err="1" smtClean="0"/>
              <a:t>Effect</a:t>
            </a:r>
            <a:r>
              <a:rPr lang="fr-FR" dirty="0" smtClean="0"/>
              <a:t> of the effective interactions</a:t>
            </a:r>
          </a:p>
          <a:p>
            <a:pPr lvl="1"/>
            <a:r>
              <a:rPr lang="fr-FR" sz="1600" dirty="0" smtClean="0"/>
              <a:t>……….</a:t>
            </a:r>
          </a:p>
          <a:p>
            <a:pPr marL="471487" lvl="1" indent="0">
              <a:buNone/>
            </a:pPr>
            <a:r>
              <a:rPr lang="fr-FR" sz="2000" dirty="0" smtClean="0"/>
              <a:t>  </a:t>
            </a:r>
            <a:endParaRPr lang="fr-F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70"/>
    </mc:Choice>
    <mc:Fallback xmlns="">
      <p:transition spd="slow" advTm="85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fr-FR" sz="4000" dirty="0" smtClean="0">
                <a:latin typeface="Segoe Print" panose="02000600000000000000" pitchFamily="2" charset="0"/>
              </a:rPr>
              <a:t>Dense </a:t>
            </a:r>
            <a:r>
              <a:rPr lang="fr-FR" sz="4000" dirty="0" err="1" smtClean="0">
                <a:latin typeface="Segoe Print" panose="02000600000000000000" pitchFamily="2" charset="0"/>
              </a:rPr>
              <a:t>matter</a:t>
            </a:r>
            <a:r>
              <a:rPr lang="fr-FR" sz="4000" dirty="0" smtClean="0">
                <a:latin typeface="Segoe Print" panose="02000600000000000000" pitchFamily="2" charset="0"/>
              </a:rPr>
              <a:t> in the </a:t>
            </a:r>
            <a:r>
              <a:rPr lang="fr-FR" sz="4000" dirty="0" err="1" smtClean="0">
                <a:latin typeface="Segoe Print" panose="02000600000000000000" pitchFamily="2" charset="0"/>
              </a:rPr>
              <a:t>universe</a:t>
            </a:r>
            <a:endParaRPr lang="fr-FR" sz="4000" dirty="0" smtClean="0">
              <a:latin typeface="Segoe Print" panose="02000600000000000000" pitchFamily="2" charset="0"/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566738" y="1754088"/>
            <a:ext cx="4072654" cy="4267200"/>
          </a:xfrm>
          <a:prstGeom prst="rect">
            <a:avLst/>
          </a:prstGeom>
        </p:spPr>
        <p:txBody>
          <a:bodyPr/>
          <a:lstStyle/>
          <a:p>
            <a:r>
              <a:rPr lang="fr-FR" sz="2000" dirty="0" smtClean="0"/>
              <a:t>Supernova explosion </a:t>
            </a:r>
            <a:r>
              <a:rPr lang="fr-FR" sz="2000" dirty="0" err="1" smtClean="0"/>
              <a:t>occurs</a:t>
            </a:r>
            <a:r>
              <a:rPr lang="fr-FR" sz="2000" dirty="0" smtClean="0"/>
              <a:t> via </a:t>
            </a:r>
            <a:r>
              <a:rPr lang="fr-FR" sz="2000" dirty="0" err="1" smtClean="0"/>
              <a:t>core</a:t>
            </a:r>
            <a:r>
              <a:rPr lang="fr-FR" sz="2000" dirty="0" smtClean="0"/>
              <a:t>-collapse  in </a:t>
            </a:r>
            <a:r>
              <a:rPr lang="fr-FR" sz="2000" dirty="0" err="1" smtClean="0"/>
              <a:t>very</a:t>
            </a:r>
            <a:r>
              <a:rPr lang="fr-FR" sz="2000" dirty="0" smtClean="0"/>
              <a:t> massive stars (M&gt;8M</a:t>
            </a:r>
            <a:r>
              <a:rPr lang="fr-FR" sz="2000" baseline="-25000" dirty="0" smtClean="0"/>
              <a:t>sun</a:t>
            </a:r>
            <a:r>
              <a:rPr lang="fr-FR" sz="2000" dirty="0" smtClean="0"/>
              <a:t>)</a:t>
            </a:r>
          </a:p>
          <a:p>
            <a:r>
              <a:rPr lang="fr-FR" sz="2000" dirty="0" smtClean="0"/>
              <a:t>10</a:t>
            </a:r>
            <a:r>
              <a:rPr lang="fr-FR" sz="2000" baseline="30000" dirty="0"/>
              <a:t>6</a:t>
            </a:r>
            <a:r>
              <a:rPr lang="fr-FR" sz="2000" dirty="0" smtClean="0"/>
              <a:t> </a:t>
            </a:r>
            <a:r>
              <a:rPr lang="fr-FR" sz="2000" dirty="0" smtClean="0">
                <a:latin typeface="Symbol" pitchFamily="18" charset="2"/>
              </a:rPr>
              <a:t>&lt;r&lt;</a:t>
            </a:r>
            <a:r>
              <a:rPr lang="fr-FR" sz="2000" dirty="0" smtClean="0"/>
              <a:t>10</a:t>
            </a:r>
            <a:r>
              <a:rPr lang="fr-FR" sz="2000" baseline="30000" dirty="0" smtClean="0"/>
              <a:t>15</a:t>
            </a:r>
            <a:r>
              <a:rPr lang="fr-FR" sz="2000" dirty="0" smtClean="0"/>
              <a:t> g/cm</a:t>
            </a:r>
            <a:r>
              <a:rPr lang="fr-FR" sz="2000" baseline="30000" dirty="0" smtClean="0"/>
              <a:t>3</a:t>
            </a:r>
            <a:r>
              <a:rPr lang="fr-FR" sz="2000" dirty="0" smtClean="0"/>
              <a:t>       0.01&lt;T&lt;50 MeV in the </a:t>
            </a:r>
            <a:r>
              <a:rPr lang="fr-FR" sz="2000" dirty="0" err="1" smtClean="0"/>
              <a:t>core</a:t>
            </a:r>
            <a:endParaRPr lang="fr-FR" sz="2000" dirty="0" smtClean="0"/>
          </a:p>
        </p:txBody>
      </p:sp>
      <p:sp>
        <p:nvSpPr>
          <p:cNvPr id="7172" name="ZoneTexte 5"/>
          <p:cNvSpPr txBox="1">
            <a:spLocks noChangeArrowheads="1"/>
          </p:cNvSpPr>
          <p:nvPr/>
        </p:nvSpPr>
        <p:spPr bwMode="auto">
          <a:xfrm>
            <a:off x="5105400" y="5879068"/>
            <a:ext cx="34852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600" dirty="0" err="1" smtClean="0">
                <a:latin typeface="Comic Sans MS" pitchFamily="66" charset="0"/>
              </a:rPr>
              <a:t>T.Fischer</a:t>
            </a:r>
            <a:r>
              <a:rPr lang="fr-FR" sz="1600" dirty="0" smtClean="0">
                <a:latin typeface="Comic Sans MS" pitchFamily="66" charset="0"/>
              </a:rPr>
              <a:t> et al, 2011 </a:t>
            </a:r>
            <a:r>
              <a:rPr lang="fr-FR" sz="1600" dirty="0" err="1" smtClean="0">
                <a:latin typeface="Comic Sans MS" pitchFamily="66" charset="0"/>
              </a:rPr>
              <a:t>ApJS</a:t>
            </a:r>
            <a:r>
              <a:rPr lang="fr-FR" sz="1600" dirty="0" smtClean="0">
                <a:latin typeface="Comic Sans MS" pitchFamily="66" charset="0"/>
              </a:rPr>
              <a:t> </a:t>
            </a:r>
            <a:r>
              <a:rPr lang="fr-FR" sz="1600" b="1" dirty="0" smtClean="0">
                <a:latin typeface="Comic Sans MS" pitchFamily="66" charset="0"/>
              </a:rPr>
              <a:t>194</a:t>
            </a:r>
            <a:r>
              <a:rPr lang="fr-FR" sz="1600" dirty="0" smtClean="0">
                <a:latin typeface="Comic Sans MS" pitchFamily="66" charset="0"/>
              </a:rPr>
              <a:t> 39</a:t>
            </a:r>
            <a:endParaRPr lang="fr-FR" sz="1600" dirty="0">
              <a:latin typeface="Comic Sans MS" pitchFamily="66" charset="0"/>
            </a:endParaRPr>
          </a:p>
        </p:txBody>
      </p:sp>
      <p:pic>
        <p:nvPicPr>
          <p:cNvPr id="89090" name="Picture 2" descr="http://iopscience.iop.org/0067-0049/194/2/39/downloadHRFigure/figure/apjs391961f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4" b="4488"/>
          <a:stretch/>
        </p:blipFill>
        <p:spPr bwMode="auto">
          <a:xfrm>
            <a:off x="4618041" y="1875130"/>
            <a:ext cx="4221801" cy="393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57800" y="2590800"/>
            <a:ext cx="20762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it-IT" sz="1600" dirty="0" smtClean="0">
                <a:cs typeface="Arial" charset="0"/>
              </a:rPr>
              <a:t>40 M</a:t>
            </a:r>
            <a:r>
              <a:rPr lang="it-IT" sz="1600" baseline="-25000" dirty="0" smtClean="0">
                <a:cs typeface="Arial" charset="0"/>
              </a:rPr>
              <a:t>sun</a:t>
            </a:r>
            <a:r>
              <a:rPr lang="it-IT" sz="1600" dirty="0" smtClean="0">
                <a:cs typeface="Arial" charset="0"/>
              </a:rPr>
              <a:t> </a:t>
            </a:r>
            <a:r>
              <a:rPr lang="it-IT" sz="1600" dirty="0">
                <a:cs typeface="Arial" charset="0"/>
              </a:rPr>
              <a:t>progenitor</a:t>
            </a:r>
          </a:p>
        </p:txBody>
      </p:sp>
    </p:spTree>
    <p:extLst>
      <p:ext uri="{BB962C8B-B14F-4D97-AF65-F5344CB8AC3E}">
        <p14:creationId xmlns:p14="http://schemas.microsoft.com/office/powerpoint/2010/main" val="12767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6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Clusters in a medium: </a:t>
            </a:r>
            <a:br>
              <a:rPr lang="fr-FR" sz="3600" dirty="0" smtClean="0"/>
            </a:br>
            <a:r>
              <a:rPr lang="fr-FR" sz="3600" dirty="0" err="1" smtClean="0"/>
              <a:t>particles</a:t>
            </a:r>
            <a:r>
              <a:rPr lang="fr-FR" sz="3600" dirty="0" smtClean="0"/>
              <a:t> in the continuum  </a:t>
            </a:r>
            <a:endParaRPr lang="fr-FR" sz="3600" dirty="0"/>
          </a:p>
        </p:txBody>
      </p:sp>
      <p:sp>
        <p:nvSpPr>
          <p:cNvPr id="39" name="Espace réservé du texte 3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b="1" dirty="0"/>
              <a:t>A</a:t>
            </a:r>
            <a:r>
              <a:rPr lang="fr-FR" sz="2000" b="1" dirty="0" smtClean="0"/>
              <a:t> </a:t>
            </a:r>
            <a:r>
              <a:rPr lang="fr-FR" sz="2000" b="1" dirty="0" err="1"/>
              <a:t>density</a:t>
            </a:r>
            <a:r>
              <a:rPr lang="fr-FR" sz="2000" b="1" dirty="0"/>
              <a:t> fluctuation?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107504" y="2174875"/>
            <a:ext cx="4389884" cy="3951288"/>
          </a:xfrm>
          <a:prstGeom prst="rect">
            <a:avLst/>
          </a:prstGeom>
        </p:spPr>
        <p:txBody>
          <a:bodyPr/>
          <a:lstStyle/>
          <a:p>
            <a:pPr lvl="1"/>
            <a:r>
              <a:rPr lang="fr-FR" sz="1600" dirty="0" smtClean="0"/>
              <a:t>LS, </a:t>
            </a:r>
            <a:r>
              <a:rPr lang="fr-FR" sz="1600" dirty="0" err="1" smtClean="0"/>
              <a:t>Shen</a:t>
            </a:r>
            <a:r>
              <a:rPr lang="fr-FR" sz="1600" dirty="0" smtClean="0"/>
              <a:t>, </a:t>
            </a:r>
            <a:r>
              <a:rPr lang="fr-FR" sz="1600" dirty="0" err="1" smtClean="0"/>
              <a:t>Hempel</a:t>
            </a:r>
            <a:r>
              <a:rPr lang="fr-FR" sz="1600" dirty="0" smtClean="0"/>
              <a:t>, Sumiyoshi, </a:t>
            </a:r>
            <a:r>
              <a:rPr lang="fr-FR" sz="1600" dirty="0" err="1" smtClean="0"/>
              <a:t>Mishustin</a:t>
            </a:r>
            <a:r>
              <a:rPr lang="fr-FR" sz="1600" dirty="0" smtClean="0"/>
              <a:t>, </a:t>
            </a:r>
            <a:r>
              <a:rPr lang="fr-FR" sz="1600" dirty="0" err="1" smtClean="0"/>
              <a:t>Raduta&amp;FG</a:t>
            </a:r>
            <a:r>
              <a:rPr lang="fr-FR" sz="1600" dirty="0" smtClean="0"/>
              <a:t>…</a:t>
            </a:r>
          </a:p>
          <a:p>
            <a:pPr marL="471487" lvl="1" indent="0">
              <a:buNone/>
            </a:pP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txBody>
          <a:bodyPr/>
          <a:lstStyle/>
          <a:p>
            <a:r>
              <a:rPr lang="fr-FR" sz="2000" b="1" dirty="0" smtClean="0"/>
              <a:t>An ensemble of </a:t>
            </a:r>
            <a:r>
              <a:rPr lang="fr-FR" sz="2000" b="1" dirty="0" err="1" smtClean="0"/>
              <a:t>bound</a:t>
            </a:r>
            <a:r>
              <a:rPr lang="fr-FR" sz="2000" b="1" dirty="0" smtClean="0"/>
              <a:t> states?</a:t>
            </a:r>
            <a:endParaRPr lang="fr-FR" sz="2000" b="1" dirty="0"/>
          </a:p>
        </p:txBody>
      </p:sp>
      <p:sp>
        <p:nvSpPr>
          <p:cNvPr id="41" name="Espace réservé du contenu 40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391471" cy="3951288"/>
          </a:xfrm>
          <a:prstGeom prst="rect">
            <a:avLst/>
          </a:prstGeom>
        </p:spPr>
        <p:txBody>
          <a:bodyPr/>
          <a:lstStyle/>
          <a:p>
            <a:pPr lvl="1"/>
            <a:r>
              <a:rPr lang="fr-FR" sz="1600" dirty="0" err="1" smtClean="0"/>
              <a:t>Some</a:t>
            </a:r>
            <a:r>
              <a:rPr lang="fr-FR" sz="1600" dirty="0" smtClean="0"/>
              <a:t> micro </a:t>
            </a:r>
            <a:r>
              <a:rPr lang="fr-FR" sz="1600" dirty="0" err="1" smtClean="0"/>
              <a:t>calculations</a:t>
            </a:r>
            <a:r>
              <a:rPr lang="fr-FR" sz="1600" dirty="0" smtClean="0"/>
              <a:t> (</a:t>
            </a:r>
            <a:r>
              <a:rPr lang="fr-FR" sz="1600" dirty="0" err="1" smtClean="0"/>
              <a:t>Typel</a:t>
            </a:r>
            <a:r>
              <a:rPr lang="fr-FR" sz="1600" dirty="0" smtClean="0"/>
              <a:t>) but no </a:t>
            </a:r>
            <a:r>
              <a:rPr lang="fr-FR" sz="1600" dirty="0" err="1" smtClean="0"/>
              <a:t>ready</a:t>
            </a:r>
            <a:r>
              <a:rPr lang="fr-FR" sz="1600" dirty="0" smtClean="0"/>
              <a:t>-</a:t>
            </a:r>
            <a:r>
              <a:rPr lang="fr-FR" sz="1600" dirty="0" err="1" smtClean="0"/>
              <a:t>to-use</a:t>
            </a:r>
            <a:r>
              <a:rPr lang="fr-FR" sz="1600" dirty="0" smtClean="0"/>
              <a:t> </a:t>
            </a:r>
            <a:r>
              <a:rPr lang="fr-FR" sz="1600" dirty="0" err="1" smtClean="0"/>
              <a:t>EoS</a:t>
            </a:r>
            <a:endParaRPr lang="fr-FR" sz="1600" dirty="0" smtClean="0"/>
          </a:p>
          <a:p>
            <a:pPr marL="471487" lvl="1" indent="0">
              <a:buNone/>
            </a:pPr>
            <a:endParaRPr lang="fr-FR" sz="1600" dirty="0" smtClean="0"/>
          </a:p>
          <a:p>
            <a:endParaRPr lang="fr-FR" sz="1600" dirty="0"/>
          </a:p>
        </p:txBody>
      </p:sp>
      <p:grpSp>
        <p:nvGrpSpPr>
          <p:cNvPr id="71" name="Groupe 70"/>
          <p:cNvGrpSpPr/>
          <p:nvPr/>
        </p:nvGrpSpPr>
        <p:grpSpPr>
          <a:xfrm>
            <a:off x="288031" y="3689810"/>
            <a:ext cx="4139951" cy="2458670"/>
            <a:chOff x="288031" y="3689810"/>
            <a:chExt cx="4139951" cy="2458670"/>
          </a:xfrm>
        </p:grpSpPr>
        <p:grpSp>
          <p:nvGrpSpPr>
            <p:cNvPr id="38" name="Groupe 37"/>
            <p:cNvGrpSpPr/>
            <p:nvPr/>
          </p:nvGrpSpPr>
          <p:grpSpPr>
            <a:xfrm>
              <a:off x="288031" y="3689810"/>
              <a:ext cx="4139951" cy="2458670"/>
              <a:chOff x="4570206" y="3517832"/>
              <a:chExt cx="4573791" cy="3151529"/>
            </a:xfrm>
          </p:grpSpPr>
          <p:grpSp>
            <p:nvGrpSpPr>
              <p:cNvPr id="13" name="Groupe 12"/>
              <p:cNvGrpSpPr/>
              <p:nvPr/>
            </p:nvGrpSpPr>
            <p:grpSpPr>
              <a:xfrm>
                <a:off x="4570206" y="3517832"/>
                <a:ext cx="4573791" cy="3151529"/>
                <a:chOff x="4570206" y="3517832"/>
                <a:chExt cx="4573791" cy="3151529"/>
              </a:xfrm>
            </p:grpSpPr>
            <p:grpSp>
              <p:nvGrpSpPr>
                <p:cNvPr id="14" name="Groupe 13"/>
                <p:cNvGrpSpPr/>
                <p:nvPr/>
              </p:nvGrpSpPr>
              <p:grpSpPr>
                <a:xfrm>
                  <a:off x="4570206" y="3517832"/>
                  <a:ext cx="4573791" cy="3151529"/>
                  <a:chOff x="4429776" y="2564482"/>
                  <a:chExt cx="4423710" cy="2952751"/>
                </a:xfrm>
              </p:grpSpPr>
              <p:pic>
                <p:nvPicPr>
                  <p:cNvPr id="31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339"/>
                  <a:stretch/>
                </p:blipFill>
                <p:spPr bwMode="auto">
                  <a:xfrm>
                    <a:off x="4429776" y="2564482"/>
                    <a:ext cx="4423710" cy="295275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2" name="ZoneTexte 31"/>
                  <p:cNvSpPr txBox="1"/>
                  <p:nvPr/>
                </p:nvSpPr>
                <p:spPr>
                  <a:xfrm>
                    <a:off x="6854334" y="4149080"/>
                    <a:ext cx="45397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 smtClean="0"/>
                      <a:t> 172</a:t>
                    </a:r>
                    <a:endParaRPr lang="fr-FR" sz="1200" dirty="0"/>
                  </a:p>
                </p:txBody>
              </p:sp>
              <p:sp>
                <p:nvSpPr>
                  <p:cNvPr id="33" name="ZoneTexte 32"/>
                  <p:cNvSpPr txBox="1"/>
                  <p:nvPr/>
                </p:nvSpPr>
                <p:spPr>
                  <a:xfrm>
                    <a:off x="6084168" y="4221088"/>
                    <a:ext cx="86754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 smtClean="0"/>
                      <a:t>3078</a:t>
                    </a:r>
                    <a:r>
                      <a:rPr lang="fr-FR" sz="1400" dirty="0" smtClean="0">
                        <a:latin typeface="+mn-lt"/>
                      </a:rPr>
                      <a:t>n +</a:t>
                    </a:r>
                    <a:endParaRPr lang="fr-FR" sz="1400" dirty="0"/>
                  </a:p>
                </p:txBody>
              </p:sp>
            </p:grpSp>
            <p:grpSp>
              <p:nvGrpSpPr>
                <p:cNvPr id="15" name="Groupe 14"/>
                <p:cNvGrpSpPr/>
                <p:nvPr/>
              </p:nvGrpSpPr>
              <p:grpSpPr>
                <a:xfrm>
                  <a:off x="5364088" y="3729224"/>
                  <a:ext cx="3023254" cy="2388479"/>
                  <a:chOff x="5267324" y="3068961"/>
                  <a:chExt cx="2833068" cy="2112642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5267324" y="3068961"/>
                    <a:ext cx="2833067" cy="211264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dirty="0" smtClean="0"/>
                      <a:t>c</a:t>
                    </a:r>
                    <a:endParaRPr lang="fr-FR" dirty="0"/>
                  </a:p>
                </p:txBody>
              </p:sp>
              <p:sp>
                <p:nvSpPr>
                  <p:cNvPr id="28" name="Forme libre 27"/>
                  <p:cNvSpPr/>
                  <p:nvPr/>
                </p:nvSpPr>
                <p:spPr>
                  <a:xfrm>
                    <a:off x="5300647" y="3157767"/>
                    <a:ext cx="1333500" cy="1996900"/>
                  </a:xfrm>
                  <a:custGeom>
                    <a:avLst/>
                    <a:gdLst>
                      <a:gd name="connsiteX0" fmla="*/ 0 w 1238250"/>
                      <a:gd name="connsiteY0" fmla="*/ 0 h 1733550"/>
                      <a:gd name="connsiteX1" fmla="*/ 171450 w 1238250"/>
                      <a:gd name="connsiteY1" fmla="*/ 47625 h 1733550"/>
                      <a:gd name="connsiteX2" fmla="*/ 409575 w 1238250"/>
                      <a:gd name="connsiteY2" fmla="*/ 95250 h 1733550"/>
                      <a:gd name="connsiteX3" fmla="*/ 533400 w 1238250"/>
                      <a:gd name="connsiteY3" fmla="*/ 447675 h 1733550"/>
                      <a:gd name="connsiteX4" fmla="*/ 638175 w 1238250"/>
                      <a:gd name="connsiteY4" fmla="*/ 1123950 h 1733550"/>
                      <a:gd name="connsiteX5" fmla="*/ 723900 w 1238250"/>
                      <a:gd name="connsiteY5" fmla="*/ 1571625 h 1733550"/>
                      <a:gd name="connsiteX6" fmla="*/ 1238250 w 1238250"/>
                      <a:gd name="connsiteY6" fmla="*/ 1733550 h 1733550"/>
                      <a:gd name="connsiteX0" fmla="*/ 0 w 1333500"/>
                      <a:gd name="connsiteY0" fmla="*/ 0 h 1695450"/>
                      <a:gd name="connsiteX1" fmla="*/ 171450 w 1333500"/>
                      <a:gd name="connsiteY1" fmla="*/ 47625 h 1695450"/>
                      <a:gd name="connsiteX2" fmla="*/ 409575 w 1333500"/>
                      <a:gd name="connsiteY2" fmla="*/ 95250 h 1695450"/>
                      <a:gd name="connsiteX3" fmla="*/ 533400 w 1333500"/>
                      <a:gd name="connsiteY3" fmla="*/ 447675 h 1695450"/>
                      <a:gd name="connsiteX4" fmla="*/ 638175 w 1333500"/>
                      <a:gd name="connsiteY4" fmla="*/ 1123950 h 1695450"/>
                      <a:gd name="connsiteX5" fmla="*/ 723900 w 1333500"/>
                      <a:gd name="connsiteY5" fmla="*/ 1571625 h 1695450"/>
                      <a:gd name="connsiteX6" fmla="*/ 1333500 w 1333500"/>
                      <a:gd name="connsiteY6" fmla="*/ 1695450 h 1695450"/>
                      <a:gd name="connsiteX0" fmla="*/ 0 w 1333500"/>
                      <a:gd name="connsiteY0" fmla="*/ 0 h 1695450"/>
                      <a:gd name="connsiteX1" fmla="*/ 171450 w 1333500"/>
                      <a:gd name="connsiteY1" fmla="*/ 47625 h 1695450"/>
                      <a:gd name="connsiteX2" fmla="*/ 409575 w 1333500"/>
                      <a:gd name="connsiteY2" fmla="*/ 95250 h 1695450"/>
                      <a:gd name="connsiteX3" fmla="*/ 533400 w 1333500"/>
                      <a:gd name="connsiteY3" fmla="*/ 447675 h 1695450"/>
                      <a:gd name="connsiteX4" fmla="*/ 638175 w 1333500"/>
                      <a:gd name="connsiteY4" fmla="*/ 1123950 h 1695450"/>
                      <a:gd name="connsiteX5" fmla="*/ 809625 w 1333500"/>
                      <a:gd name="connsiteY5" fmla="*/ 1571625 h 1695450"/>
                      <a:gd name="connsiteX6" fmla="*/ 1333500 w 1333500"/>
                      <a:gd name="connsiteY6" fmla="*/ 1695450 h 1695450"/>
                      <a:gd name="connsiteX0" fmla="*/ 0 w 1333500"/>
                      <a:gd name="connsiteY0" fmla="*/ 10378 h 1648678"/>
                      <a:gd name="connsiteX1" fmla="*/ 171450 w 1333500"/>
                      <a:gd name="connsiteY1" fmla="*/ 853 h 1648678"/>
                      <a:gd name="connsiteX2" fmla="*/ 409575 w 1333500"/>
                      <a:gd name="connsiteY2" fmla="*/ 48478 h 1648678"/>
                      <a:gd name="connsiteX3" fmla="*/ 533400 w 1333500"/>
                      <a:gd name="connsiteY3" fmla="*/ 400903 h 1648678"/>
                      <a:gd name="connsiteX4" fmla="*/ 638175 w 1333500"/>
                      <a:gd name="connsiteY4" fmla="*/ 1077178 h 1648678"/>
                      <a:gd name="connsiteX5" fmla="*/ 809625 w 1333500"/>
                      <a:gd name="connsiteY5" fmla="*/ 1524853 h 1648678"/>
                      <a:gd name="connsiteX6" fmla="*/ 1333500 w 1333500"/>
                      <a:gd name="connsiteY6" fmla="*/ 1648678 h 1648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3500" h="1648678">
                        <a:moveTo>
                          <a:pt x="0" y="10378"/>
                        </a:moveTo>
                        <a:cubicBezTo>
                          <a:pt x="51594" y="26253"/>
                          <a:pt x="103188" y="-5497"/>
                          <a:pt x="171450" y="853"/>
                        </a:cubicBezTo>
                        <a:cubicBezTo>
                          <a:pt x="239713" y="7203"/>
                          <a:pt x="349250" y="-18197"/>
                          <a:pt x="409575" y="48478"/>
                        </a:cubicBezTo>
                        <a:cubicBezTo>
                          <a:pt x="469900" y="115153"/>
                          <a:pt x="495300" y="229453"/>
                          <a:pt x="533400" y="400903"/>
                        </a:cubicBezTo>
                        <a:cubicBezTo>
                          <a:pt x="571500" y="572353"/>
                          <a:pt x="592138" y="889853"/>
                          <a:pt x="638175" y="1077178"/>
                        </a:cubicBezTo>
                        <a:cubicBezTo>
                          <a:pt x="684212" y="1264503"/>
                          <a:pt x="693738" y="1429603"/>
                          <a:pt x="809625" y="1524853"/>
                        </a:cubicBezTo>
                        <a:cubicBezTo>
                          <a:pt x="925512" y="1620103"/>
                          <a:pt x="1126331" y="1618515"/>
                          <a:pt x="1333500" y="1648678"/>
                        </a:cubicBezTo>
                      </a:path>
                    </a:pathLst>
                  </a:custGeom>
                  <a:no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29" name="Connecteur droit 28"/>
                  <p:cNvCxnSpPr/>
                  <p:nvPr/>
                </p:nvCxnSpPr>
                <p:spPr>
                  <a:xfrm>
                    <a:off x="5267325" y="5085184"/>
                    <a:ext cx="2833067" cy="0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Connecteur droit 29"/>
                  <p:cNvCxnSpPr/>
                  <p:nvPr/>
                </p:nvCxnSpPr>
                <p:spPr>
                  <a:xfrm flipV="1">
                    <a:off x="6110288" y="4777859"/>
                    <a:ext cx="1990104" cy="364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ZoneTexte 16"/>
                <p:cNvSpPr txBox="1"/>
                <p:nvPr/>
              </p:nvSpPr>
              <p:spPr>
                <a:xfrm>
                  <a:off x="5882286" y="4221088"/>
                  <a:ext cx="1264839" cy="433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b="1" dirty="0" smtClean="0">
                      <a:solidFill>
                        <a:srgbClr val="00B050"/>
                      </a:solidFill>
                      <a:latin typeface="+mn-lt"/>
                    </a:rPr>
                    <a:t>Cluster  </a:t>
                  </a:r>
                  <a:endParaRPr lang="fr-FR" sz="1600" b="1" dirty="0">
                    <a:solidFill>
                      <a:srgbClr val="00B050"/>
                    </a:solidFill>
                    <a:latin typeface="+mn-lt"/>
                  </a:endParaRPr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6541558" y="5121826"/>
                  <a:ext cx="1886456" cy="4734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 dirty="0" smtClean="0">
                      <a:solidFill>
                        <a:schemeClr val="accent6"/>
                      </a:solidFill>
                      <a:latin typeface="+mn-lt"/>
                    </a:rPr>
                    <a:t>Free </a:t>
                  </a:r>
                  <a:r>
                    <a:rPr lang="fr-FR" sz="1400" b="1" dirty="0" err="1" smtClean="0">
                      <a:solidFill>
                        <a:schemeClr val="accent6"/>
                      </a:solidFill>
                      <a:latin typeface="+mn-lt"/>
                    </a:rPr>
                    <a:t>nucleons</a:t>
                  </a:r>
                  <a:r>
                    <a:rPr lang="fr-FR" sz="1400" b="1" dirty="0" smtClean="0">
                      <a:solidFill>
                        <a:schemeClr val="accent6"/>
                      </a:solidFill>
                      <a:latin typeface="+mn-lt"/>
                    </a:rPr>
                    <a:t> </a:t>
                  </a:r>
                  <a:r>
                    <a:rPr lang="fr-FR" b="1" dirty="0" smtClean="0">
                      <a:solidFill>
                        <a:schemeClr val="accent6"/>
                      </a:solidFill>
                    </a:rPr>
                    <a:t> </a:t>
                  </a:r>
                  <a:endParaRPr lang="fr-FR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9" name="ZoneTexte 18"/>
                <p:cNvSpPr txBox="1"/>
                <p:nvPr/>
              </p:nvSpPr>
              <p:spPr>
                <a:xfrm>
                  <a:off x="6444207" y="5583326"/>
                  <a:ext cx="1385266" cy="4734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 dirty="0" err="1" smtClean="0">
                      <a:solidFill>
                        <a:srgbClr val="0070C0"/>
                      </a:solidFill>
                      <a:latin typeface="+mn-lt"/>
                    </a:rPr>
                    <a:t>electrons</a:t>
                  </a:r>
                  <a:r>
                    <a:rPr lang="fr-FR" b="1" dirty="0" smtClean="0">
                      <a:solidFill>
                        <a:srgbClr val="0070C0"/>
                      </a:solidFill>
                      <a:latin typeface="+mn-lt"/>
                    </a:rPr>
                    <a:t> </a:t>
                  </a:r>
                  <a:r>
                    <a:rPr lang="fr-FR" b="1" dirty="0" smtClean="0">
                      <a:solidFill>
                        <a:srgbClr val="0070C0"/>
                      </a:solidFill>
                    </a:rPr>
                    <a:t> </a:t>
                  </a:r>
                  <a:endParaRPr lang="fr-FR" b="1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36" name="Forme libre 35"/>
              <p:cNvSpPr/>
              <p:nvPr/>
            </p:nvSpPr>
            <p:spPr>
              <a:xfrm>
                <a:off x="5399648" y="5661659"/>
                <a:ext cx="863992" cy="450009"/>
              </a:xfrm>
              <a:custGeom>
                <a:avLst/>
                <a:gdLst>
                  <a:gd name="connsiteX0" fmla="*/ 861060 w 861060"/>
                  <a:gd name="connsiteY0" fmla="*/ 0 h 450426"/>
                  <a:gd name="connsiteX1" fmla="*/ 777240 w 861060"/>
                  <a:gd name="connsiteY1" fmla="*/ 22860 h 450426"/>
                  <a:gd name="connsiteX2" fmla="*/ 678180 w 861060"/>
                  <a:gd name="connsiteY2" fmla="*/ 83820 h 450426"/>
                  <a:gd name="connsiteX3" fmla="*/ 571500 w 861060"/>
                  <a:gd name="connsiteY3" fmla="*/ 175260 h 450426"/>
                  <a:gd name="connsiteX4" fmla="*/ 411480 w 861060"/>
                  <a:gd name="connsiteY4" fmla="*/ 220980 h 450426"/>
                  <a:gd name="connsiteX5" fmla="*/ 175260 w 861060"/>
                  <a:gd name="connsiteY5" fmla="*/ 388620 h 450426"/>
                  <a:gd name="connsiteX6" fmla="*/ 30480 w 861060"/>
                  <a:gd name="connsiteY6" fmla="*/ 441960 h 450426"/>
                  <a:gd name="connsiteX7" fmla="*/ 0 w 861060"/>
                  <a:gd name="connsiteY7" fmla="*/ 449580 h 450426"/>
                  <a:gd name="connsiteX0" fmla="*/ 861060 w 861060"/>
                  <a:gd name="connsiteY0" fmla="*/ 0 h 450426"/>
                  <a:gd name="connsiteX1" fmla="*/ 777240 w 861060"/>
                  <a:gd name="connsiteY1" fmla="*/ 22860 h 450426"/>
                  <a:gd name="connsiteX2" fmla="*/ 678180 w 861060"/>
                  <a:gd name="connsiteY2" fmla="*/ 83820 h 450426"/>
                  <a:gd name="connsiteX3" fmla="*/ 571500 w 861060"/>
                  <a:gd name="connsiteY3" fmla="*/ 175260 h 450426"/>
                  <a:gd name="connsiteX4" fmla="*/ 487680 w 861060"/>
                  <a:gd name="connsiteY4" fmla="*/ 266700 h 450426"/>
                  <a:gd name="connsiteX5" fmla="*/ 175260 w 861060"/>
                  <a:gd name="connsiteY5" fmla="*/ 388620 h 450426"/>
                  <a:gd name="connsiteX6" fmla="*/ 30480 w 861060"/>
                  <a:gd name="connsiteY6" fmla="*/ 441960 h 450426"/>
                  <a:gd name="connsiteX7" fmla="*/ 0 w 861060"/>
                  <a:gd name="connsiteY7" fmla="*/ 449580 h 450426"/>
                  <a:gd name="connsiteX0" fmla="*/ 863992 w 863992"/>
                  <a:gd name="connsiteY0" fmla="*/ 0 h 450009"/>
                  <a:gd name="connsiteX1" fmla="*/ 780172 w 863992"/>
                  <a:gd name="connsiteY1" fmla="*/ 22860 h 450009"/>
                  <a:gd name="connsiteX2" fmla="*/ 681112 w 863992"/>
                  <a:gd name="connsiteY2" fmla="*/ 83820 h 450009"/>
                  <a:gd name="connsiteX3" fmla="*/ 574432 w 863992"/>
                  <a:gd name="connsiteY3" fmla="*/ 175260 h 450009"/>
                  <a:gd name="connsiteX4" fmla="*/ 490612 w 863992"/>
                  <a:gd name="connsiteY4" fmla="*/ 266700 h 450009"/>
                  <a:gd name="connsiteX5" fmla="*/ 292492 w 863992"/>
                  <a:gd name="connsiteY5" fmla="*/ 403860 h 450009"/>
                  <a:gd name="connsiteX6" fmla="*/ 33412 w 863992"/>
                  <a:gd name="connsiteY6" fmla="*/ 441960 h 450009"/>
                  <a:gd name="connsiteX7" fmla="*/ 2932 w 863992"/>
                  <a:gd name="connsiteY7" fmla="*/ 449580 h 450009"/>
                  <a:gd name="connsiteX0" fmla="*/ 863992 w 863992"/>
                  <a:gd name="connsiteY0" fmla="*/ 0 h 450009"/>
                  <a:gd name="connsiteX1" fmla="*/ 780172 w 863992"/>
                  <a:gd name="connsiteY1" fmla="*/ 22860 h 450009"/>
                  <a:gd name="connsiteX2" fmla="*/ 681112 w 863992"/>
                  <a:gd name="connsiteY2" fmla="*/ 83820 h 450009"/>
                  <a:gd name="connsiteX3" fmla="*/ 574432 w 863992"/>
                  <a:gd name="connsiteY3" fmla="*/ 175260 h 450009"/>
                  <a:gd name="connsiteX4" fmla="*/ 536332 w 863992"/>
                  <a:gd name="connsiteY4" fmla="*/ 312420 h 450009"/>
                  <a:gd name="connsiteX5" fmla="*/ 292492 w 863992"/>
                  <a:gd name="connsiteY5" fmla="*/ 403860 h 450009"/>
                  <a:gd name="connsiteX6" fmla="*/ 33412 w 863992"/>
                  <a:gd name="connsiteY6" fmla="*/ 441960 h 450009"/>
                  <a:gd name="connsiteX7" fmla="*/ 2932 w 863992"/>
                  <a:gd name="connsiteY7" fmla="*/ 449580 h 450009"/>
                  <a:gd name="connsiteX0" fmla="*/ 863992 w 863992"/>
                  <a:gd name="connsiteY0" fmla="*/ 0 h 450009"/>
                  <a:gd name="connsiteX1" fmla="*/ 780172 w 863992"/>
                  <a:gd name="connsiteY1" fmla="*/ 22860 h 450009"/>
                  <a:gd name="connsiteX2" fmla="*/ 681112 w 863992"/>
                  <a:gd name="connsiteY2" fmla="*/ 83820 h 450009"/>
                  <a:gd name="connsiteX3" fmla="*/ 574432 w 863992"/>
                  <a:gd name="connsiteY3" fmla="*/ 175260 h 450009"/>
                  <a:gd name="connsiteX4" fmla="*/ 505852 w 863992"/>
                  <a:gd name="connsiteY4" fmla="*/ 251460 h 450009"/>
                  <a:gd name="connsiteX5" fmla="*/ 292492 w 863992"/>
                  <a:gd name="connsiteY5" fmla="*/ 403860 h 450009"/>
                  <a:gd name="connsiteX6" fmla="*/ 33412 w 863992"/>
                  <a:gd name="connsiteY6" fmla="*/ 441960 h 450009"/>
                  <a:gd name="connsiteX7" fmla="*/ 2932 w 863992"/>
                  <a:gd name="connsiteY7" fmla="*/ 449580 h 45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992" h="450009">
                    <a:moveTo>
                      <a:pt x="863992" y="0"/>
                    </a:moveTo>
                    <a:cubicBezTo>
                      <a:pt x="837322" y="4445"/>
                      <a:pt x="810652" y="8890"/>
                      <a:pt x="780172" y="22860"/>
                    </a:cubicBezTo>
                    <a:cubicBezTo>
                      <a:pt x="749692" y="36830"/>
                      <a:pt x="715402" y="58420"/>
                      <a:pt x="681112" y="83820"/>
                    </a:cubicBezTo>
                    <a:cubicBezTo>
                      <a:pt x="646822" y="109220"/>
                      <a:pt x="603642" y="147320"/>
                      <a:pt x="574432" y="175260"/>
                    </a:cubicBezTo>
                    <a:cubicBezTo>
                      <a:pt x="545222" y="203200"/>
                      <a:pt x="552842" y="213360"/>
                      <a:pt x="505852" y="251460"/>
                    </a:cubicBezTo>
                    <a:cubicBezTo>
                      <a:pt x="458862" y="289560"/>
                      <a:pt x="371232" y="372110"/>
                      <a:pt x="292492" y="403860"/>
                    </a:cubicBezTo>
                    <a:cubicBezTo>
                      <a:pt x="213752" y="435610"/>
                      <a:pt x="81672" y="434340"/>
                      <a:pt x="33412" y="441960"/>
                    </a:cubicBezTo>
                    <a:cubicBezTo>
                      <a:pt x="-14848" y="449580"/>
                      <a:pt x="3567" y="450850"/>
                      <a:pt x="2932" y="44958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2" name="Triangle isocèle 41"/>
            <p:cNvSpPr>
              <a:spLocks noChangeAspect="1"/>
            </p:cNvSpPr>
            <p:nvPr/>
          </p:nvSpPr>
          <p:spPr>
            <a:xfrm>
              <a:off x="1043608" y="386104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Triangle isocèle 58"/>
            <p:cNvSpPr>
              <a:spLocks noChangeAspect="1"/>
            </p:cNvSpPr>
            <p:nvPr/>
          </p:nvSpPr>
          <p:spPr>
            <a:xfrm>
              <a:off x="1225570" y="386104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Triangle isocèle 59"/>
            <p:cNvSpPr>
              <a:spLocks noChangeAspect="1"/>
            </p:cNvSpPr>
            <p:nvPr/>
          </p:nvSpPr>
          <p:spPr>
            <a:xfrm>
              <a:off x="1441594" y="401344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Triangle isocèle 60"/>
            <p:cNvSpPr>
              <a:spLocks noChangeAspect="1"/>
            </p:cNvSpPr>
            <p:nvPr/>
          </p:nvSpPr>
          <p:spPr>
            <a:xfrm>
              <a:off x="1475656" y="422108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Triangle isocèle 61"/>
            <p:cNvSpPr>
              <a:spLocks noChangeAspect="1"/>
            </p:cNvSpPr>
            <p:nvPr/>
          </p:nvSpPr>
          <p:spPr>
            <a:xfrm>
              <a:off x="1547664" y="4509120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Triangle isocèle 62"/>
            <p:cNvSpPr>
              <a:spLocks noChangeAspect="1"/>
            </p:cNvSpPr>
            <p:nvPr/>
          </p:nvSpPr>
          <p:spPr>
            <a:xfrm>
              <a:off x="1585610" y="4777720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Triangle isocèle 63"/>
            <p:cNvSpPr>
              <a:spLocks noChangeAspect="1"/>
            </p:cNvSpPr>
            <p:nvPr/>
          </p:nvSpPr>
          <p:spPr>
            <a:xfrm>
              <a:off x="1657618" y="5065752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Triangle isocèle 64"/>
            <p:cNvSpPr>
              <a:spLocks noChangeAspect="1"/>
            </p:cNvSpPr>
            <p:nvPr/>
          </p:nvSpPr>
          <p:spPr>
            <a:xfrm>
              <a:off x="1801634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Triangle isocèle 65"/>
            <p:cNvSpPr>
              <a:spLocks noChangeAspect="1"/>
            </p:cNvSpPr>
            <p:nvPr/>
          </p:nvSpPr>
          <p:spPr>
            <a:xfrm>
              <a:off x="2089666" y="530120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Triangle isocèle 66"/>
            <p:cNvSpPr>
              <a:spLocks noChangeAspect="1"/>
            </p:cNvSpPr>
            <p:nvPr/>
          </p:nvSpPr>
          <p:spPr>
            <a:xfrm>
              <a:off x="2377698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Triangle isocèle 67"/>
            <p:cNvSpPr>
              <a:spLocks noChangeAspect="1"/>
            </p:cNvSpPr>
            <p:nvPr/>
          </p:nvSpPr>
          <p:spPr>
            <a:xfrm>
              <a:off x="2809746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Triangle isocèle 68"/>
            <p:cNvSpPr>
              <a:spLocks noChangeAspect="1"/>
            </p:cNvSpPr>
            <p:nvPr/>
          </p:nvSpPr>
          <p:spPr>
            <a:xfrm>
              <a:off x="3313802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Triangle isocèle 69"/>
            <p:cNvSpPr>
              <a:spLocks noChangeAspect="1"/>
            </p:cNvSpPr>
            <p:nvPr/>
          </p:nvSpPr>
          <p:spPr>
            <a:xfrm>
              <a:off x="2339752" y="393305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2411760" y="3861048"/>
              <a:ext cx="1350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latin typeface="+mn-lt"/>
                </a:rPr>
                <a:t>Total HF </a:t>
              </a:r>
              <a:r>
                <a:rPr lang="fr-FR" sz="1000" b="1" dirty="0" err="1" smtClean="0">
                  <a:latin typeface="+mn-lt"/>
                </a:rPr>
                <a:t>density</a:t>
              </a:r>
              <a:endParaRPr lang="fr-FR" sz="1000" b="1" dirty="0">
                <a:latin typeface="+mn-lt"/>
              </a:endParaRPr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4644008" y="3717032"/>
            <a:ext cx="4139951" cy="2458670"/>
            <a:chOff x="288031" y="3689810"/>
            <a:chExt cx="4139951" cy="2458670"/>
          </a:xfrm>
        </p:grpSpPr>
        <p:grpSp>
          <p:nvGrpSpPr>
            <p:cNvPr id="92" name="Groupe 91"/>
            <p:cNvGrpSpPr/>
            <p:nvPr/>
          </p:nvGrpSpPr>
          <p:grpSpPr>
            <a:xfrm>
              <a:off x="288031" y="3689810"/>
              <a:ext cx="4139951" cy="2458670"/>
              <a:chOff x="4570206" y="3517832"/>
              <a:chExt cx="4573791" cy="3151529"/>
            </a:xfrm>
          </p:grpSpPr>
          <p:grpSp>
            <p:nvGrpSpPr>
              <p:cNvPr id="94" name="Groupe 93"/>
              <p:cNvGrpSpPr/>
              <p:nvPr/>
            </p:nvGrpSpPr>
            <p:grpSpPr>
              <a:xfrm>
                <a:off x="4570206" y="3517832"/>
                <a:ext cx="4573791" cy="3151529"/>
                <a:chOff x="4429776" y="2564482"/>
                <a:chExt cx="4423710" cy="2952751"/>
              </a:xfrm>
            </p:grpSpPr>
            <p:pic>
              <p:nvPicPr>
                <p:cNvPr id="10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339"/>
                <a:stretch/>
              </p:blipFill>
              <p:spPr bwMode="auto">
                <a:xfrm>
                  <a:off x="4429776" y="2564482"/>
                  <a:ext cx="4423710" cy="29527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4" name="ZoneTexte 103"/>
                <p:cNvSpPr txBox="1"/>
                <p:nvPr/>
              </p:nvSpPr>
              <p:spPr>
                <a:xfrm>
                  <a:off x="6854334" y="4149080"/>
                  <a:ext cx="45397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smtClean="0"/>
                    <a:t> 172</a:t>
                  </a:r>
                  <a:endParaRPr lang="fr-FR" sz="1200" dirty="0"/>
                </a:p>
              </p:txBody>
            </p:sp>
            <p:sp>
              <p:nvSpPr>
                <p:cNvPr id="105" name="ZoneTexte 104"/>
                <p:cNvSpPr txBox="1"/>
                <p:nvPr/>
              </p:nvSpPr>
              <p:spPr>
                <a:xfrm>
                  <a:off x="6084168" y="4221088"/>
                  <a:ext cx="86754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 smtClean="0"/>
                    <a:t>3078</a:t>
                  </a:r>
                  <a:r>
                    <a:rPr lang="fr-FR" sz="1400" dirty="0" smtClean="0">
                      <a:latin typeface="+mn-lt"/>
                    </a:rPr>
                    <a:t>n +</a:t>
                  </a:r>
                  <a:endParaRPr lang="fr-FR" sz="1400" dirty="0"/>
                </a:p>
              </p:txBody>
            </p:sp>
          </p:grpSp>
          <p:grpSp>
            <p:nvGrpSpPr>
              <p:cNvPr id="95" name="Groupe 94"/>
              <p:cNvGrpSpPr/>
              <p:nvPr/>
            </p:nvGrpSpPr>
            <p:grpSpPr>
              <a:xfrm>
                <a:off x="5364088" y="3729224"/>
                <a:ext cx="3023254" cy="2388479"/>
                <a:chOff x="5267324" y="3068961"/>
                <a:chExt cx="2833068" cy="2112642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5267324" y="3068961"/>
                  <a:ext cx="2833067" cy="211264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/>
                    <a:t>c</a:t>
                  </a:r>
                  <a:endParaRPr lang="fr-FR" dirty="0"/>
                </a:p>
              </p:txBody>
            </p:sp>
            <p:sp>
              <p:nvSpPr>
                <p:cNvPr id="100" name="Forme libre 99"/>
                <p:cNvSpPr/>
                <p:nvPr/>
              </p:nvSpPr>
              <p:spPr>
                <a:xfrm>
                  <a:off x="5300647" y="3126904"/>
                  <a:ext cx="1333500" cy="1649365"/>
                </a:xfrm>
                <a:custGeom>
                  <a:avLst/>
                  <a:gdLst>
                    <a:gd name="connsiteX0" fmla="*/ 0 w 1238250"/>
                    <a:gd name="connsiteY0" fmla="*/ 0 h 1733550"/>
                    <a:gd name="connsiteX1" fmla="*/ 171450 w 1238250"/>
                    <a:gd name="connsiteY1" fmla="*/ 47625 h 1733550"/>
                    <a:gd name="connsiteX2" fmla="*/ 409575 w 1238250"/>
                    <a:gd name="connsiteY2" fmla="*/ 95250 h 1733550"/>
                    <a:gd name="connsiteX3" fmla="*/ 533400 w 1238250"/>
                    <a:gd name="connsiteY3" fmla="*/ 447675 h 1733550"/>
                    <a:gd name="connsiteX4" fmla="*/ 638175 w 1238250"/>
                    <a:gd name="connsiteY4" fmla="*/ 1123950 h 1733550"/>
                    <a:gd name="connsiteX5" fmla="*/ 723900 w 1238250"/>
                    <a:gd name="connsiteY5" fmla="*/ 1571625 h 1733550"/>
                    <a:gd name="connsiteX6" fmla="*/ 1238250 w 1238250"/>
                    <a:gd name="connsiteY6" fmla="*/ 1733550 h 1733550"/>
                    <a:gd name="connsiteX0" fmla="*/ 0 w 1333500"/>
                    <a:gd name="connsiteY0" fmla="*/ 0 h 1695450"/>
                    <a:gd name="connsiteX1" fmla="*/ 171450 w 1333500"/>
                    <a:gd name="connsiteY1" fmla="*/ 47625 h 1695450"/>
                    <a:gd name="connsiteX2" fmla="*/ 409575 w 1333500"/>
                    <a:gd name="connsiteY2" fmla="*/ 95250 h 1695450"/>
                    <a:gd name="connsiteX3" fmla="*/ 533400 w 1333500"/>
                    <a:gd name="connsiteY3" fmla="*/ 447675 h 1695450"/>
                    <a:gd name="connsiteX4" fmla="*/ 638175 w 1333500"/>
                    <a:gd name="connsiteY4" fmla="*/ 1123950 h 1695450"/>
                    <a:gd name="connsiteX5" fmla="*/ 723900 w 1333500"/>
                    <a:gd name="connsiteY5" fmla="*/ 1571625 h 1695450"/>
                    <a:gd name="connsiteX6" fmla="*/ 1333500 w 1333500"/>
                    <a:gd name="connsiteY6" fmla="*/ 1695450 h 1695450"/>
                    <a:gd name="connsiteX0" fmla="*/ 0 w 1333500"/>
                    <a:gd name="connsiteY0" fmla="*/ 0 h 1695450"/>
                    <a:gd name="connsiteX1" fmla="*/ 171450 w 1333500"/>
                    <a:gd name="connsiteY1" fmla="*/ 47625 h 1695450"/>
                    <a:gd name="connsiteX2" fmla="*/ 409575 w 1333500"/>
                    <a:gd name="connsiteY2" fmla="*/ 95250 h 1695450"/>
                    <a:gd name="connsiteX3" fmla="*/ 533400 w 1333500"/>
                    <a:gd name="connsiteY3" fmla="*/ 447675 h 1695450"/>
                    <a:gd name="connsiteX4" fmla="*/ 638175 w 1333500"/>
                    <a:gd name="connsiteY4" fmla="*/ 1123950 h 1695450"/>
                    <a:gd name="connsiteX5" fmla="*/ 809625 w 1333500"/>
                    <a:gd name="connsiteY5" fmla="*/ 1571625 h 1695450"/>
                    <a:gd name="connsiteX6" fmla="*/ 1333500 w 1333500"/>
                    <a:gd name="connsiteY6" fmla="*/ 1695450 h 1695450"/>
                    <a:gd name="connsiteX0" fmla="*/ 0 w 1333500"/>
                    <a:gd name="connsiteY0" fmla="*/ 10378 h 1648678"/>
                    <a:gd name="connsiteX1" fmla="*/ 171450 w 1333500"/>
                    <a:gd name="connsiteY1" fmla="*/ 853 h 1648678"/>
                    <a:gd name="connsiteX2" fmla="*/ 409575 w 1333500"/>
                    <a:gd name="connsiteY2" fmla="*/ 48478 h 1648678"/>
                    <a:gd name="connsiteX3" fmla="*/ 533400 w 1333500"/>
                    <a:gd name="connsiteY3" fmla="*/ 400903 h 1648678"/>
                    <a:gd name="connsiteX4" fmla="*/ 638175 w 1333500"/>
                    <a:gd name="connsiteY4" fmla="*/ 1077178 h 1648678"/>
                    <a:gd name="connsiteX5" fmla="*/ 809625 w 1333500"/>
                    <a:gd name="connsiteY5" fmla="*/ 1524853 h 1648678"/>
                    <a:gd name="connsiteX6" fmla="*/ 1333500 w 1333500"/>
                    <a:gd name="connsiteY6" fmla="*/ 1648678 h 1648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0" h="1648678">
                      <a:moveTo>
                        <a:pt x="0" y="10378"/>
                      </a:moveTo>
                      <a:cubicBezTo>
                        <a:pt x="51594" y="26253"/>
                        <a:pt x="103188" y="-5497"/>
                        <a:pt x="171450" y="853"/>
                      </a:cubicBezTo>
                      <a:cubicBezTo>
                        <a:pt x="239713" y="7203"/>
                        <a:pt x="349250" y="-18197"/>
                        <a:pt x="409575" y="48478"/>
                      </a:cubicBezTo>
                      <a:cubicBezTo>
                        <a:pt x="469900" y="115153"/>
                        <a:pt x="495300" y="229453"/>
                        <a:pt x="533400" y="400903"/>
                      </a:cubicBezTo>
                      <a:cubicBezTo>
                        <a:pt x="571500" y="572353"/>
                        <a:pt x="592138" y="889853"/>
                        <a:pt x="638175" y="1077178"/>
                      </a:cubicBezTo>
                      <a:cubicBezTo>
                        <a:pt x="684212" y="1264503"/>
                        <a:pt x="693738" y="1429603"/>
                        <a:pt x="809625" y="1524853"/>
                      </a:cubicBezTo>
                      <a:cubicBezTo>
                        <a:pt x="925512" y="1620103"/>
                        <a:pt x="1126331" y="1618515"/>
                        <a:pt x="1333500" y="1648678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01" name="Connecteur droit 100"/>
                <p:cNvCxnSpPr/>
                <p:nvPr/>
              </p:nvCxnSpPr>
              <p:spPr>
                <a:xfrm>
                  <a:off x="5267325" y="5085184"/>
                  <a:ext cx="2833067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Connecteur droit 101"/>
                <p:cNvCxnSpPr/>
                <p:nvPr/>
              </p:nvCxnSpPr>
              <p:spPr>
                <a:xfrm flipV="1">
                  <a:off x="5300647" y="4777860"/>
                  <a:ext cx="2799745" cy="3888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ZoneTexte 95"/>
              <p:cNvSpPr txBox="1"/>
              <p:nvPr/>
            </p:nvSpPr>
            <p:spPr>
              <a:xfrm>
                <a:off x="5882286" y="4221088"/>
                <a:ext cx="1264839" cy="433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00B050"/>
                    </a:solidFill>
                    <a:latin typeface="+mn-lt"/>
                  </a:rPr>
                  <a:t>Cluster  </a:t>
                </a:r>
                <a:endParaRPr lang="fr-FR" sz="1600" b="1" dirty="0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97" name="ZoneTexte 96"/>
              <p:cNvSpPr txBox="1"/>
              <p:nvPr/>
            </p:nvSpPr>
            <p:spPr>
              <a:xfrm>
                <a:off x="6541558" y="5121826"/>
                <a:ext cx="1886456" cy="473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accent6"/>
                    </a:solidFill>
                    <a:latin typeface="+mn-lt"/>
                  </a:rPr>
                  <a:t>Free </a:t>
                </a:r>
                <a:r>
                  <a:rPr lang="fr-FR" sz="1400" b="1" dirty="0" err="1" smtClean="0">
                    <a:solidFill>
                      <a:schemeClr val="accent6"/>
                    </a:solidFill>
                    <a:latin typeface="+mn-lt"/>
                  </a:rPr>
                  <a:t>nucleons</a:t>
                </a:r>
                <a:r>
                  <a:rPr lang="fr-FR" sz="1400" b="1" dirty="0" smtClean="0">
                    <a:solidFill>
                      <a:schemeClr val="accent6"/>
                    </a:solidFill>
                    <a:latin typeface="+mn-lt"/>
                  </a:rPr>
                  <a:t> </a:t>
                </a:r>
                <a:r>
                  <a:rPr lang="fr-FR" b="1" dirty="0" smtClean="0">
                    <a:solidFill>
                      <a:schemeClr val="accent6"/>
                    </a:solidFill>
                  </a:rPr>
                  <a:t> </a:t>
                </a:r>
                <a:endParaRPr lang="fr-FR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98" name="ZoneTexte 97"/>
              <p:cNvSpPr txBox="1"/>
              <p:nvPr/>
            </p:nvSpPr>
            <p:spPr>
              <a:xfrm>
                <a:off x="6444207" y="5583326"/>
                <a:ext cx="1385266" cy="473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err="1" smtClean="0">
                    <a:solidFill>
                      <a:srgbClr val="0070C0"/>
                    </a:solidFill>
                    <a:latin typeface="+mn-lt"/>
                  </a:rPr>
                  <a:t>electrons</a:t>
                </a:r>
                <a:r>
                  <a:rPr lang="fr-FR" b="1" dirty="0" smtClean="0">
                    <a:solidFill>
                      <a:srgbClr val="0070C0"/>
                    </a:solidFill>
                    <a:latin typeface="+mn-lt"/>
                  </a:rPr>
                  <a:t> </a:t>
                </a:r>
                <a:r>
                  <a:rPr lang="fr-FR" b="1" dirty="0" smtClean="0">
                    <a:solidFill>
                      <a:srgbClr val="0070C0"/>
                    </a:solidFill>
                  </a:rPr>
                  <a:t> </a:t>
                </a:r>
                <a:endParaRPr lang="fr-FR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8" name="Triangle isocèle 77"/>
            <p:cNvSpPr>
              <a:spLocks noChangeAspect="1"/>
            </p:cNvSpPr>
            <p:nvPr/>
          </p:nvSpPr>
          <p:spPr>
            <a:xfrm>
              <a:off x="1043608" y="386104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Triangle isocèle 78"/>
            <p:cNvSpPr>
              <a:spLocks noChangeAspect="1"/>
            </p:cNvSpPr>
            <p:nvPr/>
          </p:nvSpPr>
          <p:spPr>
            <a:xfrm>
              <a:off x="1225570" y="386104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Triangle isocèle 79"/>
            <p:cNvSpPr>
              <a:spLocks noChangeAspect="1"/>
            </p:cNvSpPr>
            <p:nvPr/>
          </p:nvSpPr>
          <p:spPr>
            <a:xfrm>
              <a:off x="1441594" y="401344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Triangle isocèle 80"/>
            <p:cNvSpPr>
              <a:spLocks noChangeAspect="1"/>
            </p:cNvSpPr>
            <p:nvPr/>
          </p:nvSpPr>
          <p:spPr>
            <a:xfrm>
              <a:off x="1475656" y="422108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Triangle isocèle 81"/>
            <p:cNvSpPr>
              <a:spLocks noChangeAspect="1"/>
            </p:cNvSpPr>
            <p:nvPr/>
          </p:nvSpPr>
          <p:spPr>
            <a:xfrm>
              <a:off x="1547664" y="4509120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Triangle isocèle 82"/>
            <p:cNvSpPr>
              <a:spLocks noChangeAspect="1"/>
            </p:cNvSpPr>
            <p:nvPr/>
          </p:nvSpPr>
          <p:spPr>
            <a:xfrm>
              <a:off x="1585610" y="4777720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Triangle isocèle 83"/>
            <p:cNvSpPr>
              <a:spLocks noChangeAspect="1"/>
            </p:cNvSpPr>
            <p:nvPr/>
          </p:nvSpPr>
          <p:spPr>
            <a:xfrm>
              <a:off x="1657618" y="5065752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Triangle isocèle 84"/>
            <p:cNvSpPr>
              <a:spLocks noChangeAspect="1"/>
            </p:cNvSpPr>
            <p:nvPr/>
          </p:nvSpPr>
          <p:spPr>
            <a:xfrm>
              <a:off x="1801634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Triangle isocèle 85"/>
            <p:cNvSpPr>
              <a:spLocks noChangeAspect="1"/>
            </p:cNvSpPr>
            <p:nvPr/>
          </p:nvSpPr>
          <p:spPr>
            <a:xfrm>
              <a:off x="2089666" y="530120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Triangle isocèle 86"/>
            <p:cNvSpPr>
              <a:spLocks noChangeAspect="1"/>
            </p:cNvSpPr>
            <p:nvPr/>
          </p:nvSpPr>
          <p:spPr>
            <a:xfrm>
              <a:off x="2377698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Triangle isocèle 87"/>
            <p:cNvSpPr>
              <a:spLocks noChangeAspect="1"/>
            </p:cNvSpPr>
            <p:nvPr/>
          </p:nvSpPr>
          <p:spPr>
            <a:xfrm>
              <a:off x="2809746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Triangle isocèle 88"/>
            <p:cNvSpPr>
              <a:spLocks noChangeAspect="1"/>
            </p:cNvSpPr>
            <p:nvPr/>
          </p:nvSpPr>
          <p:spPr>
            <a:xfrm>
              <a:off x="3313802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Triangle isocèle 89"/>
            <p:cNvSpPr>
              <a:spLocks noChangeAspect="1"/>
            </p:cNvSpPr>
            <p:nvPr/>
          </p:nvSpPr>
          <p:spPr>
            <a:xfrm>
              <a:off x="2339752" y="393305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2411760" y="3861048"/>
              <a:ext cx="1350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latin typeface="+mn-lt"/>
                </a:rPr>
                <a:t>Total HF </a:t>
              </a:r>
              <a:r>
                <a:rPr lang="fr-FR" sz="1000" b="1" dirty="0" err="1" smtClean="0">
                  <a:latin typeface="+mn-lt"/>
                </a:rPr>
                <a:t>density</a:t>
              </a:r>
              <a:endParaRPr lang="fr-FR" sz="1000" b="1" dirty="0">
                <a:latin typeface="+mn-lt"/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1469841" y="6237312"/>
            <a:ext cx="1670650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6"/>
                </a:solidFill>
                <a:latin typeface="+mn-lt"/>
              </a:rPr>
              <a:t>r</a:t>
            </a:r>
            <a:r>
              <a:rPr lang="fr-FR" sz="2400" b="1" dirty="0">
                <a:solidFill>
                  <a:schemeClr val="accent6"/>
                </a:solidFill>
                <a:latin typeface="+mn-lt"/>
              </a:rPr>
              <a:t>-</a:t>
            </a:r>
            <a:r>
              <a:rPr lang="fr-FR" sz="2400" b="1" dirty="0" smtClean="0">
                <a:solidFill>
                  <a:schemeClr val="accent6"/>
                </a:solidFill>
                <a:latin typeface="+mn-lt"/>
              </a:rPr>
              <a:t>cluster</a:t>
            </a:r>
            <a:endParaRPr lang="fr-FR" sz="24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997694" y="6237312"/>
            <a:ext cx="1723549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6"/>
                </a:solidFill>
                <a:latin typeface="+mn-lt"/>
              </a:rPr>
              <a:t>e</a:t>
            </a:r>
            <a:r>
              <a:rPr lang="fr-FR" sz="2400" b="1" dirty="0" smtClean="0">
                <a:solidFill>
                  <a:schemeClr val="accent6"/>
                </a:solidFill>
                <a:latin typeface="+mn-lt"/>
              </a:rPr>
              <a:t>-cluster</a:t>
            </a:r>
            <a:endParaRPr lang="fr-FR" sz="24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5736" y="1444823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+mn-lt"/>
              </a:rPr>
              <a:t>P. </a:t>
            </a:r>
            <a:r>
              <a:rPr lang="fr-FR" sz="1400" dirty="0" err="1">
                <a:latin typeface="+mn-lt"/>
              </a:rPr>
              <a:t>Papakonstantinou</a:t>
            </a:r>
            <a:r>
              <a:rPr lang="fr-FR" sz="1400" dirty="0">
                <a:latin typeface="+mn-lt"/>
              </a:rPr>
              <a:t>, </a:t>
            </a:r>
            <a:r>
              <a:rPr lang="fr-FR" sz="1400" dirty="0" smtClean="0">
                <a:latin typeface="+mn-lt"/>
              </a:rPr>
              <a:t>et al. </a:t>
            </a:r>
            <a:r>
              <a:rPr lang="en-US" sz="1400" dirty="0" err="1" smtClean="0">
                <a:latin typeface="+mn-lt"/>
              </a:rPr>
              <a:t>Phys.Rev.C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88(2013) </a:t>
            </a:r>
            <a:r>
              <a:rPr lang="en-US" sz="1400" dirty="0" smtClean="0">
                <a:latin typeface="+mn-lt"/>
              </a:rPr>
              <a:t>045805</a:t>
            </a:r>
            <a:endParaRPr lang="fr-F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66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60"/>
    </mc:Choice>
    <mc:Fallback xmlns="">
      <p:transition spd="slow" advTm="10246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Clusters in a medium: </a:t>
            </a:r>
            <a:br>
              <a:rPr lang="fr-FR" sz="3600" dirty="0" smtClean="0"/>
            </a:br>
            <a:r>
              <a:rPr lang="fr-FR" sz="3600" dirty="0" err="1" smtClean="0"/>
              <a:t>particles</a:t>
            </a:r>
            <a:r>
              <a:rPr lang="fr-FR" sz="3600" dirty="0" smtClean="0"/>
              <a:t> in the continuum</a:t>
            </a:r>
            <a:endParaRPr lang="fr-FR" sz="3600" dirty="0"/>
          </a:p>
        </p:txBody>
      </p:sp>
      <p:sp>
        <p:nvSpPr>
          <p:cNvPr id="39" name="Espace réservé du texte 3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000" b="1" dirty="0"/>
              <a:t>A</a:t>
            </a:r>
            <a:r>
              <a:rPr lang="fr-FR" sz="2000" b="1" dirty="0" smtClean="0"/>
              <a:t> </a:t>
            </a:r>
            <a:r>
              <a:rPr lang="fr-FR" sz="2000" b="1" dirty="0" err="1"/>
              <a:t>density</a:t>
            </a:r>
            <a:r>
              <a:rPr lang="fr-FR" sz="2000" b="1" dirty="0"/>
              <a:t> fluctuation?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107504" y="2174875"/>
            <a:ext cx="4389884" cy="3951288"/>
          </a:xfrm>
          <a:prstGeom prst="rect">
            <a:avLst/>
          </a:prstGeom>
        </p:spPr>
        <p:txBody>
          <a:bodyPr/>
          <a:lstStyle/>
          <a:p>
            <a:pPr lvl="1"/>
            <a:r>
              <a:rPr lang="fr-FR" sz="1600" dirty="0" smtClean="0"/>
              <a:t>LS, </a:t>
            </a:r>
            <a:r>
              <a:rPr lang="fr-FR" sz="1600" dirty="0" err="1" smtClean="0"/>
              <a:t>Shen</a:t>
            </a:r>
            <a:r>
              <a:rPr lang="fr-FR" sz="1600" dirty="0" smtClean="0"/>
              <a:t>, </a:t>
            </a:r>
            <a:r>
              <a:rPr lang="fr-FR" sz="1600" dirty="0" err="1" smtClean="0"/>
              <a:t>Hempel</a:t>
            </a:r>
            <a:r>
              <a:rPr lang="fr-FR" sz="1600" dirty="0" smtClean="0"/>
              <a:t>, Sumiyoshi, </a:t>
            </a:r>
            <a:r>
              <a:rPr lang="fr-FR" sz="1600" dirty="0" err="1" smtClean="0"/>
              <a:t>Mishustin</a:t>
            </a:r>
            <a:r>
              <a:rPr lang="fr-FR" sz="1600" dirty="0" smtClean="0"/>
              <a:t>, </a:t>
            </a:r>
            <a:r>
              <a:rPr lang="fr-FR" sz="1600" dirty="0" err="1" smtClean="0"/>
              <a:t>Raduta&amp;FG</a:t>
            </a:r>
            <a:r>
              <a:rPr lang="fr-FR" sz="1600" dirty="0" smtClean="0"/>
              <a:t> …</a:t>
            </a:r>
          </a:p>
          <a:p>
            <a:pPr marL="471487" lvl="1" indent="0">
              <a:buNone/>
            </a:pP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txBody>
          <a:bodyPr/>
          <a:lstStyle/>
          <a:p>
            <a:r>
              <a:rPr lang="fr-FR" sz="2000" b="1" dirty="0" smtClean="0"/>
              <a:t>An ensemble of </a:t>
            </a:r>
            <a:r>
              <a:rPr lang="fr-FR" sz="2000" b="1" dirty="0" err="1" smtClean="0"/>
              <a:t>bound</a:t>
            </a:r>
            <a:r>
              <a:rPr lang="fr-FR" sz="2000" b="1" dirty="0" smtClean="0"/>
              <a:t> states?</a:t>
            </a:r>
            <a:endParaRPr lang="fr-FR" sz="2000" b="1" dirty="0"/>
          </a:p>
        </p:txBody>
      </p:sp>
      <p:sp>
        <p:nvSpPr>
          <p:cNvPr id="41" name="Espace réservé du contenu 40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391471" cy="3951288"/>
          </a:xfrm>
          <a:prstGeom prst="rect">
            <a:avLst/>
          </a:prstGeom>
        </p:spPr>
        <p:txBody>
          <a:bodyPr/>
          <a:lstStyle/>
          <a:p>
            <a:pPr lvl="1"/>
            <a:r>
              <a:rPr lang="fr-FR" sz="1600" dirty="0" err="1" smtClean="0"/>
              <a:t>Some</a:t>
            </a:r>
            <a:r>
              <a:rPr lang="fr-FR" sz="1600" dirty="0" smtClean="0"/>
              <a:t> micro </a:t>
            </a:r>
            <a:r>
              <a:rPr lang="fr-FR" sz="1600" dirty="0" err="1" smtClean="0"/>
              <a:t>calculations</a:t>
            </a:r>
            <a:r>
              <a:rPr lang="fr-FR" sz="1600" dirty="0" smtClean="0"/>
              <a:t> (</a:t>
            </a:r>
            <a:r>
              <a:rPr lang="fr-FR" sz="1600" dirty="0" err="1" smtClean="0"/>
              <a:t>Typel</a:t>
            </a:r>
            <a:r>
              <a:rPr lang="fr-FR" sz="1600" dirty="0" smtClean="0"/>
              <a:t>) but no </a:t>
            </a:r>
            <a:r>
              <a:rPr lang="fr-FR" sz="1600" dirty="0" err="1" smtClean="0"/>
              <a:t>ready</a:t>
            </a:r>
            <a:r>
              <a:rPr lang="fr-FR" sz="1600" dirty="0" smtClean="0"/>
              <a:t>-</a:t>
            </a:r>
            <a:r>
              <a:rPr lang="fr-FR" sz="1600" dirty="0" err="1" smtClean="0"/>
              <a:t>to-use</a:t>
            </a:r>
            <a:r>
              <a:rPr lang="fr-FR" sz="1600" dirty="0" smtClean="0"/>
              <a:t> </a:t>
            </a:r>
            <a:r>
              <a:rPr lang="fr-FR" sz="1600" dirty="0" err="1" smtClean="0"/>
              <a:t>EoS</a:t>
            </a:r>
            <a:endParaRPr lang="fr-FR" sz="1600" dirty="0" smtClean="0"/>
          </a:p>
          <a:p>
            <a:pPr marL="471487" lvl="1" indent="0">
              <a:buNone/>
            </a:pPr>
            <a:endParaRPr lang="fr-FR" sz="1600" dirty="0" smtClean="0"/>
          </a:p>
          <a:p>
            <a:endParaRPr lang="fr-FR" sz="1600" dirty="0"/>
          </a:p>
        </p:txBody>
      </p:sp>
      <p:grpSp>
        <p:nvGrpSpPr>
          <p:cNvPr id="71" name="Groupe 70"/>
          <p:cNvGrpSpPr/>
          <p:nvPr/>
        </p:nvGrpSpPr>
        <p:grpSpPr>
          <a:xfrm>
            <a:off x="288031" y="3689810"/>
            <a:ext cx="4139951" cy="2458670"/>
            <a:chOff x="288031" y="3689810"/>
            <a:chExt cx="4139951" cy="2458670"/>
          </a:xfrm>
        </p:grpSpPr>
        <p:grpSp>
          <p:nvGrpSpPr>
            <p:cNvPr id="38" name="Groupe 37"/>
            <p:cNvGrpSpPr/>
            <p:nvPr/>
          </p:nvGrpSpPr>
          <p:grpSpPr>
            <a:xfrm>
              <a:off x="288031" y="3689810"/>
              <a:ext cx="4139951" cy="2458670"/>
              <a:chOff x="4570206" y="3517832"/>
              <a:chExt cx="4573791" cy="3151529"/>
            </a:xfrm>
          </p:grpSpPr>
          <p:grpSp>
            <p:nvGrpSpPr>
              <p:cNvPr id="13" name="Groupe 12"/>
              <p:cNvGrpSpPr/>
              <p:nvPr/>
            </p:nvGrpSpPr>
            <p:grpSpPr>
              <a:xfrm>
                <a:off x="4570206" y="3517832"/>
                <a:ext cx="4573791" cy="3151529"/>
                <a:chOff x="4570206" y="3517832"/>
                <a:chExt cx="4573791" cy="3151529"/>
              </a:xfrm>
            </p:grpSpPr>
            <p:grpSp>
              <p:nvGrpSpPr>
                <p:cNvPr id="14" name="Groupe 13"/>
                <p:cNvGrpSpPr/>
                <p:nvPr/>
              </p:nvGrpSpPr>
              <p:grpSpPr>
                <a:xfrm>
                  <a:off x="4570206" y="3517832"/>
                  <a:ext cx="4573791" cy="3151529"/>
                  <a:chOff x="4429776" y="2564482"/>
                  <a:chExt cx="4423710" cy="2952751"/>
                </a:xfrm>
              </p:grpSpPr>
              <p:pic>
                <p:nvPicPr>
                  <p:cNvPr id="31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339"/>
                  <a:stretch/>
                </p:blipFill>
                <p:spPr bwMode="auto">
                  <a:xfrm>
                    <a:off x="4429776" y="2564482"/>
                    <a:ext cx="4423710" cy="295275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2" name="ZoneTexte 31"/>
                  <p:cNvSpPr txBox="1"/>
                  <p:nvPr/>
                </p:nvSpPr>
                <p:spPr>
                  <a:xfrm>
                    <a:off x="6854334" y="4149080"/>
                    <a:ext cx="45397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 smtClean="0"/>
                      <a:t> 172</a:t>
                    </a:r>
                    <a:endParaRPr lang="fr-FR" sz="1200" dirty="0"/>
                  </a:p>
                </p:txBody>
              </p:sp>
              <p:sp>
                <p:nvSpPr>
                  <p:cNvPr id="33" name="ZoneTexte 32"/>
                  <p:cNvSpPr txBox="1"/>
                  <p:nvPr/>
                </p:nvSpPr>
                <p:spPr>
                  <a:xfrm>
                    <a:off x="6084168" y="4221088"/>
                    <a:ext cx="86754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 smtClean="0"/>
                      <a:t>3078</a:t>
                    </a:r>
                    <a:r>
                      <a:rPr lang="fr-FR" sz="1400" dirty="0" smtClean="0">
                        <a:latin typeface="+mn-lt"/>
                      </a:rPr>
                      <a:t>n +</a:t>
                    </a:r>
                    <a:endParaRPr lang="fr-FR" sz="1400" dirty="0"/>
                  </a:p>
                </p:txBody>
              </p:sp>
            </p:grpSp>
            <p:grpSp>
              <p:nvGrpSpPr>
                <p:cNvPr id="15" name="Groupe 14"/>
                <p:cNvGrpSpPr/>
                <p:nvPr/>
              </p:nvGrpSpPr>
              <p:grpSpPr>
                <a:xfrm>
                  <a:off x="5364088" y="3729224"/>
                  <a:ext cx="3023254" cy="2388479"/>
                  <a:chOff x="5267324" y="3068961"/>
                  <a:chExt cx="2833068" cy="2112642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5267324" y="3068961"/>
                    <a:ext cx="2833067" cy="211264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dirty="0" smtClean="0"/>
                      <a:t>c</a:t>
                    </a:r>
                    <a:endParaRPr lang="fr-FR" dirty="0"/>
                  </a:p>
                </p:txBody>
              </p:sp>
              <p:sp>
                <p:nvSpPr>
                  <p:cNvPr id="28" name="Forme libre 27"/>
                  <p:cNvSpPr/>
                  <p:nvPr/>
                </p:nvSpPr>
                <p:spPr>
                  <a:xfrm>
                    <a:off x="5300647" y="3157767"/>
                    <a:ext cx="1333500" cy="1996900"/>
                  </a:xfrm>
                  <a:custGeom>
                    <a:avLst/>
                    <a:gdLst>
                      <a:gd name="connsiteX0" fmla="*/ 0 w 1238250"/>
                      <a:gd name="connsiteY0" fmla="*/ 0 h 1733550"/>
                      <a:gd name="connsiteX1" fmla="*/ 171450 w 1238250"/>
                      <a:gd name="connsiteY1" fmla="*/ 47625 h 1733550"/>
                      <a:gd name="connsiteX2" fmla="*/ 409575 w 1238250"/>
                      <a:gd name="connsiteY2" fmla="*/ 95250 h 1733550"/>
                      <a:gd name="connsiteX3" fmla="*/ 533400 w 1238250"/>
                      <a:gd name="connsiteY3" fmla="*/ 447675 h 1733550"/>
                      <a:gd name="connsiteX4" fmla="*/ 638175 w 1238250"/>
                      <a:gd name="connsiteY4" fmla="*/ 1123950 h 1733550"/>
                      <a:gd name="connsiteX5" fmla="*/ 723900 w 1238250"/>
                      <a:gd name="connsiteY5" fmla="*/ 1571625 h 1733550"/>
                      <a:gd name="connsiteX6" fmla="*/ 1238250 w 1238250"/>
                      <a:gd name="connsiteY6" fmla="*/ 1733550 h 1733550"/>
                      <a:gd name="connsiteX0" fmla="*/ 0 w 1333500"/>
                      <a:gd name="connsiteY0" fmla="*/ 0 h 1695450"/>
                      <a:gd name="connsiteX1" fmla="*/ 171450 w 1333500"/>
                      <a:gd name="connsiteY1" fmla="*/ 47625 h 1695450"/>
                      <a:gd name="connsiteX2" fmla="*/ 409575 w 1333500"/>
                      <a:gd name="connsiteY2" fmla="*/ 95250 h 1695450"/>
                      <a:gd name="connsiteX3" fmla="*/ 533400 w 1333500"/>
                      <a:gd name="connsiteY3" fmla="*/ 447675 h 1695450"/>
                      <a:gd name="connsiteX4" fmla="*/ 638175 w 1333500"/>
                      <a:gd name="connsiteY4" fmla="*/ 1123950 h 1695450"/>
                      <a:gd name="connsiteX5" fmla="*/ 723900 w 1333500"/>
                      <a:gd name="connsiteY5" fmla="*/ 1571625 h 1695450"/>
                      <a:gd name="connsiteX6" fmla="*/ 1333500 w 1333500"/>
                      <a:gd name="connsiteY6" fmla="*/ 1695450 h 1695450"/>
                      <a:gd name="connsiteX0" fmla="*/ 0 w 1333500"/>
                      <a:gd name="connsiteY0" fmla="*/ 0 h 1695450"/>
                      <a:gd name="connsiteX1" fmla="*/ 171450 w 1333500"/>
                      <a:gd name="connsiteY1" fmla="*/ 47625 h 1695450"/>
                      <a:gd name="connsiteX2" fmla="*/ 409575 w 1333500"/>
                      <a:gd name="connsiteY2" fmla="*/ 95250 h 1695450"/>
                      <a:gd name="connsiteX3" fmla="*/ 533400 w 1333500"/>
                      <a:gd name="connsiteY3" fmla="*/ 447675 h 1695450"/>
                      <a:gd name="connsiteX4" fmla="*/ 638175 w 1333500"/>
                      <a:gd name="connsiteY4" fmla="*/ 1123950 h 1695450"/>
                      <a:gd name="connsiteX5" fmla="*/ 809625 w 1333500"/>
                      <a:gd name="connsiteY5" fmla="*/ 1571625 h 1695450"/>
                      <a:gd name="connsiteX6" fmla="*/ 1333500 w 1333500"/>
                      <a:gd name="connsiteY6" fmla="*/ 1695450 h 1695450"/>
                      <a:gd name="connsiteX0" fmla="*/ 0 w 1333500"/>
                      <a:gd name="connsiteY0" fmla="*/ 10378 h 1648678"/>
                      <a:gd name="connsiteX1" fmla="*/ 171450 w 1333500"/>
                      <a:gd name="connsiteY1" fmla="*/ 853 h 1648678"/>
                      <a:gd name="connsiteX2" fmla="*/ 409575 w 1333500"/>
                      <a:gd name="connsiteY2" fmla="*/ 48478 h 1648678"/>
                      <a:gd name="connsiteX3" fmla="*/ 533400 w 1333500"/>
                      <a:gd name="connsiteY3" fmla="*/ 400903 h 1648678"/>
                      <a:gd name="connsiteX4" fmla="*/ 638175 w 1333500"/>
                      <a:gd name="connsiteY4" fmla="*/ 1077178 h 1648678"/>
                      <a:gd name="connsiteX5" fmla="*/ 809625 w 1333500"/>
                      <a:gd name="connsiteY5" fmla="*/ 1524853 h 1648678"/>
                      <a:gd name="connsiteX6" fmla="*/ 1333500 w 1333500"/>
                      <a:gd name="connsiteY6" fmla="*/ 1648678 h 1648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3500" h="1648678">
                        <a:moveTo>
                          <a:pt x="0" y="10378"/>
                        </a:moveTo>
                        <a:cubicBezTo>
                          <a:pt x="51594" y="26253"/>
                          <a:pt x="103188" y="-5497"/>
                          <a:pt x="171450" y="853"/>
                        </a:cubicBezTo>
                        <a:cubicBezTo>
                          <a:pt x="239713" y="7203"/>
                          <a:pt x="349250" y="-18197"/>
                          <a:pt x="409575" y="48478"/>
                        </a:cubicBezTo>
                        <a:cubicBezTo>
                          <a:pt x="469900" y="115153"/>
                          <a:pt x="495300" y="229453"/>
                          <a:pt x="533400" y="400903"/>
                        </a:cubicBezTo>
                        <a:cubicBezTo>
                          <a:pt x="571500" y="572353"/>
                          <a:pt x="592138" y="889853"/>
                          <a:pt x="638175" y="1077178"/>
                        </a:cubicBezTo>
                        <a:cubicBezTo>
                          <a:pt x="684212" y="1264503"/>
                          <a:pt x="693738" y="1429603"/>
                          <a:pt x="809625" y="1524853"/>
                        </a:cubicBezTo>
                        <a:cubicBezTo>
                          <a:pt x="925512" y="1620103"/>
                          <a:pt x="1126331" y="1618515"/>
                          <a:pt x="1333500" y="1648678"/>
                        </a:cubicBezTo>
                      </a:path>
                    </a:pathLst>
                  </a:custGeom>
                  <a:no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29" name="Connecteur droit 28"/>
                  <p:cNvCxnSpPr/>
                  <p:nvPr/>
                </p:nvCxnSpPr>
                <p:spPr>
                  <a:xfrm>
                    <a:off x="5267325" y="5085184"/>
                    <a:ext cx="2833067" cy="0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Connecteur droit 29"/>
                  <p:cNvCxnSpPr/>
                  <p:nvPr/>
                </p:nvCxnSpPr>
                <p:spPr>
                  <a:xfrm flipV="1">
                    <a:off x="6110288" y="4777859"/>
                    <a:ext cx="1990104" cy="364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ZoneTexte 16"/>
                <p:cNvSpPr txBox="1"/>
                <p:nvPr/>
              </p:nvSpPr>
              <p:spPr>
                <a:xfrm>
                  <a:off x="5882286" y="4221088"/>
                  <a:ext cx="1264839" cy="433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b="1" dirty="0" smtClean="0">
                      <a:solidFill>
                        <a:srgbClr val="00B050"/>
                      </a:solidFill>
                      <a:latin typeface="+mn-lt"/>
                    </a:rPr>
                    <a:t>Cluster  </a:t>
                  </a:r>
                  <a:endParaRPr lang="fr-FR" sz="1600" b="1" dirty="0">
                    <a:solidFill>
                      <a:srgbClr val="00B050"/>
                    </a:solidFill>
                    <a:latin typeface="+mn-lt"/>
                  </a:endParaRPr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6541558" y="5121826"/>
                  <a:ext cx="1886456" cy="4734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 dirty="0" smtClean="0">
                      <a:solidFill>
                        <a:schemeClr val="accent6"/>
                      </a:solidFill>
                      <a:latin typeface="+mn-lt"/>
                    </a:rPr>
                    <a:t>Free </a:t>
                  </a:r>
                  <a:r>
                    <a:rPr lang="fr-FR" sz="1400" b="1" dirty="0" err="1" smtClean="0">
                      <a:solidFill>
                        <a:schemeClr val="accent6"/>
                      </a:solidFill>
                      <a:latin typeface="+mn-lt"/>
                    </a:rPr>
                    <a:t>nucleons</a:t>
                  </a:r>
                  <a:r>
                    <a:rPr lang="fr-FR" sz="1400" b="1" dirty="0" smtClean="0">
                      <a:solidFill>
                        <a:schemeClr val="accent6"/>
                      </a:solidFill>
                      <a:latin typeface="+mn-lt"/>
                    </a:rPr>
                    <a:t> </a:t>
                  </a:r>
                  <a:r>
                    <a:rPr lang="fr-FR" b="1" dirty="0" smtClean="0">
                      <a:solidFill>
                        <a:schemeClr val="accent6"/>
                      </a:solidFill>
                    </a:rPr>
                    <a:t> </a:t>
                  </a:r>
                  <a:endParaRPr lang="fr-FR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9" name="ZoneTexte 18"/>
                <p:cNvSpPr txBox="1"/>
                <p:nvPr/>
              </p:nvSpPr>
              <p:spPr>
                <a:xfrm>
                  <a:off x="6444207" y="5583326"/>
                  <a:ext cx="1385266" cy="4734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 dirty="0" err="1" smtClean="0">
                      <a:solidFill>
                        <a:srgbClr val="0070C0"/>
                      </a:solidFill>
                      <a:latin typeface="+mn-lt"/>
                    </a:rPr>
                    <a:t>electrons</a:t>
                  </a:r>
                  <a:r>
                    <a:rPr lang="fr-FR" b="1" dirty="0" smtClean="0">
                      <a:solidFill>
                        <a:srgbClr val="0070C0"/>
                      </a:solidFill>
                      <a:latin typeface="+mn-lt"/>
                    </a:rPr>
                    <a:t> </a:t>
                  </a:r>
                  <a:r>
                    <a:rPr lang="fr-FR" b="1" dirty="0" smtClean="0">
                      <a:solidFill>
                        <a:srgbClr val="0070C0"/>
                      </a:solidFill>
                    </a:rPr>
                    <a:t> </a:t>
                  </a:r>
                  <a:endParaRPr lang="fr-FR" b="1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36" name="Forme libre 35"/>
              <p:cNvSpPr/>
              <p:nvPr/>
            </p:nvSpPr>
            <p:spPr>
              <a:xfrm>
                <a:off x="5399648" y="5661659"/>
                <a:ext cx="863992" cy="450009"/>
              </a:xfrm>
              <a:custGeom>
                <a:avLst/>
                <a:gdLst>
                  <a:gd name="connsiteX0" fmla="*/ 861060 w 861060"/>
                  <a:gd name="connsiteY0" fmla="*/ 0 h 450426"/>
                  <a:gd name="connsiteX1" fmla="*/ 777240 w 861060"/>
                  <a:gd name="connsiteY1" fmla="*/ 22860 h 450426"/>
                  <a:gd name="connsiteX2" fmla="*/ 678180 w 861060"/>
                  <a:gd name="connsiteY2" fmla="*/ 83820 h 450426"/>
                  <a:gd name="connsiteX3" fmla="*/ 571500 w 861060"/>
                  <a:gd name="connsiteY3" fmla="*/ 175260 h 450426"/>
                  <a:gd name="connsiteX4" fmla="*/ 411480 w 861060"/>
                  <a:gd name="connsiteY4" fmla="*/ 220980 h 450426"/>
                  <a:gd name="connsiteX5" fmla="*/ 175260 w 861060"/>
                  <a:gd name="connsiteY5" fmla="*/ 388620 h 450426"/>
                  <a:gd name="connsiteX6" fmla="*/ 30480 w 861060"/>
                  <a:gd name="connsiteY6" fmla="*/ 441960 h 450426"/>
                  <a:gd name="connsiteX7" fmla="*/ 0 w 861060"/>
                  <a:gd name="connsiteY7" fmla="*/ 449580 h 450426"/>
                  <a:gd name="connsiteX0" fmla="*/ 861060 w 861060"/>
                  <a:gd name="connsiteY0" fmla="*/ 0 h 450426"/>
                  <a:gd name="connsiteX1" fmla="*/ 777240 w 861060"/>
                  <a:gd name="connsiteY1" fmla="*/ 22860 h 450426"/>
                  <a:gd name="connsiteX2" fmla="*/ 678180 w 861060"/>
                  <a:gd name="connsiteY2" fmla="*/ 83820 h 450426"/>
                  <a:gd name="connsiteX3" fmla="*/ 571500 w 861060"/>
                  <a:gd name="connsiteY3" fmla="*/ 175260 h 450426"/>
                  <a:gd name="connsiteX4" fmla="*/ 487680 w 861060"/>
                  <a:gd name="connsiteY4" fmla="*/ 266700 h 450426"/>
                  <a:gd name="connsiteX5" fmla="*/ 175260 w 861060"/>
                  <a:gd name="connsiteY5" fmla="*/ 388620 h 450426"/>
                  <a:gd name="connsiteX6" fmla="*/ 30480 w 861060"/>
                  <a:gd name="connsiteY6" fmla="*/ 441960 h 450426"/>
                  <a:gd name="connsiteX7" fmla="*/ 0 w 861060"/>
                  <a:gd name="connsiteY7" fmla="*/ 449580 h 450426"/>
                  <a:gd name="connsiteX0" fmla="*/ 863992 w 863992"/>
                  <a:gd name="connsiteY0" fmla="*/ 0 h 450009"/>
                  <a:gd name="connsiteX1" fmla="*/ 780172 w 863992"/>
                  <a:gd name="connsiteY1" fmla="*/ 22860 h 450009"/>
                  <a:gd name="connsiteX2" fmla="*/ 681112 w 863992"/>
                  <a:gd name="connsiteY2" fmla="*/ 83820 h 450009"/>
                  <a:gd name="connsiteX3" fmla="*/ 574432 w 863992"/>
                  <a:gd name="connsiteY3" fmla="*/ 175260 h 450009"/>
                  <a:gd name="connsiteX4" fmla="*/ 490612 w 863992"/>
                  <a:gd name="connsiteY4" fmla="*/ 266700 h 450009"/>
                  <a:gd name="connsiteX5" fmla="*/ 292492 w 863992"/>
                  <a:gd name="connsiteY5" fmla="*/ 403860 h 450009"/>
                  <a:gd name="connsiteX6" fmla="*/ 33412 w 863992"/>
                  <a:gd name="connsiteY6" fmla="*/ 441960 h 450009"/>
                  <a:gd name="connsiteX7" fmla="*/ 2932 w 863992"/>
                  <a:gd name="connsiteY7" fmla="*/ 449580 h 450009"/>
                  <a:gd name="connsiteX0" fmla="*/ 863992 w 863992"/>
                  <a:gd name="connsiteY0" fmla="*/ 0 h 450009"/>
                  <a:gd name="connsiteX1" fmla="*/ 780172 w 863992"/>
                  <a:gd name="connsiteY1" fmla="*/ 22860 h 450009"/>
                  <a:gd name="connsiteX2" fmla="*/ 681112 w 863992"/>
                  <a:gd name="connsiteY2" fmla="*/ 83820 h 450009"/>
                  <a:gd name="connsiteX3" fmla="*/ 574432 w 863992"/>
                  <a:gd name="connsiteY3" fmla="*/ 175260 h 450009"/>
                  <a:gd name="connsiteX4" fmla="*/ 536332 w 863992"/>
                  <a:gd name="connsiteY4" fmla="*/ 312420 h 450009"/>
                  <a:gd name="connsiteX5" fmla="*/ 292492 w 863992"/>
                  <a:gd name="connsiteY5" fmla="*/ 403860 h 450009"/>
                  <a:gd name="connsiteX6" fmla="*/ 33412 w 863992"/>
                  <a:gd name="connsiteY6" fmla="*/ 441960 h 450009"/>
                  <a:gd name="connsiteX7" fmla="*/ 2932 w 863992"/>
                  <a:gd name="connsiteY7" fmla="*/ 449580 h 450009"/>
                  <a:gd name="connsiteX0" fmla="*/ 863992 w 863992"/>
                  <a:gd name="connsiteY0" fmla="*/ 0 h 450009"/>
                  <a:gd name="connsiteX1" fmla="*/ 780172 w 863992"/>
                  <a:gd name="connsiteY1" fmla="*/ 22860 h 450009"/>
                  <a:gd name="connsiteX2" fmla="*/ 681112 w 863992"/>
                  <a:gd name="connsiteY2" fmla="*/ 83820 h 450009"/>
                  <a:gd name="connsiteX3" fmla="*/ 574432 w 863992"/>
                  <a:gd name="connsiteY3" fmla="*/ 175260 h 450009"/>
                  <a:gd name="connsiteX4" fmla="*/ 505852 w 863992"/>
                  <a:gd name="connsiteY4" fmla="*/ 251460 h 450009"/>
                  <a:gd name="connsiteX5" fmla="*/ 292492 w 863992"/>
                  <a:gd name="connsiteY5" fmla="*/ 403860 h 450009"/>
                  <a:gd name="connsiteX6" fmla="*/ 33412 w 863992"/>
                  <a:gd name="connsiteY6" fmla="*/ 441960 h 450009"/>
                  <a:gd name="connsiteX7" fmla="*/ 2932 w 863992"/>
                  <a:gd name="connsiteY7" fmla="*/ 449580 h 45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992" h="450009">
                    <a:moveTo>
                      <a:pt x="863992" y="0"/>
                    </a:moveTo>
                    <a:cubicBezTo>
                      <a:pt x="837322" y="4445"/>
                      <a:pt x="810652" y="8890"/>
                      <a:pt x="780172" y="22860"/>
                    </a:cubicBezTo>
                    <a:cubicBezTo>
                      <a:pt x="749692" y="36830"/>
                      <a:pt x="715402" y="58420"/>
                      <a:pt x="681112" y="83820"/>
                    </a:cubicBezTo>
                    <a:cubicBezTo>
                      <a:pt x="646822" y="109220"/>
                      <a:pt x="603642" y="147320"/>
                      <a:pt x="574432" y="175260"/>
                    </a:cubicBezTo>
                    <a:cubicBezTo>
                      <a:pt x="545222" y="203200"/>
                      <a:pt x="552842" y="213360"/>
                      <a:pt x="505852" y="251460"/>
                    </a:cubicBezTo>
                    <a:cubicBezTo>
                      <a:pt x="458862" y="289560"/>
                      <a:pt x="371232" y="372110"/>
                      <a:pt x="292492" y="403860"/>
                    </a:cubicBezTo>
                    <a:cubicBezTo>
                      <a:pt x="213752" y="435610"/>
                      <a:pt x="81672" y="434340"/>
                      <a:pt x="33412" y="441960"/>
                    </a:cubicBezTo>
                    <a:cubicBezTo>
                      <a:pt x="-14848" y="449580"/>
                      <a:pt x="3567" y="450850"/>
                      <a:pt x="2932" y="44958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2" name="Triangle isocèle 41"/>
            <p:cNvSpPr>
              <a:spLocks noChangeAspect="1"/>
            </p:cNvSpPr>
            <p:nvPr/>
          </p:nvSpPr>
          <p:spPr>
            <a:xfrm>
              <a:off x="1043608" y="386104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Triangle isocèle 58"/>
            <p:cNvSpPr>
              <a:spLocks noChangeAspect="1"/>
            </p:cNvSpPr>
            <p:nvPr/>
          </p:nvSpPr>
          <p:spPr>
            <a:xfrm>
              <a:off x="1225570" y="386104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Triangle isocèle 59"/>
            <p:cNvSpPr>
              <a:spLocks noChangeAspect="1"/>
            </p:cNvSpPr>
            <p:nvPr/>
          </p:nvSpPr>
          <p:spPr>
            <a:xfrm>
              <a:off x="1441594" y="401344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Triangle isocèle 60"/>
            <p:cNvSpPr>
              <a:spLocks noChangeAspect="1"/>
            </p:cNvSpPr>
            <p:nvPr/>
          </p:nvSpPr>
          <p:spPr>
            <a:xfrm>
              <a:off x="1475656" y="422108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Triangle isocèle 61"/>
            <p:cNvSpPr>
              <a:spLocks noChangeAspect="1"/>
            </p:cNvSpPr>
            <p:nvPr/>
          </p:nvSpPr>
          <p:spPr>
            <a:xfrm>
              <a:off x="1547664" y="4509120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Triangle isocèle 62"/>
            <p:cNvSpPr>
              <a:spLocks noChangeAspect="1"/>
            </p:cNvSpPr>
            <p:nvPr/>
          </p:nvSpPr>
          <p:spPr>
            <a:xfrm>
              <a:off x="1585610" y="4777720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Triangle isocèle 63"/>
            <p:cNvSpPr>
              <a:spLocks noChangeAspect="1"/>
            </p:cNvSpPr>
            <p:nvPr/>
          </p:nvSpPr>
          <p:spPr>
            <a:xfrm>
              <a:off x="1657618" y="5065752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Triangle isocèle 64"/>
            <p:cNvSpPr>
              <a:spLocks noChangeAspect="1"/>
            </p:cNvSpPr>
            <p:nvPr/>
          </p:nvSpPr>
          <p:spPr>
            <a:xfrm>
              <a:off x="1801634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Triangle isocèle 65"/>
            <p:cNvSpPr>
              <a:spLocks noChangeAspect="1"/>
            </p:cNvSpPr>
            <p:nvPr/>
          </p:nvSpPr>
          <p:spPr>
            <a:xfrm>
              <a:off x="2089666" y="530120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Triangle isocèle 66"/>
            <p:cNvSpPr>
              <a:spLocks noChangeAspect="1"/>
            </p:cNvSpPr>
            <p:nvPr/>
          </p:nvSpPr>
          <p:spPr>
            <a:xfrm>
              <a:off x="2377698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Triangle isocèle 67"/>
            <p:cNvSpPr>
              <a:spLocks noChangeAspect="1"/>
            </p:cNvSpPr>
            <p:nvPr/>
          </p:nvSpPr>
          <p:spPr>
            <a:xfrm>
              <a:off x="2809746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Triangle isocèle 68"/>
            <p:cNvSpPr>
              <a:spLocks noChangeAspect="1"/>
            </p:cNvSpPr>
            <p:nvPr/>
          </p:nvSpPr>
          <p:spPr>
            <a:xfrm>
              <a:off x="3313802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Triangle isocèle 69"/>
            <p:cNvSpPr>
              <a:spLocks noChangeAspect="1"/>
            </p:cNvSpPr>
            <p:nvPr/>
          </p:nvSpPr>
          <p:spPr>
            <a:xfrm>
              <a:off x="2339752" y="393305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2411760" y="3861048"/>
              <a:ext cx="1350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latin typeface="+mn-lt"/>
                </a:rPr>
                <a:t>Total HF </a:t>
              </a:r>
              <a:r>
                <a:rPr lang="fr-FR" sz="1000" b="1" dirty="0" err="1" smtClean="0">
                  <a:latin typeface="+mn-lt"/>
                </a:rPr>
                <a:t>density</a:t>
              </a:r>
              <a:endParaRPr lang="fr-FR" sz="1000" b="1" dirty="0">
                <a:latin typeface="+mn-lt"/>
              </a:endParaRPr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4644008" y="3717032"/>
            <a:ext cx="4139951" cy="2458670"/>
            <a:chOff x="288031" y="3689810"/>
            <a:chExt cx="4139951" cy="2458670"/>
          </a:xfrm>
        </p:grpSpPr>
        <p:grpSp>
          <p:nvGrpSpPr>
            <p:cNvPr id="92" name="Groupe 91"/>
            <p:cNvGrpSpPr/>
            <p:nvPr/>
          </p:nvGrpSpPr>
          <p:grpSpPr>
            <a:xfrm>
              <a:off x="288031" y="3689810"/>
              <a:ext cx="4139951" cy="2458670"/>
              <a:chOff x="4570206" y="3517832"/>
              <a:chExt cx="4573791" cy="3151529"/>
            </a:xfrm>
          </p:grpSpPr>
          <p:grpSp>
            <p:nvGrpSpPr>
              <p:cNvPr id="94" name="Groupe 93"/>
              <p:cNvGrpSpPr/>
              <p:nvPr/>
            </p:nvGrpSpPr>
            <p:grpSpPr>
              <a:xfrm>
                <a:off x="4570206" y="3517832"/>
                <a:ext cx="4573791" cy="3151529"/>
                <a:chOff x="4429776" y="2564482"/>
                <a:chExt cx="4423710" cy="2952751"/>
              </a:xfrm>
            </p:grpSpPr>
            <p:pic>
              <p:nvPicPr>
                <p:cNvPr id="10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339"/>
                <a:stretch/>
              </p:blipFill>
              <p:spPr bwMode="auto">
                <a:xfrm>
                  <a:off x="4429776" y="2564482"/>
                  <a:ext cx="4423710" cy="29527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4" name="ZoneTexte 103"/>
                <p:cNvSpPr txBox="1"/>
                <p:nvPr/>
              </p:nvSpPr>
              <p:spPr>
                <a:xfrm>
                  <a:off x="6854334" y="4149080"/>
                  <a:ext cx="45397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smtClean="0"/>
                    <a:t> 172</a:t>
                  </a:r>
                  <a:endParaRPr lang="fr-FR" sz="1200" dirty="0"/>
                </a:p>
              </p:txBody>
            </p:sp>
            <p:sp>
              <p:nvSpPr>
                <p:cNvPr id="105" name="ZoneTexte 104"/>
                <p:cNvSpPr txBox="1"/>
                <p:nvPr/>
              </p:nvSpPr>
              <p:spPr>
                <a:xfrm>
                  <a:off x="6084168" y="4221088"/>
                  <a:ext cx="86754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 smtClean="0"/>
                    <a:t>3078</a:t>
                  </a:r>
                  <a:r>
                    <a:rPr lang="fr-FR" sz="1400" dirty="0" smtClean="0">
                      <a:latin typeface="+mn-lt"/>
                    </a:rPr>
                    <a:t>n +</a:t>
                  </a:r>
                  <a:endParaRPr lang="fr-FR" sz="1400" dirty="0"/>
                </a:p>
              </p:txBody>
            </p:sp>
          </p:grpSp>
          <p:grpSp>
            <p:nvGrpSpPr>
              <p:cNvPr id="95" name="Groupe 94"/>
              <p:cNvGrpSpPr/>
              <p:nvPr/>
            </p:nvGrpSpPr>
            <p:grpSpPr>
              <a:xfrm>
                <a:off x="5364088" y="3729224"/>
                <a:ext cx="3023254" cy="2388479"/>
                <a:chOff x="5267324" y="3068961"/>
                <a:chExt cx="2833068" cy="2112642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5267324" y="3068961"/>
                  <a:ext cx="2833067" cy="211264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/>
                    <a:t>c</a:t>
                  </a:r>
                  <a:endParaRPr lang="fr-FR" dirty="0"/>
                </a:p>
              </p:txBody>
            </p:sp>
            <p:sp>
              <p:nvSpPr>
                <p:cNvPr id="100" name="Forme libre 99"/>
                <p:cNvSpPr/>
                <p:nvPr/>
              </p:nvSpPr>
              <p:spPr>
                <a:xfrm>
                  <a:off x="5300647" y="3126904"/>
                  <a:ext cx="1333500" cy="1649365"/>
                </a:xfrm>
                <a:custGeom>
                  <a:avLst/>
                  <a:gdLst>
                    <a:gd name="connsiteX0" fmla="*/ 0 w 1238250"/>
                    <a:gd name="connsiteY0" fmla="*/ 0 h 1733550"/>
                    <a:gd name="connsiteX1" fmla="*/ 171450 w 1238250"/>
                    <a:gd name="connsiteY1" fmla="*/ 47625 h 1733550"/>
                    <a:gd name="connsiteX2" fmla="*/ 409575 w 1238250"/>
                    <a:gd name="connsiteY2" fmla="*/ 95250 h 1733550"/>
                    <a:gd name="connsiteX3" fmla="*/ 533400 w 1238250"/>
                    <a:gd name="connsiteY3" fmla="*/ 447675 h 1733550"/>
                    <a:gd name="connsiteX4" fmla="*/ 638175 w 1238250"/>
                    <a:gd name="connsiteY4" fmla="*/ 1123950 h 1733550"/>
                    <a:gd name="connsiteX5" fmla="*/ 723900 w 1238250"/>
                    <a:gd name="connsiteY5" fmla="*/ 1571625 h 1733550"/>
                    <a:gd name="connsiteX6" fmla="*/ 1238250 w 1238250"/>
                    <a:gd name="connsiteY6" fmla="*/ 1733550 h 1733550"/>
                    <a:gd name="connsiteX0" fmla="*/ 0 w 1333500"/>
                    <a:gd name="connsiteY0" fmla="*/ 0 h 1695450"/>
                    <a:gd name="connsiteX1" fmla="*/ 171450 w 1333500"/>
                    <a:gd name="connsiteY1" fmla="*/ 47625 h 1695450"/>
                    <a:gd name="connsiteX2" fmla="*/ 409575 w 1333500"/>
                    <a:gd name="connsiteY2" fmla="*/ 95250 h 1695450"/>
                    <a:gd name="connsiteX3" fmla="*/ 533400 w 1333500"/>
                    <a:gd name="connsiteY3" fmla="*/ 447675 h 1695450"/>
                    <a:gd name="connsiteX4" fmla="*/ 638175 w 1333500"/>
                    <a:gd name="connsiteY4" fmla="*/ 1123950 h 1695450"/>
                    <a:gd name="connsiteX5" fmla="*/ 723900 w 1333500"/>
                    <a:gd name="connsiteY5" fmla="*/ 1571625 h 1695450"/>
                    <a:gd name="connsiteX6" fmla="*/ 1333500 w 1333500"/>
                    <a:gd name="connsiteY6" fmla="*/ 1695450 h 1695450"/>
                    <a:gd name="connsiteX0" fmla="*/ 0 w 1333500"/>
                    <a:gd name="connsiteY0" fmla="*/ 0 h 1695450"/>
                    <a:gd name="connsiteX1" fmla="*/ 171450 w 1333500"/>
                    <a:gd name="connsiteY1" fmla="*/ 47625 h 1695450"/>
                    <a:gd name="connsiteX2" fmla="*/ 409575 w 1333500"/>
                    <a:gd name="connsiteY2" fmla="*/ 95250 h 1695450"/>
                    <a:gd name="connsiteX3" fmla="*/ 533400 w 1333500"/>
                    <a:gd name="connsiteY3" fmla="*/ 447675 h 1695450"/>
                    <a:gd name="connsiteX4" fmla="*/ 638175 w 1333500"/>
                    <a:gd name="connsiteY4" fmla="*/ 1123950 h 1695450"/>
                    <a:gd name="connsiteX5" fmla="*/ 809625 w 1333500"/>
                    <a:gd name="connsiteY5" fmla="*/ 1571625 h 1695450"/>
                    <a:gd name="connsiteX6" fmla="*/ 1333500 w 1333500"/>
                    <a:gd name="connsiteY6" fmla="*/ 1695450 h 1695450"/>
                    <a:gd name="connsiteX0" fmla="*/ 0 w 1333500"/>
                    <a:gd name="connsiteY0" fmla="*/ 10378 h 1648678"/>
                    <a:gd name="connsiteX1" fmla="*/ 171450 w 1333500"/>
                    <a:gd name="connsiteY1" fmla="*/ 853 h 1648678"/>
                    <a:gd name="connsiteX2" fmla="*/ 409575 w 1333500"/>
                    <a:gd name="connsiteY2" fmla="*/ 48478 h 1648678"/>
                    <a:gd name="connsiteX3" fmla="*/ 533400 w 1333500"/>
                    <a:gd name="connsiteY3" fmla="*/ 400903 h 1648678"/>
                    <a:gd name="connsiteX4" fmla="*/ 638175 w 1333500"/>
                    <a:gd name="connsiteY4" fmla="*/ 1077178 h 1648678"/>
                    <a:gd name="connsiteX5" fmla="*/ 809625 w 1333500"/>
                    <a:gd name="connsiteY5" fmla="*/ 1524853 h 1648678"/>
                    <a:gd name="connsiteX6" fmla="*/ 1333500 w 1333500"/>
                    <a:gd name="connsiteY6" fmla="*/ 1648678 h 1648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0" h="1648678">
                      <a:moveTo>
                        <a:pt x="0" y="10378"/>
                      </a:moveTo>
                      <a:cubicBezTo>
                        <a:pt x="51594" y="26253"/>
                        <a:pt x="103188" y="-5497"/>
                        <a:pt x="171450" y="853"/>
                      </a:cubicBezTo>
                      <a:cubicBezTo>
                        <a:pt x="239713" y="7203"/>
                        <a:pt x="349250" y="-18197"/>
                        <a:pt x="409575" y="48478"/>
                      </a:cubicBezTo>
                      <a:cubicBezTo>
                        <a:pt x="469900" y="115153"/>
                        <a:pt x="495300" y="229453"/>
                        <a:pt x="533400" y="400903"/>
                      </a:cubicBezTo>
                      <a:cubicBezTo>
                        <a:pt x="571500" y="572353"/>
                        <a:pt x="592138" y="889853"/>
                        <a:pt x="638175" y="1077178"/>
                      </a:cubicBezTo>
                      <a:cubicBezTo>
                        <a:pt x="684212" y="1264503"/>
                        <a:pt x="693738" y="1429603"/>
                        <a:pt x="809625" y="1524853"/>
                      </a:cubicBezTo>
                      <a:cubicBezTo>
                        <a:pt x="925512" y="1620103"/>
                        <a:pt x="1126331" y="1618515"/>
                        <a:pt x="1333500" y="1648678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01" name="Connecteur droit 100"/>
                <p:cNvCxnSpPr/>
                <p:nvPr/>
              </p:nvCxnSpPr>
              <p:spPr>
                <a:xfrm>
                  <a:off x="5267325" y="5085184"/>
                  <a:ext cx="2833067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Connecteur droit 101"/>
                <p:cNvCxnSpPr/>
                <p:nvPr/>
              </p:nvCxnSpPr>
              <p:spPr>
                <a:xfrm flipV="1">
                  <a:off x="5300647" y="4777860"/>
                  <a:ext cx="2799745" cy="3888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ZoneTexte 95"/>
              <p:cNvSpPr txBox="1"/>
              <p:nvPr/>
            </p:nvSpPr>
            <p:spPr>
              <a:xfrm>
                <a:off x="5882286" y="4221088"/>
                <a:ext cx="1264839" cy="433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00B050"/>
                    </a:solidFill>
                    <a:latin typeface="+mn-lt"/>
                  </a:rPr>
                  <a:t>Cluster  </a:t>
                </a:r>
                <a:endParaRPr lang="fr-FR" sz="1600" b="1" dirty="0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97" name="ZoneTexte 96"/>
              <p:cNvSpPr txBox="1"/>
              <p:nvPr/>
            </p:nvSpPr>
            <p:spPr>
              <a:xfrm>
                <a:off x="6541558" y="5121826"/>
                <a:ext cx="1886456" cy="473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accent6"/>
                    </a:solidFill>
                    <a:latin typeface="+mn-lt"/>
                  </a:rPr>
                  <a:t>Free </a:t>
                </a:r>
                <a:r>
                  <a:rPr lang="fr-FR" sz="1400" b="1" dirty="0" err="1" smtClean="0">
                    <a:solidFill>
                      <a:schemeClr val="accent6"/>
                    </a:solidFill>
                    <a:latin typeface="+mn-lt"/>
                  </a:rPr>
                  <a:t>nucleons</a:t>
                </a:r>
                <a:r>
                  <a:rPr lang="fr-FR" sz="1400" b="1" dirty="0" smtClean="0">
                    <a:solidFill>
                      <a:schemeClr val="accent6"/>
                    </a:solidFill>
                    <a:latin typeface="+mn-lt"/>
                  </a:rPr>
                  <a:t> </a:t>
                </a:r>
                <a:r>
                  <a:rPr lang="fr-FR" b="1" dirty="0" smtClean="0">
                    <a:solidFill>
                      <a:schemeClr val="accent6"/>
                    </a:solidFill>
                  </a:rPr>
                  <a:t> </a:t>
                </a:r>
                <a:endParaRPr lang="fr-FR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98" name="ZoneTexte 97"/>
              <p:cNvSpPr txBox="1"/>
              <p:nvPr/>
            </p:nvSpPr>
            <p:spPr>
              <a:xfrm>
                <a:off x="6444207" y="5583326"/>
                <a:ext cx="1385266" cy="473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err="1" smtClean="0">
                    <a:solidFill>
                      <a:srgbClr val="0070C0"/>
                    </a:solidFill>
                    <a:latin typeface="+mn-lt"/>
                  </a:rPr>
                  <a:t>electrons</a:t>
                </a:r>
                <a:r>
                  <a:rPr lang="fr-FR" b="1" dirty="0" smtClean="0">
                    <a:solidFill>
                      <a:srgbClr val="0070C0"/>
                    </a:solidFill>
                    <a:latin typeface="+mn-lt"/>
                  </a:rPr>
                  <a:t> </a:t>
                </a:r>
                <a:r>
                  <a:rPr lang="fr-FR" b="1" dirty="0" smtClean="0">
                    <a:solidFill>
                      <a:srgbClr val="0070C0"/>
                    </a:solidFill>
                  </a:rPr>
                  <a:t> </a:t>
                </a:r>
                <a:endParaRPr lang="fr-FR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8" name="Triangle isocèle 77"/>
            <p:cNvSpPr>
              <a:spLocks noChangeAspect="1"/>
            </p:cNvSpPr>
            <p:nvPr/>
          </p:nvSpPr>
          <p:spPr>
            <a:xfrm>
              <a:off x="1043608" y="386104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Triangle isocèle 78"/>
            <p:cNvSpPr>
              <a:spLocks noChangeAspect="1"/>
            </p:cNvSpPr>
            <p:nvPr/>
          </p:nvSpPr>
          <p:spPr>
            <a:xfrm>
              <a:off x="1225570" y="386104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Triangle isocèle 79"/>
            <p:cNvSpPr>
              <a:spLocks noChangeAspect="1"/>
            </p:cNvSpPr>
            <p:nvPr/>
          </p:nvSpPr>
          <p:spPr>
            <a:xfrm>
              <a:off x="1441594" y="401344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Triangle isocèle 80"/>
            <p:cNvSpPr>
              <a:spLocks noChangeAspect="1"/>
            </p:cNvSpPr>
            <p:nvPr/>
          </p:nvSpPr>
          <p:spPr>
            <a:xfrm>
              <a:off x="1475656" y="422108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Triangle isocèle 81"/>
            <p:cNvSpPr>
              <a:spLocks noChangeAspect="1"/>
            </p:cNvSpPr>
            <p:nvPr/>
          </p:nvSpPr>
          <p:spPr>
            <a:xfrm>
              <a:off x="1547664" y="4509120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Triangle isocèle 82"/>
            <p:cNvSpPr>
              <a:spLocks noChangeAspect="1"/>
            </p:cNvSpPr>
            <p:nvPr/>
          </p:nvSpPr>
          <p:spPr>
            <a:xfrm>
              <a:off x="1585610" y="4777720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Triangle isocèle 83"/>
            <p:cNvSpPr>
              <a:spLocks noChangeAspect="1"/>
            </p:cNvSpPr>
            <p:nvPr/>
          </p:nvSpPr>
          <p:spPr>
            <a:xfrm>
              <a:off x="1657618" y="5065752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Triangle isocèle 84"/>
            <p:cNvSpPr>
              <a:spLocks noChangeAspect="1"/>
            </p:cNvSpPr>
            <p:nvPr/>
          </p:nvSpPr>
          <p:spPr>
            <a:xfrm>
              <a:off x="1801634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Triangle isocèle 85"/>
            <p:cNvSpPr>
              <a:spLocks noChangeAspect="1"/>
            </p:cNvSpPr>
            <p:nvPr/>
          </p:nvSpPr>
          <p:spPr>
            <a:xfrm>
              <a:off x="2089666" y="530120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Triangle isocèle 86"/>
            <p:cNvSpPr>
              <a:spLocks noChangeAspect="1"/>
            </p:cNvSpPr>
            <p:nvPr/>
          </p:nvSpPr>
          <p:spPr>
            <a:xfrm>
              <a:off x="2377698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Triangle isocèle 87"/>
            <p:cNvSpPr>
              <a:spLocks noChangeAspect="1"/>
            </p:cNvSpPr>
            <p:nvPr/>
          </p:nvSpPr>
          <p:spPr>
            <a:xfrm>
              <a:off x="2809746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Triangle isocèle 88"/>
            <p:cNvSpPr>
              <a:spLocks noChangeAspect="1"/>
            </p:cNvSpPr>
            <p:nvPr/>
          </p:nvSpPr>
          <p:spPr>
            <a:xfrm>
              <a:off x="3313802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Triangle isocèle 89"/>
            <p:cNvSpPr>
              <a:spLocks noChangeAspect="1"/>
            </p:cNvSpPr>
            <p:nvPr/>
          </p:nvSpPr>
          <p:spPr>
            <a:xfrm>
              <a:off x="2339752" y="393305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2411760" y="3861048"/>
              <a:ext cx="1350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latin typeface="+mn-lt"/>
                </a:rPr>
                <a:t>Total HF </a:t>
              </a:r>
              <a:r>
                <a:rPr lang="fr-FR" sz="1000" b="1" dirty="0" err="1" smtClean="0">
                  <a:latin typeface="+mn-lt"/>
                </a:rPr>
                <a:t>density</a:t>
              </a:r>
              <a:endParaRPr lang="fr-FR" sz="1000" b="1" dirty="0">
                <a:latin typeface="+mn-lt"/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1469841" y="6237312"/>
            <a:ext cx="1670650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6"/>
                </a:solidFill>
                <a:latin typeface="+mn-lt"/>
              </a:rPr>
              <a:t>r</a:t>
            </a:r>
            <a:r>
              <a:rPr lang="fr-FR" sz="2400" b="1" dirty="0">
                <a:solidFill>
                  <a:schemeClr val="accent6"/>
                </a:solidFill>
                <a:latin typeface="+mn-lt"/>
              </a:rPr>
              <a:t>-</a:t>
            </a:r>
            <a:r>
              <a:rPr lang="fr-FR" sz="2400" b="1" dirty="0" smtClean="0">
                <a:solidFill>
                  <a:schemeClr val="accent6"/>
                </a:solidFill>
                <a:latin typeface="+mn-lt"/>
              </a:rPr>
              <a:t>cluster</a:t>
            </a:r>
            <a:endParaRPr lang="fr-FR" sz="24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997694" y="6237312"/>
            <a:ext cx="1723549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6"/>
                </a:solidFill>
                <a:latin typeface="+mn-lt"/>
              </a:rPr>
              <a:t>e</a:t>
            </a:r>
            <a:r>
              <a:rPr lang="fr-FR" sz="2400" b="1" dirty="0" smtClean="0">
                <a:solidFill>
                  <a:schemeClr val="accent6"/>
                </a:solidFill>
                <a:latin typeface="+mn-lt"/>
              </a:rPr>
              <a:t>-cluster</a:t>
            </a:r>
            <a:endParaRPr lang="fr-FR" sz="24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1084459" y="2937718"/>
            <a:ext cx="72839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+mn-lt"/>
              </a:rPr>
              <a:t>The </a:t>
            </a:r>
            <a:r>
              <a:rPr lang="fr-FR" sz="1600" dirty="0" err="1" smtClean="0">
                <a:latin typeface="+mn-lt"/>
              </a:rPr>
              <a:t>two</a:t>
            </a:r>
            <a:r>
              <a:rPr lang="fr-FR" sz="1600" dirty="0" smtClean="0">
                <a:latin typeface="+mn-lt"/>
              </a:rPr>
              <a:t> descriptions correspond to the </a:t>
            </a:r>
            <a:r>
              <a:rPr lang="fr-FR" sz="1600" dirty="0" err="1" smtClean="0">
                <a:latin typeface="+mn-lt"/>
              </a:rPr>
              <a:t>same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density</a:t>
            </a:r>
            <a:r>
              <a:rPr lang="fr-FR" sz="1600" dirty="0" smtClean="0">
                <a:latin typeface="+mn-lt"/>
              </a:rPr>
              <a:t> profile </a:t>
            </a:r>
          </a:p>
          <a:p>
            <a:pPr marL="285750" indent="-285750">
              <a:buFont typeface="Symbol"/>
              <a:buChar char="Þ"/>
            </a:pPr>
            <a:r>
              <a:rPr lang="fr-FR" sz="1600" dirty="0" err="1" smtClean="0">
                <a:latin typeface="+mn-lt"/>
              </a:rPr>
              <a:t>They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can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be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mapped</a:t>
            </a:r>
            <a:r>
              <a:rPr lang="fr-FR" sz="1600" dirty="0" smtClean="0">
                <a:latin typeface="+mn-lt"/>
              </a:rPr>
              <a:t> to </a:t>
            </a:r>
            <a:r>
              <a:rPr lang="fr-FR" sz="1600" dirty="0" err="1" smtClean="0">
                <a:latin typeface="+mn-lt"/>
              </a:rPr>
              <a:t>produce</a:t>
            </a:r>
            <a:r>
              <a:rPr lang="fr-FR" sz="1600" dirty="0" smtClean="0">
                <a:latin typeface="+mn-lt"/>
              </a:rPr>
              <a:t> the </a:t>
            </a:r>
            <a:r>
              <a:rPr lang="fr-FR" sz="1600" dirty="0" err="1" smtClean="0">
                <a:latin typeface="+mn-lt"/>
              </a:rPr>
              <a:t>same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energy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iff</a:t>
            </a:r>
            <a:r>
              <a:rPr lang="fr-FR" sz="1600" dirty="0" smtClean="0">
                <a:latin typeface="+mn-lt"/>
              </a:rPr>
              <a:t> the </a:t>
            </a:r>
            <a:r>
              <a:rPr lang="fr-FR" sz="1600" dirty="0" err="1" smtClean="0">
                <a:latin typeface="+mn-lt"/>
              </a:rPr>
              <a:t>excluded</a:t>
            </a:r>
            <a:endParaRPr lang="fr-FR" sz="1600" dirty="0" smtClean="0">
              <a:latin typeface="+mn-lt"/>
            </a:endParaRPr>
          </a:p>
          <a:p>
            <a:r>
              <a:rPr lang="fr-FR" sz="1600" dirty="0" smtClean="0">
                <a:latin typeface="+mn-lt"/>
              </a:rPr>
              <a:t>    volume </a:t>
            </a:r>
            <a:r>
              <a:rPr lang="fr-FR" sz="1600" dirty="0" err="1" smtClean="0">
                <a:latin typeface="+mn-lt"/>
              </a:rPr>
              <a:t>is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properly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accounted</a:t>
            </a:r>
            <a:r>
              <a:rPr lang="fr-FR" sz="1600" dirty="0" smtClean="0">
                <a:latin typeface="+mn-lt"/>
              </a:rPr>
              <a:t> for</a:t>
            </a:r>
          </a:p>
          <a:p>
            <a:r>
              <a:rPr lang="fr-FR" sz="1600" dirty="0" smtClean="0">
                <a:latin typeface="+mn-lt"/>
              </a:rPr>
              <a:t> </a:t>
            </a:r>
            <a:endParaRPr lang="fr-FR" sz="1600" dirty="0">
              <a:latin typeface="+mn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195736" y="1444823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+mn-lt"/>
              </a:rPr>
              <a:t>P. </a:t>
            </a:r>
            <a:r>
              <a:rPr lang="fr-FR" sz="1400" dirty="0" err="1">
                <a:latin typeface="+mn-lt"/>
              </a:rPr>
              <a:t>Papakonstantinou</a:t>
            </a:r>
            <a:r>
              <a:rPr lang="fr-FR" sz="1400" dirty="0">
                <a:latin typeface="+mn-lt"/>
              </a:rPr>
              <a:t>, </a:t>
            </a:r>
            <a:r>
              <a:rPr lang="fr-FR" sz="1400" dirty="0" smtClean="0">
                <a:latin typeface="+mn-lt"/>
              </a:rPr>
              <a:t>et al. </a:t>
            </a:r>
            <a:r>
              <a:rPr lang="en-US" sz="1400" dirty="0" err="1" smtClean="0">
                <a:latin typeface="+mn-lt"/>
              </a:rPr>
              <a:t>Phys.Rev.C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88(2013) </a:t>
            </a:r>
            <a:r>
              <a:rPr lang="en-US" sz="1400" dirty="0" smtClean="0">
                <a:latin typeface="+mn-lt"/>
              </a:rPr>
              <a:t>045805</a:t>
            </a:r>
            <a:endParaRPr lang="fr-F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70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75"/>
    </mc:Choice>
    <mc:Fallback xmlns="">
      <p:transition spd="slow" advTm="34475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Clusters in a medium: </a:t>
            </a:r>
            <a:br>
              <a:rPr lang="fr-FR" sz="3600" dirty="0" smtClean="0"/>
            </a:br>
            <a:r>
              <a:rPr lang="fr-FR" sz="3600" dirty="0" err="1" smtClean="0"/>
              <a:t>particles</a:t>
            </a:r>
            <a:r>
              <a:rPr lang="fr-FR" sz="3600" dirty="0" smtClean="0"/>
              <a:t> in the continuum</a:t>
            </a:r>
            <a:endParaRPr lang="fr-FR" sz="3600" dirty="0"/>
          </a:p>
        </p:txBody>
      </p:sp>
      <p:sp>
        <p:nvSpPr>
          <p:cNvPr id="39" name="Espace réservé du texte 38"/>
          <p:cNvSpPr>
            <a:spLocks noGrp="1"/>
          </p:cNvSpPr>
          <p:nvPr>
            <p:ph type="body" idx="1"/>
          </p:nvPr>
        </p:nvSpPr>
        <p:spPr>
          <a:xfrm>
            <a:off x="463674" y="1556792"/>
            <a:ext cx="4040188" cy="639762"/>
          </a:xfrm>
        </p:spPr>
        <p:txBody>
          <a:bodyPr/>
          <a:lstStyle/>
          <a:p>
            <a:r>
              <a:rPr lang="fr-FR" sz="2000" b="1" dirty="0"/>
              <a:t>A</a:t>
            </a:r>
            <a:r>
              <a:rPr lang="fr-FR" sz="2000" b="1" dirty="0" smtClean="0"/>
              <a:t> </a:t>
            </a:r>
            <a:r>
              <a:rPr lang="fr-FR" sz="2000" b="1" dirty="0" err="1"/>
              <a:t>density</a:t>
            </a:r>
            <a:r>
              <a:rPr lang="fr-FR" sz="2000" b="1" dirty="0"/>
              <a:t> fluctuation?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107504" y="2174875"/>
            <a:ext cx="4389884" cy="3951288"/>
          </a:xfrm>
          <a:prstGeom prst="rect">
            <a:avLst/>
          </a:prstGeom>
        </p:spPr>
        <p:txBody>
          <a:bodyPr/>
          <a:lstStyle/>
          <a:p>
            <a:pPr marL="471487" lvl="1" indent="0">
              <a:buNone/>
            </a:pP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txBody>
          <a:bodyPr/>
          <a:lstStyle/>
          <a:p>
            <a:r>
              <a:rPr lang="fr-FR" sz="2000" b="1" dirty="0" smtClean="0"/>
              <a:t>An ensemble of </a:t>
            </a:r>
            <a:r>
              <a:rPr lang="fr-FR" sz="2000" b="1" dirty="0" err="1" smtClean="0"/>
              <a:t>bound</a:t>
            </a:r>
            <a:r>
              <a:rPr lang="fr-FR" sz="2000" b="1" dirty="0" smtClean="0"/>
              <a:t> states?</a:t>
            </a:r>
            <a:endParaRPr lang="fr-FR" sz="2000" b="1" dirty="0"/>
          </a:p>
        </p:txBody>
      </p:sp>
      <p:sp>
        <p:nvSpPr>
          <p:cNvPr id="41" name="Espace réservé du contenu 40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391471" cy="3951288"/>
          </a:xfrm>
          <a:prstGeom prst="rect">
            <a:avLst/>
          </a:prstGeom>
        </p:spPr>
        <p:txBody>
          <a:bodyPr/>
          <a:lstStyle/>
          <a:p>
            <a:pPr lvl="1"/>
            <a:endParaRPr lang="fr-FR" sz="1600" dirty="0" smtClean="0"/>
          </a:p>
          <a:p>
            <a:endParaRPr lang="fr-FR" sz="1600" dirty="0"/>
          </a:p>
        </p:txBody>
      </p:sp>
      <p:grpSp>
        <p:nvGrpSpPr>
          <p:cNvPr id="71" name="Groupe 70"/>
          <p:cNvGrpSpPr/>
          <p:nvPr/>
        </p:nvGrpSpPr>
        <p:grpSpPr>
          <a:xfrm>
            <a:off x="288031" y="4354706"/>
            <a:ext cx="4139951" cy="2458670"/>
            <a:chOff x="288031" y="3689810"/>
            <a:chExt cx="4139951" cy="2458670"/>
          </a:xfrm>
        </p:grpSpPr>
        <p:grpSp>
          <p:nvGrpSpPr>
            <p:cNvPr id="38" name="Groupe 37"/>
            <p:cNvGrpSpPr/>
            <p:nvPr/>
          </p:nvGrpSpPr>
          <p:grpSpPr>
            <a:xfrm>
              <a:off x="288031" y="3689810"/>
              <a:ext cx="4139951" cy="2458670"/>
              <a:chOff x="4570206" y="3517832"/>
              <a:chExt cx="4573791" cy="3151529"/>
            </a:xfrm>
          </p:grpSpPr>
          <p:grpSp>
            <p:nvGrpSpPr>
              <p:cNvPr id="13" name="Groupe 12"/>
              <p:cNvGrpSpPr/>
              <p:nvPr/>
            </p:nvGrpSpPr>
            <p:grpSpPr>
              <a:xfrm>
                <a:off x="4570206" y="3517832"/>
                <a:ext cx="4573791" cy="3151529"/>
                <a:chOff x="4570206" y="3517832"/>
                <a:chExt cx="4573791" cy="3151529"/>
              </a:xfrm>
            </p:grpSpPr>
            <p:grpSp>
              <p:nvGrpSpPr>
                <p:cNvPr id="14" name="Groupe 13"/>
                <p:cNvGrpSpPr/>
                <p:nvPr/>
              </p:nvGrpSpPr>
              <p:grpSpPr>
                <a:xfrm>
                  <a:off x="4570206" y="3517832"/>
                  <a:ext cx="4573791" cy="3151529"/>
                  <a:chOff x="4429776" y="2564482"/>
                  <a:chExt cx="4423710" cy="2952751"/>
                </a:xfrm>
              </p:grpSpPr>
              <p:pic>
                <p:nvPicPr>
                  <p:cNvPr id="31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339"/>
                  <a:stretch/>
                </p:blipFill>
                <p:spPr bwMode="auto">
                  <a:xfrm>
                    <a:off x="4429776" y="2564482"/>
                    <a:ext cx="4423710" cy="295275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2" name="ZoneTexte 31"/>
                  <p:cNvSpPr txBox="1"/>
                  <p:nvPr/>
                </p:nvSpPr>
                <p:spPr>
                  <a:xfrm>
                    <a:off x="6854334" y="4149080"/>
                    <a:ext cx="45397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 smtClean="0"/>
                      <a:t> 172</a:t>
                    </a:r>
                    <a:endParaRPr lang="fr-FR" sz="1200" dirty="0"/>
                  </a:p>
                </p:txBody>
              </p:sp>
              <p:sp>
                <p:nvSpPr>
                  <p:cNvPr id="33" name="ZoneTexte 32"/>
                  <p:cNvSpPr txBox="1"/>
                  <p:nvPr/>
                </p:nvSpPr>
                <p:spPr>
                  <a:xfrm>
                    <a:off x="6084168" y="4221088"/>
                    <a:ext cx="86754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 smtClean="0"/>
                      <a:t>3078</a:t>
                    </a:r>
                    <a:r>
                      <a:rPr lang="fr-FR" sz="1400" dirty="0" smtClean="0">
                        <a:latin typeface="+mn-lt"/>
                      </a:rPr>
                      <a:t>n +</a:t>
                    </a:r>
                    <a:endParaRPr lang="fr-FR" sz="1400" dirty="0"/>
                  </a:p>
                </p:txBody>
              </p:sp>
            </p:grpSp>
            <p:grpSp>
              <p:nvGrpSpPr>
                <p:cNvPr id="15" name="Groupe 14"/>
                <p:cNvGrpSpPr/>
                <p:nvPr/>
              </p:nvGrpSpPr>
              <p:grpSpPr>
                <a:xfrm>
                  <a:off x="5364088" y="3729224"/>
                  <a:ext cx="3023254" cy="2388479"/>
                  <a:chOff x="5267324" y="3068961"/>
                  <a:chExt cx="2833068" cy="2112642"/>
                </a:xfrm>
              </p:grpSpPr>
              <p:sp>
                <p:nvSpPr>
                  <p:cNvPr id="27" name="Rectangle 26"/>
                  <p:cNvSpPr/>
                  <p:nvPr/>
                </p:nvSpPr>
                <p:spPr>
                  <a:xfrm>
                    <a:off x="5267324" y="3068961"/>
                    <a:ext cx="2833067" cy="211264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dirty="0" smtClean="0"/>
                      <a:t>c</a:t>
                    </a:r>
                    <a:endParaRPr lang="fr-FR" dirty="0"/>
                  </a:p>
                </p:txBody>
              </p:sp>
              <p:sp>
                <p:nvSpPr>
                  <p:cNvPr id="28" name="Forme libre 27"/>
                  <p:cNvSpPr/>
                  <p:nvPr/>
                </p:nvSpPr>
                <p:spPr>
                  <a:xfrm>
                    <a:off x="5300647" y="3157767"/>
                    <a:ext cx="1333500" cy="1996900"/>
                  </a:xfrm>
                  <a:custGeom>
                    <a:avLst/>
                    <a:gdLst>
                      <a:gd name="connsiteX0" fmla="*/ 0 w 1238250"/>
                      <a:gd name="connsiteY0" fmla="*/ 0 h 1733550"/>
                      <a:gd name="connsiteX1" fmla="*/ 171450 w 1238250"/>
                      <a:gd name="connsiteY1" fmla="*/ 47625 h 1733550"/>
                      <a:gd name="connsiteX2" fmla="*/ 409575 w 1238250"/>
                      <a:gd name="connsiteY2" fmla="*/ 95250 h 1733550"/>
                      <a:gd name="connsiteX3" fmla="*/ 533400 w 1238250"/>
                      <a:gd name="connsiteY3" fmla="*/ 447675 h 1733550"/>
                      <a:gd name="connsiteX4" fmla="*/ 638175 w 1238250"/>
                      <a:gd name="connsiteY4" fmla="*/ 1123950 h 1733550"/>
                      <a:gd name="connsiteX5" fmla="*/ 723900 w 1238250"/>
                      <a:gd name="connsiteY5" fmla="*/ 1571625 h 1733550"/>
                      <a:gd name="connsiteX6" fmla="*/ 1238250 w 1238250"/>
                      <a:gd name="connsiteY6" fmla="*/ 1733550 h 1733550"/>
                      <a:gd name="connsiteX0" fmla="*/ 0 w 1333500"/>
                      <a:gd name="connsiteY0" fmla="*/ 0 h 1695450"/>
                      <a:gd name="connsiteX1" fmla="*/ 171450 w 1333500"/>
                      <a:gd name="connsiteY1" fmla="*/ 47625 h 1695450"/>
                      <a:gd name="connsiteX2" fmla="*/ 409575 w 1333500"/>
                      <a:gd name="connsiteY2" fmla="*/ 95250 h 1695450"/>
                      <a:gd name="connsiteX3" fmla="*/ 533400 w 1333500"/>
                      <a:gd name="connsiteY3" fmla="*/ 447675 h 1695450"/>
                      <a:gd name="connsiteX4" fmla="*/ 638175 w 1333500"/>
                      <a:gd name="connsiteY4" fmla="*/ 1123950 h 1695450"/>
                      <a:gd name="connsiteX5" fmla="*/ 723900 w 1333500"/>
                      <a:gd name="connsiteY5" fmla="*/ 1571625 h 1695450"/>
                      <a:gd name="connsiteX6" fmla="*/ 1333500 w 1333500"/>
                      <a:gd name="connsiteY6" fmla="*/ 1695450 h 1695450"/>
                      <a:gd name="connsiteX0" fmla="*/ 0 w 1333500"/>
                      <a:gd name="connsiteY0" fmla="*/ 0 h 1695450"/>
                      <a:gd name="connsiteX1" fmla="*/ 171450 w 1333500"/>
                      <a:gd name="connsiteY1" fmla="*/ 47625 h 1695450"/>
                      <a:gd name="connsiteX2" fmla="*/ 409575 w 1333500"/>
                      <a:gd name="connsiteY2" fmla="*/ 95250 h 1695450"/>
                      <a:gd name="connsiteX3" fmla="*/ 533400 w 1333500"/>
                      <a:gd name="connsiteY3" fmla="*/ 447675 h 1695450"/>
                      <a:gd name="connsiteX4" fmla="*/ 638175 w 1333500"/>
                      <a:gd name="connsiteY4" fmla="*/ 1123950 h 1695450"/>
                      <a:gd name="connsiteX5" fmla="*/ 809625 w 1333500"/>
                      <a:gd name="connsiteY5" fmla="*/ 1571625 h 1695450"/>
                      <a:gd name="connsiteX6" fmla="*/ 1333500 w 1333500"/>
                      <a:gd name="connsiteY6" fmla="*/ 1695450 h 1695450"/>
                      <a:gd name="connsiteX0" fmla="*/ 0 w 1333500"/>
                      <a:gd name="connsiteY0" fmla="*/ 10378 h 1648678"/>
                      <a:gd name="connsiteX1" fmla="*/ 171450 w 1333500"/>
                      <a:gd name="connsiteY1" fmla="*/ 853 h 1648678"/>
                      <a:gd name="connsiteX2" fmla="*/ 409575 w 1333500"/>
                      <a:gd name="connsiteY2" fmla="*/ 48478 h 1648678"/>
                      <a:gd name="connsiteX3" fmla="*/ 533400 w 1333500"/>
                      <a:gd name="connsiteY3" fmla="*/ 400903 h 1648678"/>
                      <a:gd name="connsiteX4" fmla="*/ 638175 w 1333500"/>
                      <a:gd name="connsiteY4" fmla="*/ 1077178 h 1648678"/>
                      <a:gd name="connsiteX5" fmla="*/ 809625 w 1333500"/>
                      <a:gd name="connsiteY5" fmla="*/ 1524853 h 1648678"/>
                      <a:gd name="connsiteX6" fmla="*/ 1333500 w 1333500"/>
                      <a:gd name="connsiteY6" fmla="*/ 1648678 h 1648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33500" h="1648678">
                        <a:moveTo>
                          <a:pt x="0" y="10378"/>
                        </a:moveTo>
                        <a:cubicBezTo>
                          <a:pt x="51594" y="26253"/>
                          <a:pt x="103188" y="-5497"/>
                          <a:pt x="171450" y="853"/>
                        </a:cubicBezTo>
                        <a:cubicBezTo>
                          <a:pt x="239713" y="7203"/>
                          <a:pt x="349250" y="-18197"/>
                          <a:pt x="409575" y="48478"/>
                        </a:cubicBezTo>
                        <a:cubicBezTo>
                          <a:pt x="469900" y="115153"/>
                          <a:pt x="495300" y="229453"/>
                          <a:pt x="533400" y="400903"/>
                        </a:cubicBezTo>
                        <a:cubicBezTo>
                          <a:pt x="571500" y="572353"/>
                          <a:pt x="592138" y="889853"/>
                          <a:pt x="638175" y="1077178"/>
                        </a:cubicBezTo>
                        <a:cubicBezTo>
                          <a:pt x="684212" y="1264503"/>
                          <a:pt x="693738" y="1429603"/>
                          <a:pt x="809625" y="1524853"/>
                        </a:cubicBezTo>
                        <a:cubicBezTo>
                          <a:pt x="925512" y="1620103"/>
                          <a:pt x="1126331" y="1618515"/>
                          <a:pt x="1333500" y="1648678"/>
                        </a:cubicBezTo>
                      </a:path>
                    </a:pathLst>
                  </a:custGeom>
                  <a:no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29" name="Connecteur droit 28"/>
                  <p:cNvCxnSpPr/>
                  <p:nvPr/>
                </p:nvCxnSpPr>
                <p:spPr>
                  <a:xfrm>
                    <a:off x="5267325" y="5085184"/>
                    <a:ext cx="2833067" cy="0"/>
                  </a:xfrm>
                  <a:prstGeom prst="line">
                    <a:avLst/>
                  </a:prstGeom>
                  <a:ln w="3810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Connecteur droit 29"/>
                  <p:cNvCxnSpPr/>
                  <p:nvPr/>
                </p:nvCxnSpPr>
                <p:spPr>
                  <a:xfrm flipV="1">
                    <a:off x="6110288" y="4777859"/>
                    <a:ext cx="1990104" cy="364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ZoneTexte 16"/>
                <p:cNvSpPr txBox="1"/>
                <p:nvPr/>
              </p:nvSpPr>
              <p:spPr>
                <a:xfrm>
                  <a:off x="5882286" y="4221088"/>
                  <a:ext cx="1264839" cy="4339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 b="1" dirty="0" smtClean="0">
                      <a:solidFill>
                        <a:srgbClr val="00B050"/>
                      </a:solidFill>
                      <a:latin typeface="+mn-lt"/>
                    </a:rPr>
                    <a:t>Cluster  </a:t>
                  </a:r>
                  <a:endParaRPr lang="fr-FR" sz="1600" b="1" dirty="0">
                    <a:solidFill>
                      <a:srgbClr val="00B050"/>
                    </a:solidFill>
                    <a:latin typeface="+mn-lt"/>
                  </a:endParaRPr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6541558" y="5121826"/>
                  <a:ext cx="1886456" cy="4734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 dirty="0" smtClean="0">
                      <a:solidFill>
                        <a:schemeClr val="accent6"/>
                      </a:solidFill>
                      <a:latin typeface="+mn-lt"/>
                    </a:rPr>
                    <a:t>Free </a:t>
                  </a:r>
                  <a:r>
                    <a:rPr lang="fr-FR" sz="1400" b="1" dirty="0" err="1" smtClean="0">
                      <a:solidFill>
                        <a:schemeClr val="accent6"/>
                      </a:solidFill>
                      <a:latin typeface="+mn-lt"/>
                    </a:rPr>
                    <a:t>nucleons</a:t>
                  </a:r>
                  <a:r>
                    <a:rPr lang="fr-FR" sz="1400" b="1" dirty="0" smtClean="0">
                      <a:solidFill>
                        <a:schemeClr val="accent6"/>
                      </a:solidFill>
                      <a:latin typeface="+mn-lt"/>
                    </a:rPr>
                    <a:t> </a:t>
                  </a:r>
                  <a:r>
                    <a:rPr lang="fr-FR" b="1" dirty="0" smtClean="0">
                      <a:solidFill>
                        <a:schemeClr val="accent6"/>
                      </a:solidFill>
                    </a:rPr>
                    <a:t> </a:t>
                  </a:r>
                  <a:endParaRPr lang="fr-FR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9" name="ZoneTexte 18"/>
                <p:cNvSpPr txBox="1"/>
                <p:nvPr/>
              </p:nvSpPr>
              <p:spPr>
                <a:xfrm>
                  <a:off x="6444207" y="5583326"/>
                  <a:ext cx="1385266" cy="4734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 dirty="0" err="1" smtClean="0">
                      <a:solidFill>
                        <a:srgbClr val="0070C0"/>
                      </a:solidFill>
                      <a:latin typeface="+mn-lt"/>
                    </a:rPr>
                    <a:t>electrons</a:t>
                  </a:r>
                  <a:r>
                    <a:rPr lang="fr-FR" b="1" dirty="0" smtClean="0">
                      <a:solidFill>
                        <a:srgbClr val="0070C0"/>
                      </a:solidFill>
                      <a:latin typeface="+mn-lt"/>
                    </a:rPr>
                    <a:t> </a:t>
                  </a:r>
                  <a:r>
                    <a:rPr lang="fr-FR" b="1" dirty="0" smtClean="0">
                      <a:solidFill>
                        <a:srgbClr val="0070C0"/>
                      </a:solidFill>
                    </a:rPr>
                    <a:t> </a:t>
                  </a:r>
                  <a:endParaRPr lang="fr-FR" b="1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36" name="Forme libre 35"/>
              <p:cNvSpPr/>
              <p:nvPr/>
            </p:nvSpPr>
            <p:spPr>
              <a:xfrm>
                <a:off x="5399648" y="5661659"/>
                <a:ext cx="863992" cy="450009"/>
              </a:xfrm>
              <a:custGeom>
                <a:avLst/>
                <a:gdLst>
                  <a:gd name="connsiteX0" fmla="*/ 861060 w 861060"/>
                  <a:gd name="connsiteY0" fmla="*/ 0 h 450426"/>
                  <a:gd name="connsiteX1" fmla="*/ 777240 w 861060"/>
                  <a:gd name="connsiteY1" fmla="*/ 22860 h 450426"/>
                  <a:gd name="connsiteX2" fmla="*/ 678180 w 861060"/>
                  <a:gd name="connsiteY2" fmla="*/ 83820 h 450426"/>
                  <a:gd name="connsiteX3" fmla="*/ 571500 w 861060"/>
                  <a:gd name="connsiteY3" fmla="*/ 175260 h 450426"/>
                  <a:gd name="connsiteX4" fmla="*/ 411480 w 861060"/>
                  <a:gd name="connsiteY4" fmla="*/ 220980 h 450426"/>
                  <a:gd name="connsiteX5" fmla="*/ 175260 w 861060"/>
                  <a:gd name="connsiteY5" fmla="*/ 388620 h 450426"/>
                  <a:gd name="connsiteX6" fmla="*/ 30480 w 861060"/>
                  <a:gd name="connsiteY6" fmla="*/ 441960 h 450426"/>
                  <a:gd name="connsiteX7" fmla="*/ 0 w 861060"/>
                  <a:gd name="connsiteY7" fmla="*/ 449580 h 450426"/>
                  <a:gd name="connsiteX0" fmla="*/ 861060 w 861060"/>
                  <a:gd name="connsiteY0" fmla="*/ 0 h 450426"/>
                  <a:gd name="connsiteX1" fmla="*/ 777240 w 861060"/>
                  <a:gd name="connsiteY1" fmla="*/ 22860 h 450426"/>
                  <a:gd name="connsiteX2" fmla="*/ 678180 w 861060"/>
                  <a:gd name="connsiteY2" fmla="*/ 83820 h 450426"/>
                  <a:gd name="connsiteX3" fmla="*/ 571500 w 861060"/>
                  <a:gd name="connsiteY3" fmla="*/ 175260 h 450426"/>
                  <a:gd name="connsiteX4" fmla="*/ 487680 w 861060"/>
                  <a:gd name="connsiteY4" fmla="*/ 266700 h 450426"/>
                  <a:gd name="connsiteX5" fmla="*/ 175260 w 861060"/>
                  <a:gd name="connsiteY5" fmla="*/ 388620 h 450426"/>
                  <a:gd name="connsiteX6" fmla="*/ 30480 w 861060"/>
                  <a:gd name="connsiteY6" fmla="*/ 441960 h 450426"/>
                  <a:gd name="connsiteX7" fmla="*/ 0 w 861060"/>
                  <a:gd name="connsiteY7" fmla="*/ 449580 h 450426"/>
                  <a:gd name="connsiteX0" fmla="*/ 863992 w 863992"/>
                  <a:gd name="connsiteY0" fmla="*/ 0 h 450009"/>
                  <a:gd name="connsiteX1" fmla="*/ 780172 w 863992"/>
                  <a:gd name="connsiteY1" fmla="*/ 22860 h 450009"/>
                  <a:gd name="connsiteX2" fmla="*/ 681112 w 863992"/>
                  <a:gd name="connsiteY2" fmla="*/ 83820 h 450009"/>
                  <a:gd name="connsiteX3" fmla="*/ 574432 w 863992"/>
                  <a:gd name="connsiteY3" fmla="*/ 175260 h 450009"/>
                  <a:gd name="connsiteX4" fmla="*/ 490612 w 863992"/>
                  <a:gd name="connsiteY4" fmla="*/ 266700 h 450009"/>
                  <a:gd name="connsiteX5" fmla="*/ 292492 w 863992"/>
                  <a:gd name="connsiteY5" fmla="*/ 403860 h 450009"/>
                  <a:gd name="connsiteX6" fmla="*/ 33412 w 863992"/>
                  <a:gd name="connsiteY6" fmla="*/ 441960 h 450009"/>
                  <a:gd name="connsiteX7" fmla="*/ 2932 w 863992"/>
                  <a:gd name="connsiteY7" fmla="*/ 449580 h 450009"/>
                  <a:gd name="connsiteX0" fmla="*/ 863992 w 863992"/>
                  <a:gd name="connsiteY0" fmla="*/ 0 h 450009"/>
                  <a:gd name="connsiteX1" fmla="*/ 780172 w 863992"/>
                  <a:gd name="connsiteY1" fmla="*/ 22860 h 450009"/>
                  <a:gd name="connsiteX2" fmla="*/ 681112 w 863992"/>
                  <a:gd name="connsiteY2" fmla="*/ 83820 h 450009"/>
                  <a:gd name="connsiteX3" fmla="*/ 574432 w 863992"/>
                  <a:gd name="connsiteY3" fmla="*/ 175260 h 450009"/>
                  <a:gd name="connsiteX4" fmla="*/ 536332 w 863992"/>
                  <a:gd name="connsiteY4" fmla="*/ 312420 h 450009"/>
                  <a:gd name="connsiteX5" fmla="*/ 292492 w 863992"/>
                  <a:gd name="connsiteY5" fmla="*/ 403860 h 450009"/>
                  <a:gd name="connsiteX6" fmla="*/ 33412 w 863992"/>
                  <a:gd name="connsiteY6" fmla="*/ 441960 h 450009"/>
                  <a:gd name="connsiteX7" fmla="*/ 2932 w 863992"/>
                  <a:gd name="connsiteY7" fmla="*/ 449580 h 450009"/>
                  <a:gd name="connsiteX0" fmla="*/ 863992 w 863992"/>
                  <a:gd name="connsiteY0" fmla="*/ 0 h 450009"/>
                  <a:gd name="connsiteX1" fmla="*/ 780172 w 863992"/>
                  <a:gd name="connsiteY1" fmla="*/ 22860 h 450009"/>
                  <a:gd name="connsiteX2" fmla="*/ 681112 w 863992"/>
                  <a:gd name="connsiteY2" fmla="*/ 83820 h 450009"/>
                  <a:gd name="connsiteX3" fmla="*/ 574432 w 863992"/>
                  <a:gd name="connsiteY3" fmla="*/ 175260 h 450009"/>
                  <a:gd name="connsiteX4" fmla="*/ 505852 w 863992"/>
                  <a:gd name="connsiteY4" fmla="*/ 251460 h 450009"/>
                  <a:gd name="connsiteX5" fmla="*/ 292492 w 863992"/>
                  <a:gd name="connsiteY5" fmla="*/ 403860 h 450009"/>
                  <a:gd name="connsiteX6" fmla="*/ 33412 w 863992"/>
                  <a:gd name="connsiteY6" fmla="*/ 441960 h 450009"/>
                  <a:gd name="connsiteX7" fmla="*/ 2932 w 863992"/>
                  <a:gd name="connsiteY7" fmla="*/ 449580 h 45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992" h="450009">
                    <a:moveTo>
                      <a:pt x="863992" y="0"/>
                    </a:moveTo>
                    <a:cubicBezTo>
                      <a:pt x="837322" y="4445"/>
                      <a:pt x="810652" y="8890"/>
                      <a:pt x="780172" y="22860"/>
                    </a:cubicBezTo>
                    <a:cubicBezTo>
                      <a:pt x="749692" y="36830"/>
                      <a:pt x="715402" y="58420"/>
                      <a:pt x="681112" y="83820"/>
                    </a:cubicBezTo>
                    <a:cubicBezTo>
                      <a:pt x="646822" y="109220"/>
                      <a:pt x="603642" y="147320"/>
                      <a:pt x="574432" y="175260"/>
                    </a:cubicBezTo>
                    <a:cubicBezTo>
                      <a:pt x="545222" y="203200"/>
                      <a:pt x="552842" y="213360"/>
                      <a:pt x="505852" y="251460"/>
                    </a:cubicBezTo>
                    <a:cubicBezTo>
                      <a:pt x="458862" y="289560"/>
                      <a:pt x="371232" y="372110"/>
                      <a:pt x="292492" y="403860"/>
                    </a:cubicBezTo>
                    <a:cubicBezTo>
                      <a:pt x="213752" y="435610"/>
                      <a:pt x="81672" y="434340"/>
                      <a:pt x="33412" y="441960"/>
                    </a:cubicBezTo>
                    <a:cubicBezTo>
                      <a:pt x="-14848" y="449580"/>
                      <a:pt x="3567" y="450850"/>
                      <a:pt x="2932" y="44958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2" name="Triangle isocèle 41"/>
            <p:cNvSpPr>
              <a:spLocks noChangeAspect="1"/>
            </p:cNvSpPr>
            <p:nvPr/>
          </p:nvSpPr>
          <p:spPr>
            <a:xfrm>
              <a:off x="1043608" y="386104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Triangle isocèle 58"/>
            <p:cNvSpPr>
              <a:spLocks noChangeAspect="1"/>
            </p:cNvSpPr>
            <p:nvPr/>
          </p:nvSpPr>
          <p:spPr>
            <a:xfrm>
              <a:off x="1225570" y="386104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Triangle isocèle 59"/>
            <p:cNvSpPr>
              <a:spLocks noChangeAspect="1"/>
            </p:cNvSpPr>
            <p:nvPr/>
          </p:nvSpPr>
          <p:spPr>
            <a:xfrm>
              <a:off x="1441594" y="401344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Triangle isocèle 60"/>
            <p:cNvSpPr>
              <a:spLocks noChangeAspect="1"/>
            </p:cNvSpPr>
            <p:nvPr/>
          </p:nvSpPr>
          <p:spPr>
            <a:xfrm>
              <a:off x="1475656" y="422108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Triangle isocèle 61"/>
            <p:cNvSpPr>
              <a:spLocks noChangeAspect="1"/>
            </p:cNvSpPr>
            <p:nvPr/>
          </p:nvSpPr>
          <p:spPr>
            <a:xfrm>
              <a:off x="1547664" y="4509120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Triangle isocèle 62"/>
            <p:cNvSpPr>
              <a:spLocks noChangeAspect="1"/>
            </p:cNvSpPr>
            <p:nvPr/>
          </p:nvSpPr>
          <p:spPr>
            <a:xfrm>
              <a:off x="1585610" y="4777720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Triangle isocèle 63"/>
            <p:cNvSpPr>
              <a:spLocks noChangeAspect="1"/>
            </p:cNvSpPr>
            <p:nvPr/>
          </p:nvSpPr>
          <p:spPr>
            <a:xfrm>
              <a:off x="1657618" y="5065752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Triangle isocèle 64"/>
            <p:cNvSpPr>
              <a:spLocks noChangeAspect="1"/>
            </p:cNvSpPr>
            <p:nvPr/>
          </p:nvSpPr>
          <p:spPr>
            <a:xfrm>
              <a:off x="1801634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Triangle isocèle 65"/>
            <p:cNvSpPr>
              <a:spLocks noChangeAspect="1"/>
            </p:cNvSpPr>
            <p:nvPr/>
          </p:nvSpPr>
          <p:spPr>
            <a:xfrm>
              <a:off x="2089666" y="530120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Triangle isocèle 66"/>
            <p:cNvSpPr>
              <a:spLocks noChangeAspect="1"/>
            </p:cNvSpPr>
            <p:nvPr/>
          </p:nvSpPr>
          <p:spPr>
            <a:xfrm>
              <a:off x="2377698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Triangle isocèle 67"/>
            <p:cNvSpPr>
              <a:spLocks noChangeAspect="1"/>
            </p:cNvSpPr>
            <p:nvPr/>
          </p:nvSpPr>
          <p:spPr>
            <a:xfrm>
              <a:off x="2809746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Triangle isocèle 68"/>
            <p:cNvSpPr>
              <a:spLocks noChangeAspect="1"/>
            </p:cNvSpPr>
            <p:nvPr/>
          </p:nvSpPr>
          <p:spPr>
            <a:xfrm>
              <a:off x="3313802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Triangle isocèle 69"/>
            <p:cNvSpPr>
              <a:spLocks noChangeAspect="1"/>
            </p:cNvSpPr>
            <p:nvPr/>
          </p:nvSpPr>
          <p:spPr>
            <a:xfrm>
              <a:off x="2339752" y="393305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2411760" y="3861048"/>
              <a:ext cx="1350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latin typeface="+mn-lt"/>
                </a:rPr>
                <a:t>Total HF </a:t>
              </a:r>
              <a:r>
                <a:rPr lang="fr-FR" sz="1000" b="1" dirty="0" err="1" smtClean="0">
                  <a:latin typeface="+mn-lt"/>
                </a:rPr>
                <a:t>density</a:t>
              </a:r>
              <a:endParaRPr lang="fr-FR" sz="1000" b="1" dirty="0">
                <a:latin typeface="+mn-lt"/>
              </a:endParaRPr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4716016" y="4365104"/>
            <a:ext cx="4139951" cy="2458670"/>
            <a:chOff x="288031" y="3689810"/>
            <a:chExt cx="4139951" cy="2458670"/>
          </a:xfrm>
        </p:grpSpPr>
        <p:grpSp>
          <p:nvGrpSpPr>
            <p:cNvPr id="92" name="Groupe 91"/>
            <p:cNvGrpSpPr/>
            <p:nvPr/>
          </p:nvGrpSpPr>
          <p:grpSpPr>
            <a:xfrm>
              <a:off x="288031" y="3689810"/>
              <a:ext cx="4139951" cy="2458670"/>
              <a:chOff x="4570206" y="3517832"/>
              <a:chExt cx="4573791" cy="3151529"/>
            </a:xfrm>
          </p:grpSpPr>
          <p:grpSp>
            <p:nvGrpSpPr>
              <p:cNvPr id="94" name="Groupe 93"/>
              <p:cNvGrpSpPr/>
              <p:nvPr/>
            </p:nvGrpSpPr>
            <p:grpSpPr>
              <a:xfrm>
                <a:off x="4570206" y="3517832"/>
                <a:ext cx="4573791" cy="3151529"/>
                <a:chOff x="4429776" y="2564482"/>
                <a:chExt cx="4423710" cy="2952751"/>
              </a:xfrm>
            </p:grpSpPr>
            <p:pic>
              <p:nvPicPr>
                <p:cNvPr id="10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339"/>
                <a:stretch/>
              </p:blipFill>
              <p:spPr bwMode="auto">
                <a:xfrm>
                  <a:off x="4429776" y="2564482"/>
                  <a:ext cx="4423710" cy="29527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4" name="ZoneTexte 103"/>
                <p:cNvSpPr txBox="1"/>
                <p:nvPr/>
              </p:nvSpPr>
              <p:spPr>
                <a:xfrm>
                  <a:off x="6854334" y="4149080"/>
                  <a:ext cx="45397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smtClean="0"/>
                    <a:t> 172</a:t>
                  </a:r>
                  <a:endParaRPr lang="fr-FR" sz="1200" dirty="0"/>
                </a:p>
              </p:txBody>
            </p:sp>
            <p:sp>
              <p:nvSpPr>
                <p:cNvPr id="105" name="ZoneTexte 104"/>
                <p:cNvSpPr txBox="1"/>
                <p:nvPr/>
              </p:nvSpPr>
              <p:spPr>
                <a:xfrm>
                  <a:off x="6084168" y="4221088"/>
                  <a:ext cx="86754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 smtClean="0"/>
                    <a:t>3078</a:t>
                  </a:r>
                  <a:r>
                    <a:rPr lang="fr-FR" sz="1400" dirty="0" smtClean="0">
                      <a:latin typeface="+mn-lt"/>
                    </a:rPr>
                    <a:t>n +</a:t>
                  </a:r>
                  <a:endParaRPr lang="fr-FR" sz="1400" dirty="0"/>
                </a:p>
              </p:txBody>
            </p:sp>
          </p:grpSp>
          <p:grpSp>
            <p:nvGrpSpPr>
              <p:cNvPr id="95" name="Groupe 94"/>
              <p:cNvGrpSpPr/>
              <p:nvPr/>
            </p:nvGrpSpPr>
            <p:grpSpPr>
              <a:xfrm>
                <a:off x="5364088" y="3729224"/>
                <a:ext cx="3023254" cy="2388479"/>
                <a:chOff x="5267324" y="3068961"/>
                <a:chExt cx="2833068" cy="2112642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5267324" y="3068961"/>
                  <a:ext cx="2833067" cy="211264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/>
                    <a:t>c</a:t>
                  </a:r>
                  <a:endParaRPr lang="fr-FR" dirty="0"/>
                </a:p>
              </p:txBody>
            </p:sp>
            <p:sp>
              <p:nvSpPr>
                <p:cNvPr id="100" name="Forme libre 99"/>
                <p:cNvSpPr/>
                <p:nvPr/>
              </p:nvSpPr>
              <p:spPr>
                <a:xfrm>
                  <a:off x="5300647" y="3126904"/>
                  <a:ext cx="1333500" cy="1649365"/>
                </a:xfrm>
                <a:custGeom>
                  <a:avLst/>
                  <a:gdLst>
                    <a:gd name="connsiteX0" fmla="*/ 0 w 1238250"/>
                    <a:gd name="connsiteY0" fmla="*/ 0 h 1733550"/>
                    <a:gd name="connsiteX1" fmla="*/ 171450 w 1238250"/>
                    <a:gd name="connsiteY1" fmla="*/ 47625 h 1733550"/>
                    <a:gd name="connsiteX2" fmla="*/ 409575 w 1238250"/>
                    <a:gd name="connsiteY2" fmla="*/ 95250 h 1733550"/>
                    <a:gd name="connsiteX3" fmla="*/ 533400 w 1238250"/>
                    <a:gd name="connsiteY3" fmla="*/ 447675 h 1733550"/>
                    <a:gd name="connsiteX4" fmla="*/ 638175 w 1238250"/>
                    <a:gd name="connsiteY4" fmla="*/ 1123950 h 1733550"/>
                    <a:gd name="connsiteX5" fmla="*/ 723900 w 1238250"/>
                    <a:gd name="connsiteY5" fmla="*/ 1571625 h 1733550"/>
                    <a:gd name="connsiteX6" fmla="*/ 1238250 w 1238250"/>
                    <a:gd name="connsiteY6" fmla="*/ 1733550 h 1733550"/>
                    <a:gd name="connsiteX0" fmla="*/ 0 w 1333500"/>
                    <a:gd name="connsiteY0" fmla="*/ 0 h 1695450"/>
                    <a:gd name="connsiteX1" fmla="*/ 171450 w 1333500"/>
                    <a:gd name="connsiteY1" fmla="*/ 47625 h 1695450"/>
                    <a:gd name="connsiteX2" fmla="*/ 409575 w 1333500"/>
                    <a:gd name="connsiteY2" fmla="*/ 95250 h 1695450"/>
                    <a:gd name="connsiteX3" fmla="*/ 533400 w 1333500"/>
                    <a:gd name="connsiteY3" fmla="*/ 447675 h 1695450"/>
                    <a:gd name="connsiteX4" fmla="*/ 638175 w 1333500"/>
                    <a:gd name="connsiteY4" fmla="*/ 1123950 h 1695450"/>
                    <a:gd name="connsiteX5" fmla="*/ 723900 w 1333500"/>
                    <a:gd name="connsiteY5" fmla="*/ 1571625 h 1695450"/>
                    <a:gd name="connsiteX6" fmla="*/ 1333500 w 1333500"/>
                    <a:gd name="connsiteY6" fmla="*/ 1695450 h 1695450"/>
                    <a:gd name="connsiteX0" fmla="*/ 0 w 1333500"/>
                    <a:gd name="connsiteY0" fmla="*/ 0 h 1695450"/>
                    <a:gd name="connsiteX1" fmla="*/ 171450 w 1333500"/>
                    <a:gd name="connsiteY1" fmla="*/ 47625 h 1695450"/>
                    <a:gd name="connsiteX2" fmla="*/ 409575 w 1333500"/>
                    <a:gd name="connsiteY2" fmla="*/ 95250 h 1695450"/>
                    <a:gd name="connsiteX3" fmla="*/ 533400 w 1333500"/>
                    <a:gd name="connsiteY3" fmla="*/ 447675 h 1695450"/>
                    <a:gd name="connsiteX4" fmla="*/ 638175 w 1333500"/>
                    <a:gd name="connsiteY4" fmla="*/ 1123950 h 1695450"/>
                    <a:gd name="connsiteX5" fmla="*/ 809625 w 1333500"/>
                    <a:gd name="connsiteY5" fmla="*/ 1571625 h 1695450"/>
                    <a:gd name="connsiteX6" fmla="*/ 1333500 w 1333500"/>
                    <a:gd name="connsiteY6" fmla="*/ 1695450 h 1695450"/>
                    <a:gd name="connsiteX0" fmla="*/ 0 w 1333500"/>
                    <a:gd name="connsiteY0" fmla="*/ 10378 h 1648678"/>
                    <a:gd name="connsiteX1" fmla="*/ 171450 w 1333500"/>
                    <a:gd name="connsiteY1" fmla="*/ 853 h 1648678"/>
                    <a:gd name="connsiteX2" fmla="*/ 409575 w 1333500"/>
                    <a:gd name="connsiteY2" fmla="*/ 48478 h 1648678"/>
                    <a:gd name="connsiteX3" fmla="*/ 533400 w 1333500"/>
                    <a:gd name="connsiteY3" fmla="*/ 400903 h 1648678"/>
                    <a:gd name="connsiteX4" fmla="*/ 638175 w 1333500"/>
                    <a:gd name="connsiteY4" fmla="*/ 1077178 h 1648678"/>
                    <a:gd name="connsiteX5" fmla="*/ 809625 w 1333500"/>
                    <a:gd name="connsiteY5" fmla="*/ 1524853 h 1648678"/>
                    <a:gd name="connsiteX6" fmla="*/ 1333500 w 1333500"/>
                    <a:gd name="connsiteY6" fmla="*/ 1648678 h 1648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33500" h="1648678">
                      <a:moveTo>
                        <a:pt x="0" y="10378"/>
                      </a:moveTo>
                      <a:cubicBezTo>
                        <a:pt x="51594" y="26253"/>
                        <a:pt x="103188" y="-5497"/>
                        <a:pt x="171450" y="853"/>
                      </a:cubicBezTo>
                      <a:cubicBezTo>
                        <a:pt x="239713" y="7203"/>
                        <a:pt x="349250" y="-18197"/>
                        <a:pt x="409575" y="48478"/>
                      </a:cubicBezTo>
                      <a:cubicBezTo>
                        <a:pt x="469900" y="115153"/>
                        <a:pt x="495300" y="229453"/>
                        <a:pt x="533400" y="400903"/>
                      </a:cubicBezTo>
                      <a:cubicBezTo>
                        <a:pt x="571500" y="572353"/>
                        <a:pt x="592138" y="889853"/>
                        <a:pt x="638175" y="1077178"/>
                      </a:cubicBezTo>
                      <a:cubicBezTo>
                        <a:pt x="684212" y="1264503"/>
                        <a:pt x="693738" y="1429603"/>
                        <a:pt x="809625" y="1524853"/>
                      </a:cubicBezTo>
                      <a:cubicBezTo>
                        <a:pt x="925512" y="1620103"/>
                        <a:pt x="1126331" y="1618515"/>
                        <a:pt x="1333500" y="1648678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01" name="Connecteur droit 100"/>
                <p:cNvCxnSpPr/>
                <p:nvPr/>
              </p:nvCxnSpPr>
              <p:spPr>
                <a:xfrm>
                  <a:off x="5267325" y="5085184"/>
                  <a:ext cx="2833067" cy="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Connecteur droit 101"/>
                <p:cNvCxnSpPr/>
                <p:nvPr/>
              </p:nvCxnSpPr>
              <p:spPr>
                <a:xfrm flipV="1">
                  <a:off x="5300647" y="4777860"/>
                  <a:ext cx="2799745" cy="3888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ZoneTexte 95"/>
              <p:cNvSpPr txBox="1"/>
              <p:nvPr/>
            </p:nvSpPr>
            <p:spPr>
              <a:xfrm>
                <a:off x="5882286" y="4221088"/>
                <a:ext cx="1264839" cy="433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00B050"/>
                    </a:solidFill>
                    <a:latin typeface="+mn-lt"/>
                  </a:rPr>
                  <a:t>Cluster  </a:t>
                </a:r>
                <a:endParaRPr lang="fr-FR" sz="1600" b="1" dirty="0">
                  <a:solidFill>
                    <a:srgbClr val="00B050"/>
                  </a:solidFill>
                  <a:latin typeface="+mn-lt"/>
                </a:endParaRPr>
              </a:p>
            </p:txBody>
          </p:sp>
          <p:sp>
            <p:nvSpPr>
              <p:cNvPr id="97" name="ZoneTexte 96"/>
              <p:cNvSpPr txBox="1"/>
              <p:nvPr/>
            </p:nvSpPr>
            <p:spPr>
              <a:xfrm>
                <a:off x="6541558" y="5121826"/>
                <a:ext cx="1886456" cy="473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>
                    <a:solidFill>
                      <a:schemeClr val="accent6"/>
                    </a:solidFill>
                    <a:latin typeface="+mn-lt"/>
                  </a:rPr>
                  <a:t>Free </a:t>
                </a:r>
                <a:r>
                  <a:rPr lang="fr-FR" sz="1400" b="1" dirty="0" err="1" smtClean="0">
                    <a:solidFill>
                      <a:schemeClr val="accent6"/>
                    </a:solidFill>
                    <a:latin typeface="+mn-lt"/>
                  </a:rPr>
                  <a:t>nucleons</a:t>
                </a:r>
                <a:r>
                  <a:rPr lang="fr-FR" sz="1400" b="1" dirty="0" smtClean="0">
                    <a:solidFill>
                      <a:schemeClr val="accent6"/>
                    </a:solidFill>
                    <a:latin typeface="+mn-lt"/>
                  </a:rPr>
                  <a:t> </a:t>
                </a:r>
                <a:r>
                  <a:rPr lang="fr-FR" b="1" dirty="0" smtClean="0">
                    <a:solidFill>
                      <a:schemeClr val="accent6"/>
                    </a:solidFill>
                  </a:rPr>
                  <a:t> </a:t>
                </a:r>
                <a:endParaRPr lang="fr-FR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98" name="ZoneTexte 97"/>
              <p:cNvSpPr txBox="1"/>
              <p:nvPr/>
            </p:nvSpPr>
            <p:spPr>
              <a:xfrm>
                <a:off x="6444207" y="5583326"/>
                <a:ext cx="1385266" cy="473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err="1" smtClean="0">
                    <a:solidFill>
                      <a:srgbClr val="0070C0"/>
                    </a:solidFill>
                    <a:latin typeface="+mn-lt"/>
                  </a:rPr>
                  <a:t>electrons</a:t>
                </a:r>
                <a:r>
                  <a:rPr lang="fr-FR" b="1" dirty="0" smtClean="0">
                    <a:solidFill>
                      <a:srgbClr val="0070C0"/>
                    </a:solidFill>
                    <a:latin typeface="+mn-lt"/>
                  </a:rPr>
                  <a:t> </a:t>
                </a:r>
                <a:r>
                  <a:rPr lang="fr-FR" b="1" dirty="0" smtClean="0">
                    <a:solidFill>
                      <a:srgbClr val="0070C0"/>
                    </a:solidFill>
                  </a:rPr>
                  <a:t> </a:t>
                </a:r>
                <a:endParaRPr lang="fr-FR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8" name="Triangle isocèle 77"/>
            <p:cNvSpPr>
              <a:spLocks noChangeAspect="1"/>
            </p:cNvSpPr>
            <p:nvPr/>
          </p:nvSpPr>
          <p:spPr>
            <a:xfrm>
              <a:off x="1043608" y="386104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Triangle isocèle 78"/>
            <p:cNvSpPr>
              <a:spLocks noChangeAspect="1"/>
            </p:cNvSpPr>
            <p:nvPr/>
          </p:nvSpPr>
          <p:spPr>
            <a:xfrm>
              <a:off x="1225570" y="386104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Triangle isocèle 79"/>
            <p:cNvSpPr>
              <a:spLocks noChangeAspect="1"/>
            </p:cNvSpPr>
            <p:nvPr/>
          </p:nvSpPr>
          <p:spPr>
            <a:xfrm>
              <a:off x="1441594" y="401344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Triangle isocèle 80"/>
            <p:cNvSpPr>
              <a:spLocks noChangeAspect="1"/>
            </p:cNvSpPr>
            <p:nvPr/>
          </p:nvSpPr>
          <p:spPr>
            <a:xfrm>
              <a:off x="1475656" y="422108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Triangle isocèle 81"/>
            <p:cNvSpPr>
              <a:spLocks noChangeAspect="1"/>
            </p:cNvSpPr>
            <p:nvPr/>
          </p:nvSpPr>
          <p:spPr>
            <a:xfrm>
              <a:off x="1547664" y="4509120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Triangle isocèle 82"/>
            <p:cNvSpPr>
              <a:spLocks noChangeAspect="1"/>
            </p:cNvSpPr>
            <p:nvPr/>
          </p:nvSpPr>
          <p:spPr>
            <a:xfrm>
              <a:off x="1585610" y="4777720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Triangle isocèle 83"/>
            <p:cNvSpPr>
              <a:spLocks noChangeAspect="1"/>
            </p:cNvSpPr>
            <p:nvPr/>
          </p:nvSpPr>
          <p:spPr>
            <a:xfrm>
              <a:off x="1657618" y="5065752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Triangle isocèle 84"/>
            <p:cNvSpPr>
              <a:spLocks noChangeAspect="1"/>
            </p:cNvSpPr>
            <p:nvPr/>
          </p:nvSpPr>
          <p:spPr>
            <a:xfrm>
              <a:off x="1801634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Triangle isocèle 85"/>
            <p:cNvSpPr>
              <a:spLocks noChangeAspect="1"/>
            </p:cNvSpPr>
            <p:nvPr/>
          </p:nvSpPr>
          <p:spPr>
            <a:xfrm>
              <a:off x="2089666" y="5301208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Triangle isocèle 86"/>
            <p:cNvSpPr>
              <a:spLocks noChangeAspect="1"/>
            </p:cNvSpPr>
            <p:nvPr/>
          </p:nvSpPr>
          <p:spPr>
            <a:xfrm>
              <a:off x="2377698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Triangle isocèle 87"/>
            <p:cNvSpPr>
              <a:spLocks noChangeAspect="1"/>
            </p:cNvSpPr>
            <p:nvPr/>
          </p:nvSpPr>
          <p:spPr>
            <a:xfrm>
              <a:off x="2809746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Triangle isocèle 88"/>
            <p:cNvSpPr>
              <a:spLocks noChangeAspect="1"/>
            </p:cNvSpPr>
            <p:nvPr/>
          </p:nvSpPr>
          <p:spPr>
            <a:xfrm>
              <a:off x="3313802" y="528177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Triangle isocèle 89"/>
            <p:cNvSpPr>
              <a:spLocks noChangeAspect="1"/>
            </p:cNvSpPr>
            <p:nvPr/>
          </p:nvSpPr>
          <p:spPr>
            <a:xfrm>
              <a:off x="2339752" y="3933056"/>
              <a:ext cx="106070" cy="914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2411760" y="3861048"/>
              <a:ext cx="13500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latin typeface="+mn-lt"/>
                </a:rPr>
                <a:t>Total HF </a:t>
              </a:r>
              <a:r>
                <a:rPr lang="fr-FR" sz="1000" b="1" dirty="0" err="1" smtClean="0">
                  <a:latin typeface="+mn-lt"/>
                </a:rPr>
                <a:t>density</a:t>
              </a:r>
              <a:endParaRPr lang="fr-FR" sz="1000" b="1" dirty="0">
                <a:latin typeface="+mn-lt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027939" y="2349300"/>
            <a:ext cx="3144461" cy="2303836"/>
            <a:chOff x="5027939" y="2349300"/>
            <a:chExt cx="3144461" cy="2303836"/>
          </a:xfrm>
        </p:grpSpPr>
        <p:grpSp>
          <p:nvGrpSpPr>
            <p:cNvPr id="142" name="Groupe 141"/>
            <p:cNvGrpSpPr/>
            <p:nvPr/>
          </p:nvGrpSpPr>
          <p:grpSpPr>
            <a:xfrm>
              <a:off x="5027939" y="2349300"/>
              <a:ext cx="3140829" cy="2303836"/>
              <a:chOff x="4917374" y="3348702"/>
              <a:chExt cx="3469968" cy="2953064"/>
            </a:xfrm>
          </p:grpSpPr>
          <p:grpSp>
            <p:nvGrpSpPr>
              <p:cNvPr id="168" name="Groupe 167"/>
              <p:cNvGrpSpPr/>
              <p:nvPr/>
            </p:nvGrpSpPr>
            <p:grpSpPr>
              <a:xfrm>
                <a:off x="6280727" y="5209105"/>
                <a:ext cx="1265667" cy="405352"/>
                <a:chOff x="6084168" y="4149080"/>
                <a:chExt cx="1224136" cy="379785"/>
              </a:xfrm>
            </p:grpSpPr>
            <p:sp>
              <p:nvSpPr>
                <p:cNvPr id="174" name="ZoneTexte 173"/>
                <p:cNvSpPr txBox="1"/>
                <p:nvPr/>
              </p:nvSpPr>
              <p:spPr>
                <a:xfrm>
                  <a:off x="6854334" y="4149080"/>
                  <a:ext cx="45397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smtClean="0"/>
                    <a:t> 172</a:t>
                  </a:r>
                  <a:endParaRPr lang="fr-FR" sz="1200" dirty="0"/>
                </a:p>
              </p:txBody>
            </p:sp>
            <p:sp>
              <p:nvSpPr>
                <p:cNvPr id="175" name="ZoneTexte 174"/>
                <p:cNvSpPr txBox="1"/>
                <p:nvPr/>
              </p:nvSpPr>
              <p:spPr>
                <a:xfrm>
                  <a:off x="6084168" y="4221088"/>
                  <a:ext cx="86754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 smtClean="0"/>
                    <a:t>3078</a:t>
                  </a:r>
                  <a:r>
                    <a:rPr lang="fr-FR" sz="1400" dirty="0" smtClean="0">
                      <a:latin typeface="+mn-lt"/>
                    </a:rPr>
                    <a:t>n +</a:t>
                  </a:r>
                  <a:endParaRPr lang="fr-FR" sz="1400" dirty="0"/>
                </a:p>
              </p:txBody>
            </p:sp>
          </p:grpSp>
          <p:grpSp>
            <p:nvGrpSpPr>
              <p:cNvPr id="169" name="Groupe 168"/>
              <p:cNvGrpSpPr/>
              <p:nvPr/>
            </p:nvGrpSpPr>
            <p:grpSpPr>
              <a:xfrm>
                <a:off x="5364088" y="3729224"/>
                <a:ext cx="3023254" cy="2388479"/>
                <a:chOff x="5267324" y="3068961"/>
                <a:chExt cx="2833068" cy="2112642"/>
              </a:xfrm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5267324" y="3068961"/>
                  <a:ext cx="2833067" cy="211264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/>
                    <a:t>c</a:t>
                  </a:r>
                  <a:endParaRPr lang="fr-FR" dirty="0"/>
                </a:p>
              </p:txBody>
            </p:sp>
            <p:sp>
              <p:nvSpPr>
                <p:cNvPr id="172" name="Forme libre 171"/>
                <p:cNvSpPr/>
                <p:nvPr/>
              </p:nvSpPr>
              <p:spPr>
                <a:xfrm flipV="1">
                  <a:off x="5300647" y="3822841"/>
                  <a:ext cx="2114505" cy="1358762"/>
                </a:xfrm>
                <a:custGeom>
                  <a:avLst/>
                  <a:gdLst>
                    <a:gd name="connsiteX0" fmla="*/ 0 w 1238250"/>
                    <a:gd name="connsiteY0" fmla="*/ 0 h 1733550"/>
                    <a:gd name="connsiteX1" fmla="*/ 171450 w 1238250"/>
                    <a:gd name="connsiteY1" fmla="*/ 47625 h 1733550"/>
                    <a:gd name="connsiteX2" fmla="*/ 409575 w 1238250"/>
                    <a:gd name="connsiteY2" fmla="*/ 95250 h 1733550"/>
                    <a:gd name="connsiteX3" fmla="*/ 533400 w 1238250"/>
                    <a:gd name="connsiteY3" fmla="*/ 447675 h 1733550"/>
                    <a:gd name="connsiteX4" fmla="*/ 638175 w 1238250"/>
                    <a:gd name="connsiteY4" fmla="*/ 1123950 h 1733550"/>
                    <a:gd name="connsiteX5" fmla="*/ 723900 w 1238250"/>
                    <a:gd name="connsiteY5" fmla="*/ 1571625 h 1733550"/>
                    <a:gd name="connsiteX6" fmla="*/ 1238250 w 1238250"/>
                    <a:gd name="connsiteY6" fmla="*/ 1733550 h 1733550"/>
                    <a:gd name="connsiteX0" fmla="*/ 0 w 1333500"/>
                    <a:gd name="connsiteY0" fmla="*/ 0 h 1695450"/>
                    <a:gd name="connsiteX1" fmla="*/ 171450 w 1333500"/>
                    <a:gd name="connsiteY1" fmla="*/ 47625 h 1695450"/>
                    <a:gd name="connsiteX2" fmla="*/ 409575 w 1333500"/>
                    <a:gd name="connsiteY2" fmla="*/ 95250 h 1695450"/>
                    <a:gd name="connsiteX3" fmla="*/ 533400 w 1333500"/>
                    <a:gd name="connsiteY3" fmla="*/ 447675 h 1695450"/>
                    <a:gd name="connsiteX4" fmla="*/ 638175 w 1333500"/>
                    <a:gd name="connsiteY4" fmla="*/ 1123950 h 1695450"/>
                    <a:gd name="connsiteX5" fmla="*/ 723900 w 1333500"/>
                    <a:gd name="connsiteY5" fmla="*/ 1571625 h 1695450"/>
                    <a:gd name="connsiteX6" fmla="*/ 1333500 w 1333500"/>
                    <a:gd name="connsiteY6" fmla="*/ 1695450 h 1695450"/>
                    <a:gd name="connsiteX0" fmla="*/ 0 w 1333500"/>
                    <a:gd name="connsiteY0" fmla="*/ 0 h 1695450"/>
                    <a:gd name="connsiteX1" fmla="*/ 171450 w 1333500"/>
                    <a:gd name="connsiteY1" fmla="*/ 47625 h 1695450"/>
                    <a:gd name="connsiteX2" fmla="*/ 409575 w 1333500"/>
                    <a:gd name="connsiteY2" fmla="*/ 95250 h 1695450"/>
                    <a:gd name="connsiteX3" fmla="*/ 533400 w 1333500"/>
                    <a:gd name="connsiteY3" fmla="*/ 447675 h 1695450"/>
                    <a:gd name="connsiteX4" fmla="*/ 638175 w 1333500"/>
                    <a:gd name="connsiteY4" fmla="*/ 1123950 h 1695450"/>
                    <a:gd name="connsiteX5" fmla="*/ 809625 w 1333500"/>
                    <a:gd name="connsiteY5" fmla="*/ 1571625 h 1695450"/>
                    <a:gd name="connsiteX6" fmla="*/ 1333500 w 1333500"/>
                    <a:gd name="connsiteY6" fmla="*/ 1695450 h 1695450"/>
                    <a:gd name="connsiteX0" fmla="*/ 0 w 1333500"/>
                    <a:gd name="connsiteY0" fmla="*/ 10378 h 1648678"/>
                    <a:gd name="connsiteX1" fmla="*/ 171450 w 1333500"/>
                    <a:gd name="connsiteY1" fmla="*/ 853 h 1648678"/>
                    <a:gd name="connsiteX2" fmla="*/ 409575 w 1333500"/>
                    <a:gd name="connsiteY2" fmla="*/ 48478 h 1648678"/>
                    <a:gd name="connsiteX3" fmla="*/ 533400 w 1333500"/>
                    <a:gd name="connsiteY3" fmla="*/ 400903 h 1648678"/>
                    <a:gd name="connsiteX4" fmla="*/ 638175 w 1333500"/>
                    <a:gd name="connsiteY4" fmla="*/ 1077178 h 1648678"/>
                    <a:gd name="connsiteX5" fmla="*/ 809625 w 1333500"/>
                    <a:gd name="connsiteY5" fmla="*/ 1524853 h 1648678"/>
                    <a:gd name="connsiteX6" fmla="*/ 1333500 w 1333500"/>
                    <a:gd name="connsiteY6" fmla="*/ 1648678 h 1648678"/>
                    <a:gd name="connsiteX0" fmla="*/ 0 w 1333500"/>
                    <a:gd name="connsiteY0" fmla="*/ 10378 h 1648678"/>
                    <a:gd name="connsiteX1" fmla="*/ 171450 w 1333500"/>
                    <a:gd name="connsiteY1" fmla="*/ 853 h 1648678"/>
                    <a:gd name="connsiteX2" fmla="*/ 409575 w 1333500"/>
                    <a:gd name="connsiteY2" fmla="*/ 48478 h 1648678"/>
                    <a:gd name="connsiteX3" fmla="*/ 533400 w 1333500"/>
                    <a:gd name="connsiteY3" fmla="*/ 400903 h 1648678"/>
                    <a:gd name="connsiteX4" fmla="*/ 638175 w 1333500"/>
                    <a:gd name="connsiteY4" fmla="*/ 1077178 h 1648678"/>
                    <a:gd name="connsiteX5" fmla="*/ 809625 w 1333500"/>
                    <a:gd name="connsiteY5" fmla="*/ 1524853 h 1648678"/>
                    <a:gd name="connsiteX6" fmla="*/ 1109775 w 1333500"/>
                    <a:gd name="connsiteY6" fmla="*/ 1620432 h 1648678"/>
                    <a:gd name="connsiteX7" fmla="*/ 1333500 w 1333500"/>
                    <a:gd name="connsiteY7" fmla="*/ 1648678 h 1648678"/>
                    <a:gd name="connsiteX0" fmla="*/ 0 w 1412389"/>
                    <a:gd name="connsiteY0" fmla="*/ 10378 h 1622120"/>
                    <a:gd name="connsiteX1" fmla="*/ 171450 w 1412389"/>
                    <a:gd name="connsiteY1" fmla="*/ 853 h 1622120"/>
                    <a:gd name="connsiteX2" fmla="*/ 409575 w 1412389"/>
                    <a:gd name="connsiteY2" fmla="*/ 48478 h 1622120"/>
                    <a:gd name="connsiteX3" fmla="*/ 533400 w 1412389"/>
                    <a:gd name="connsiteY3" fmla="*/ 400903 h 1622120"/>
                    <a:gd name="connsiteX4" fmla="*/ 638175 w 1412389"/>
                    <a:gd name="connsiteY4" fmla="*/ 1077178 h 1622120"/>
                    <a:gd name="connsiteX5" fmla="*/ 809625 w 1412389"/>
                    <a:gd name="connsiteY5" fmla="*/ 1524853 h 1622120"/>
                    <a:gd name="connsiteX6" fmla="*/ 1109775 w 1412389"/>
                    <a:gd name="connsiteY6" fmla="*/ 1620432 h 1622120"/>
                    <a:gd name="connsiteX7" fmla="*/ 1412389 w 1412389"/>
                    <a:gd name="connsiteY7" fmla="*/ 1470358 h 1622120"/>
                    <a:gd name="connsiteX0" fmla="*/ 0 w 1412389"/>
                    <a:gd name="connsiteY0" fmla="*/ 10378 h 1620464"/>
                    <a:gd name="connsiteX1" fmla="*/ 171450 w 1412389"/>
                    <a:gd name="connsiteY1" fmla="*/ 853 h 1620464"/>
                    <a:gd name="connsiteX2" fmla="*/ 409575 w 1412389"/>
                    <a:gd name="connsiteY2" fmla="*/ 48478 h 1620464"/>
                    <a:gd name="connsiteX3" fmla="*/ 533400 w 1412389"/>
                    <a:gd name="connsiteY3" fmla="*/ 400903 h 1620464"/>
                    <a:gd name="connsiteX4" fmla="*/ 638175 w 1412389"/>
                    <a:gd name="connsiteY4" fmla="*/ 1077178 h 1620464"/>
                    <a:gd name="connsiteX5" fmla="*/ 809625 w 1412389"/>
                    <a:gd name="connsiteY5" fmla="*/ 1524853 h 1620464"/>
                    <a:gd name="connsiteX6" fmla="*/ 1109775 w 1412389"/>
                    <a:gd name="connsiteY6" fmla="*/ 1620432 h 1620464"/>
                    <a:gd name="connsiteX7" fmla="*/ 1275443 w 1412389"/>
                    <a:gd name="connsiteY7" fmla="*/ 1534839 h 1620464"/>
                    <a:gd name="connsiteX8" fmla="*/ 1412389 w 1412389"/>
                    <a:gd name="connsiteY8" fmla="*/ 1470358 h 1620464"/>
                    <a:gd name="connsiteX0" fmla="*/ 0 w 1791058"/>
                    <a:gd name="connsiteY0" fmla="*/ 10378 h 1620464"/>
                    <a:gd name="connsiteX1" fmla="*/ 171450 w 1791058"/>
                    <a:gd name="connsiteY1" fmla="*/ 853 h 1620464"/>
                    <a:gd name="connsiteX2" fmla="*/ 409575 w 1791058"/>
                    <a:gd name="connsiteY2" fmla="*/ 48478 h 1620464"/>
                    <a:gd name="connsiteX3" fmla="*/ 533400 w 1791058"/>
                    <a:gd name="connsiteY3" fmla="*/ 400903 h 1620464"/>
                    <a:gd name="connsiteX4" fmla="*/ 638175 w 1791058"/>
                    <a:gd name="connsiteY4" fmla="*/ 1077178 h 1620464"/>
                    <a:gd name="connsiteX5" fmla="*/ 809625 w 1791058"/>
                    <a:gd name="connsiteY5" fmla="*/ 1524853 h 1620464"/>
                    <a:gd name="connsiteX6" fmla="*/ 1109775 w 1791058"/>
                    <a:gd name="connsiteY6" fmla="*/ 1620432 h 1620464"/>
                    <a:gd name="connsiteX7" fmla="*/ 1275443 w 1791058"/>
                    <a:gd name="connsiteY7" fmla="*/ 1534839 h 1620464"/>
                    <a:gd name="connsiteX8" fmla="*/ 1791058 w 1791058"/>
                    <a:gd name="connsiteY8" fmla="*/ 1341967 h 1620464"/>
                    <a:gd name="connsiteX0" fmla="*/ 0 w 1791058"/>
                    <a:gd name="connsiteY0" fmla="*/ 10378 h 1620465"/>
                    <a:gd name="connsiteX1" fmla="*/ 171450 w 1791058"/>
                    <a:gd name="connsiteY1" fmla="*/ 853 h 1620465"/>
                    <a:gd name="connsiteX2" fmla="*/ 409575 w 1791058"/>
                    <a:gd name="connsiteY2" fmla="*/ 48478 h 1620465"/>
                    <a:gd name="connsiteX3" fmla="*/ 533400 w 1791058"/>
                    <a:gd name="connsiteY3" fmla="*/ 400903 h 1620465"/>
                    <a:gd name="connsiteX4" fmla="*/ 638175 w 1791058"/>
                    <a:gd name="connsiteY4" fmla="*/ 1077178 h 1620465"/>
                    <a:gd name="connsiteX5" fmla="*/ 809625 w 1791058"/>
                    <a:gd name="connsiteY5" fmla="*/ 1524853 h 1620465"/>
                    <a:gd name="connsiteX6" fmla="*/ 1109775 w 1791058"/>
                    <a:gd name="connsiteY6" fmla="*/ 1620432 h 1620465"/>
                    <a:gd name="connsiteX7" fmla="*/ 1275443 w 1791058"/>
                    <a:gd name="connsiteY7" fmla="*/ 1534839 h 1620465"/>
                    <a:gd name="connsiteX8" fmla="*/ 1456888 w 1791058"/>
                    <a:gd name="connsiteY8" fmla="*/ 1456379 h 1620465"/>
                    <a:gd name="connsiteX9" fmla="*/ 1791058 w 1791058"/>
                    <a:gd name="connsiteY9" fmla="*/ 1341967 h 1620465"/>
                    <a:gd name="connsiteX0" fmla="*/ 0 w 1791058"/>
                    <a:gd name="connsiteY0" fmla="*/ 10378 h 1620465"/>
                    <a:gd name="connsiteX1" fmla="*/ 171450 w 1791058"/>
                    <a:gd name="connsiteY1" fmla="*/ 853 h 1620465"/>
                    <a:gd name="connsiteX2" fmla="*/ 409575 w 1791058"/>
                    <a:gd name="connsiteY2" fmla="*/ 48478 h 1620465"/>
                    <a:gd name="connsiteX3" fmla="*/ 533400 w 1791058"/>
                    <a:gd name="connsiteY3" fmla="*/ 400903 h 1620465"/>
                    <a:gd name="connsiteX4" fmla="*/ 638175 w 1791058"/>
                    <a:gd name="connsiteY4" fmla="*/ 1077178 h 1620465"/>
                    <a:gd name="connsiteX5" fmla="*/ 809625 w 1791058"/>
                    <a:gd name="connsiteY5" fmla="*/ 1524853 h 1620465"/>
                    <a:gd name="connsiteX6" fmla="*/ 1109775 w 1791058"/>
                    <a:gd name="connsiteY6" fmla="*/ 1620432 h 1620465"/>
                    <a:gd name="connsiteX7" fmla="*/ 1275443 w 1791058"/>
                    <a:gd name="connsiteY7" fmla="*/ 1534839 h 1620465"/>
                    <a:gd name="connsiteX8" fmla="*/ 1464777 w 1791058"/>
                    <a:gd name="connsiteY8" fmla="*/ 1399316 h 1620465"/>
                    <a:gd name="connsiteX9" fmla="*/ 1791058 w 1791058"/>
                    <a:gd name="connsiteY9" fmla="*/ 1341967 h 1620465"/>
                    <a:gd name="connsiteX0" fmla="*/ 0 w 1791058"/>
                    <a:gd name="connsiteY0" fmla="*/ 10378 h 1613337"/>
                    <a:gd name="connsiteX1" fmla="*/ 171450 w 1791058"/>
                    <a:gd name="connsiteY1" fmla="*/ 853 h 1613337"/>
                    <a:gd name="connsiteX2" fmla="*/ 409575 w 1791058"/>
                    <a:gd name="connsiteY2" fmla="*/ 48478 h 1613337"/>
                    <a:gd name="connsiteX3" fmla="*/ 533400 w 1791058"/>
                    <a:gd name="connsiteY3" fmla="*/ 400903 h 1613337"/>
                    <a:gd name="connsiteX4" fmla="*/ 638175 w 1791058"/>
                    <a:gd name="connsiteY4" fmla="*/ 1077178 h 1613337"/>
                    <a:gd name="connsiteX5" fmla="*/ 809625 w 1791058"/>
                    <a:gd name="connsiteY5" fmla="*/ 1524853 h 1613337"/>
                    <a:gd name="connsiteX6" fmla="*/ 1015108 w 1791058"/>
                    <a:gd name="connsiteY6" fmla="*/ 1613299 h 1613337"/>
                    <a:gd name="connsiteX7" fmla="*/ 1275443 w 1791058"/>
                    <a:gd name="connsiteY7" fmla="*/ 1534839 h 1613337"/>
                    <a:gd name="connsiteX8" fmla="*/ 1464777 w 1791058"/>
                    <a:gd name="connsiteY8" fmla="*/ 1399316 h 1613337"/>
                    <a:gd name="connsiteX9" fmla="*/ 1791058 w 1791058"/>
                    <a:gd name="connsiteY9" fmla="*/ 1341967 h 1613337"/>
                    <a:gd name="connsiteX0" fmla="*/ 0 w 1791058"/>
                    <a:gd name="connsiteY0" fmla="*/ 10378 h 1613332"/>
                    <a:gd name="connsiteX1" fmla="*/ 171450 w 1791058"/>
                    <a:gd name="connsiteY1" fmla="*/ 853 h 1613332"/>
                    <a:gd name="connsiteX2" fmla="*/ 409575 w 1791058"/>
                    <a:gd name="connsiteY2" fmla="*/ 48478 h 1613332"/>
                    <a:gd name="connsiteX3" fmla="*/ 533400 w 1791058"/>
                    <a:gd name="connsiteY3" fmla="*/ 400903 h 1613332"/>
                    <a:gd name="connsiteX4" fmla="*/ 638175 w 1791058"/>
                    <a:gd name="connsiteY4" fmla="*/ 1077178 h 1613332"/>
                    <a:gd name="connsiteX5" fmla="*/ 809625 w 1791058"/>
                    <a:gd name="connsiteY5" fmla="*/ 1524853 h 1613332"/>
                    <a:gd name="connsiteX6" fmla="*/ 1015108 w 1791058"/>
                    <a:gd name="connsiteY6" fmla="*/ 1613299 h 1613332"/>
                    <a:gd name="connsiteX7" fmla="*/ 1251776 w 1791058"/>
                    <a:gd name="connsiteY7" fmla="*/ 1527706 h 1613332"/>
                    <a:gd name="connsiteX8" fmla="*/ 1464777 w 1791058"/>
                    <a:gd name="connsiteY8" fmla="*/ 1399316 h 1613332"/>
                    <a:gd name="connsiteX9" fmla="*/ 1791058 w 1791058"/>
                    <a:gd name="connsiteY9" fmla="*/ 1341967 h 1613332"/>
                    <a:gd name="connsiteX0" fmla="*/ 0 w 1791058"/>
                    <a:gd name="connsiteY0" fmla="*/ 10378 h 1613332"/>
                    <a:gd name="connsiteX1" fmla="*/ 171450 w 1791058"/>
                    <a:gd name="connsiteY1" fmla="*/ 853 h 1613332"/>
                    <a:gd name="connsiteX2" fmla="*/ 409575 w 1791058"/>
                    <a:gd name="connsiteY2" fmla="*/ 48478 h 1613332"/>
                    <a:gd name="connsiteX3" fmla="*/ 533400 w 1791058"/>
                    <a:gd name="connsiteY3" fmla="*/ 400903 h 1613332"/>
                    <a:gd name="connsiteX4" fmla="*/ 638175 w 1791058"/>
                    <a:gd name="connsiteY4" fmla="*/ 1077178 h 1613332"/>
                    <a:gd name="connsiteX5" fmla="*/ 809625 w 1791058"/>
                    <a:gd name="connsiteY5" fmla="*/ 1524853 h 1613332"/>
                    <a:gd name="connsiteX6" fmla="*/ 1015108 w 1791058"/>
                    <a:gd name="connsiteY6" fmla="*/ 1613299 h 1613332"/>
                    <a:gd name="connsiteX7" fmla="*/ 1251776 w 1791058"/>
                    <a:gd name="connsiteY7" fmla="*/ 1527706 h 1613332"/>
                    <a:gd name="connsiteX8" fmla="*/ 1464777 w 1791058"/>
                    <a:gd name="connsiteY8" fmla="*/ 1349387 h 1613332"/>
                    <a:gd name="connsiteX9" fmla="*/ 1791058 w 1791058"/>
                    <a:gd name="connsiteY9" fmla="*/ 1341967 h 1613332"/>
                    <a:gd name="connsiteX0" fmla="*/ 0 w 1830503"/>
                    <a:gd name="connsiteY0" fmla="*/ 10378 h 1613332"/>
                    <a:gd name="connsiteX1" fmla="*/ 171450 w 1830503"/>
                    <a:gd name="connsiteY1" fmla="*/ 853 h 1613332"/>
                    <a:gd name="connsiteX2" fmla="*/ 409575 w 1830503"/>
                    <a:gd name="connsiteY2" fmla="*/ 48478 h 1613332"/>
                    <a:gd name="connsiteX3" fmla="*/ 533400 w 1830503"/>
                    <a:gd name="connsiteY3" fmla="*/ 400903 h 1613332"/>
                    <a:gd name="connsiteX4" fmla="*/ 638175 w 1830503"/>
                    <a:gd name="connsiteY4" fmla="*/ 1077178 h 1613332"/>
                    <a:gd name="connsiteX5" fmla="*/ 809625 w 1830503"/>
                    <a:gd name="connsiteY5" fmla="*/ 1524853 h 1613332"/>
                    <a:gd name="connsiteX6" fmla="*/ 1015108 w 1830503"/>
                    <a:gd name="connsiteY6" fmla="*/ 1613299 h 1613332"/>
                    <a:gd name="connsiteX7" fmla="*/ 1251776 w 1830503"/>
                    <a:gd name="connsiteY7" fmla="*/ 1527706 h 1613332"/>
                    <a:gd name="connsiteX8" fmla="*/ 1464777 w 1830503"/>
                    <a:gd name="connsiteY8" fmla="*/ 1349387 h 1613332"/>
                    <a:gd name="connsiteX9" fmla="*/ 1830503 w 1830503"/>
                    <a:gd name="connsiteY9" fmla="*/ 1306303 h 1613332"/>
                    <a:gd name="connsiteX0" fmla="*/ 0 w 1830503"/>
                    <a:gd name="connsiteY0" fmla="*/ 10378 h 1613332"/>
                    <a:gd name="connsiteX1" fmla="*/ 171450 w 1830503"/>
                    <a:gd name="connsiteY1" fmla="*/ 853 h 1613332"/>
                    <a:gd name="connsiteX2" fmla="*/ 409575 w 1830503"/>
                    <a:gd name="connsiteY2" fmla="*/ 48478 h 1613332"/>
                    <a:gd name="connsiteX3" fmla="*/ 533400 w 1830503"/>
                    <a:gd name="connsiteY3" fmla="*/ 400903 h 1613332"/>
                    <a:gd name="connsiteX4" fmla="*/ 638175 w 1830503"/>
                    <a:gd name="connsiteY4" fmla="*/ 1077178 h 1613332"/>
                    <a:gd name="connsiteX5" fmla="*/ 809625 w 1830503"/>
                    <a:gd name="connsiteY5" fmla="*/ 1524853 h 1613332"/>
                    <a:gd name="connsiteX6" fmla="*/ 1015108 w 1830503"/>
                    <a:gd name="connsiteY6" fmla="*/ 1613299 h 1613332"/>
                    <a:gd name="connsiteX7" fmla="*/ 1251776 w 1830503"/>
                    <a:gd name="connsiteY7" fmla="*/ 1527706 h 1613332"/>
                    <a:gd name="connsiteX8" fmla="*/ 1464777 w 1830503"/>
                    <a:gd name="connsiteY8" fmla="*/ 1349387 h 1613332"/>
                    <a:gd name="connsiteX9" fmla="*/ 1693556 w 1830503"/>
                    <a:gd name="connsiteY9" fmla="*/ 1313723 h 1613332"/>
                    <a:gd name="connsiteX10" fmla="*/ 1830503 w 1830503"/>
                    <a:gd name="connsiteY10" fmla="*/ 1306303 h 1613332"/>
                    <a:gd name="connsiteX0" fmla="*/ 0 w 2114505"/>
                    <a:gd name="connsiteY0" fmla="*/ 10378 h 1613332"/>
                    <a:gd name="connsiteX1" fmla="*/ 171450 w 2114505"/>
                    <a:gd name="connsiteY1" fmla="*/ 853 h 1613332"/>
                    <a:gd name="connsiteX2" fmla="*/ 409575 w 2114505"/>
                    <a:gd name="connsiteY2" fmla="*/ 48478 h 1613332"/>
                    <a:gd name="connsiteX3" fmla="*/ 533400 w 2114505"/>
                    <a:gd name="connsiteY3" fmla="*/ 400903 h 1613332"/>
                    <a:gd name="connsiteX4" fmla="*/ 638175 w 2114505"/>
                    <a:gd name="connsiteY4" fmla="*/ 1077178 h 1613332"/>
                    <a:gd name="connsiteX5" fmla="*/ 809625 w 2114505"/>
                    <a:gd name="connsiteY5" fmla="*/ 1524853 h 1613332"/>
                    <a:gd name="connsiteX6" fmla="*/ 1015108 w 2114505"/>
                    <a:gd name="connsiteY6" fmla="*/ 1613299 h 1613332"/>
                    <a:gd name="connsiteX7" fmla="*/ 1251776 w 2114505"/>
                    <a:gd name="connsiteY7" fmla="*/ 1527706 h 1613332"/>
                    <a:gd name="connsiteX8" fmla="*/ 1464777 w 2114505"/>
                    <a:gd name="connsiteY8" fmla="*/ 1349387 h 1613332"/>
                    <a:gd name="connsiteX9" fmla="*/ 1693556 w 2114505"/>
                    <a:gd name="connsiteY9" fmla="*/ 1313723 h 1613332"/>
                    <a:gd name="connsiteX10" fmla="*/ 2114505 w 2114505"/>
                    <a:gd name="connsiteY10" fmla="*/ 1227842 h 1613332"/>
                    <a:gd name="connsiteX0" fmla="*/ 0 w 2114505"/>
                    <a:gd name="connsiteY0" fmla="*/ 10378 h 1613332"/>
                    <a:gd name="connsiteX1" fmla="*/ 171450 w 2114505"/>
                    <a:gd name="connsiteY1" fmla="*/ 853 h 1613332"/>
                    <a:gd name="connsiteX2" fmla="*/ 409575 w 2114505"/>
                    <a:gd name="connsiteY2" fmla="*/ 48478 h 1613332"/>
                    <a:gd name="connsiteX3" fmla="*/ 533400 w 2114505"/>
                    <a:gd name="connsiteY3" fmla="*/ 400903 h 1613332"/>
                    <a:gd name="connsiteX4" fmla="*/ 638175 w 2114505"/>
                    <a:gd name="connsiteY4" fmla="*/ 1077178 h 1613332"/>
                    <a:gd name="connsiteX5" fmla="*/ 809625 w 2114505"/>
                    <a:gd name="connsiteY5" fmla="*/ 1524853 h 1613332"/>
                    <a:gd name="connsiteX6" fmla="*/ 1015108 w 2114505"/>
                    <a:gd name="connsiteY6" fmla="*/ 1613299 h 1613332"/>
                    <a:gd name="connsiteX7" fmla="*/ 1251776 w 2114505"/>
                    <a:gd name="connsiteY7" fmla="*/ 1527706 h 1613332"/>
                    <a:gd name="connsiteX8" fmla="*/ 1464777 w 2114505"/>
                    <a:gd name="connsiteY8" fmla="*/ 1349387 h 1613332"/>
                    <a:gd name="connsiteX9" fmla="*/ 1709334 w 2114505"/>
                    <a:gd name="connsiteY9" fmla="*/ 1249528 h 1613332"/>
                    <a:gd name="connsiteX10" fmla="*/ 2114505 w 2114505"/>
                    <a:gd name="connsiteY10" fmla="*/ 1227842 h 1613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14505" h="1613332">
                      <a:moveTo>
                        <a:pt x="0" y="10378"/>
                      </a:moveTo>
                      <a:cubicBezTo>
                        <a:pt x="51594" y="26253"/>
                        <a:pt x="103188" y="-5497"/>
                        <a:pt x="171450" y="853"/>
                      </a:cubicBezTo>
                      <a:cubicBezTo>
                        <a:pt x="239713" y="7203"/>
                        <a:pt x="349250" y="-18197"/>
                        <a:pt x="409575" y="48478"/>
                      </a:cubicBezTo>
                      <a:cubicBezTo>
                        <a:pt x="469900" y="115153"/>
                        <a:pt x="495300" y="229453"/>
                        <a:pt x="533400" y="400903"/>
                      </a:cubicBezTo>
                      <a:cubicBezTo>
                        <a:pt x="571500" y="572353"/>
                        <a:pt x="592138" y="889853"/>
                        <a:pt x="638175" y="1077178"/>
                      </a:cubicBezTo>
                      <a:cubicBezTo>
                        <a:pt x="684212" y="1264503"/>
                        <a:pt x="731025" y="1434311"/>
                        <a:pt x="809625" y="1524853"/>
                      </a:cubicBezTo>
                      <a:cubicBezTo>
                        <a:pt x="888225" y="1615395"/>
                        <a:pt x="937472" y="1611635"/>
                        <a:pt x="1015108" y="1613299"/>
                      </a:cubicBezTo>
                      <a:cubicBezTo>
                        <a:pt x="1092744" y="1614963"/>
                        <a:pt x="1193924" y="1555048"/>
                        <a:pt x="1251776" y="1527706"/>
                      </a:cubicBezTo>
                      <a:cubicBezTo>
                        <a:pt x="1309628" y="1500364"/>
                        <a:pt x="1391147" y="1385051"/>
                        <a:pt x="1464777" y="1349387"/>
                      </a:cubicBezTo>
                      <a:cubicBezTo>
                        <a:pt x="1538407" y="1313723"/>
                        <a:pt x="1648380" y="1256709"/>
                        <a:pt x="1709334" y="1249528"/>
                      </a:cubicBezTo>
                      <a:cubicBezTo>
                        <a:pt x="1770288" y="1242347"/>
                        <a:pt x="2091681" y="1229079"/>
                        <a:pt x="2114505" y="1227842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73" name="Connecteur droit 172"/>
                <p:cNvCxnSpPr/>
                <p:nvPr/>
              </p:nvCxnSpPr>
              <p:spPr>
                <a:xfrm>
                  <a:off x="5269722" y="3793713"/>
                  <a:ext cx="2830670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ZoneTexte 169"/>
              <p:cNvSpPr txBox="1"/>
              <p:nvPr/>
            </p:nvSpPr>
            <p:spPr>
              <a:xfrm rot="16200000">
                <a:off x="3644860" y="4621216"/>
                <a:ext cx="2953064" cy="408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err="1" smtClean="0">
                    <a:latin typeface="+mn-lt"/>
                  </a:rPr>
                  <a:t>Mean</a:t>
                </a:r>
                <a:r>
                  <a:rPr lang="fr-FR" sz="1400" b="1" dirty="0" smtClean="0">
                    <a:latin typeface="+mn-lt"/>
                  </a:rPr>
                  <a:t> </a:t>
                </a:r>
                <a:r>
                  <a:rPr lang="fr-FR" sz="1400" b="1" dirty="0" err="1" smtClean="0">
                    <a:latin typeface="+mn-lt"/>
                  </a:rPr>
                  <a:t>field</a:t>
                </a:r>
                <a:r>
                  <a:rPr lang="fr-FR" sz="1400" b="1" dirty="0" smtClean="0">
                    <a:latin typeface="+mn-lt"/>
                  </a:rPr>
                  <a:t> </a:t>
                </a:r>
                <a:r>
                  <a:rPr lang="fr-FR" sz="1400" b="1" dirty="0" err="1" smtClean="0">
                    <a:latin typeface="+mn-lt"/>
                  </a:rPr>
                  <a:t>potential</a:t>
                </a:r>
                <a:r>
                  <a:rPr lang="fr-FR" sz="1400" b="1" dirty="0" smtClean="0">
                    <a:latin typeface="+mn-lt"/>
                  </a:rPr>
                  <a:t> </a:t>
                </a:r>
                <a:r>
                  <a:rPr lang="fr-FR" b="1" dirty="0" smtClean="0"/>
                  <a:t> </a:t>
                </a:r>
                <a:endParaRPr lang="fr-FR" b="1" dirty="0"/>
              </a:p>
            </p:txBody>
          </p:sp>
        </p:grpSp>
        <p:cxnSp>
          <p:nvCxnSpPr>
            <p:cNvPr id="143" name="Connecteur droit 142"/>
            <p:cNvCxnSpPr/>
            <p:nvPr/>
          </p:nvCxnSpPr>
          <p:spPr>
            <a:xfrm>
              <a:off x="5432281" y="3645444"/>
              <a:ext cx="27364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/>
            <p:cNvCxnSpPr>
              <a:endCxn id="172" idx="3"/>
            </p:cNvCxnSpPr>
            <p:nvPr/>
          </p:nvCxnSpPr>
          <p:spPr>
            <a:xfrm>
              <a:off x="5432283" y="4206919"/>
              <a:ext cx="547401" cy="481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/>
            <p:cNvCxnSpPr/>
            <p:nvPr/>
          </p:nvCxnSpPr>
          <p:spPr>
            <a:xfrm>
              <a:off x="5469279" y="3933476"/>
              <a:ext cx="547401" cy="481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/>
            <p:cNvCxnSpPr/>
            <p:nvPr/>
          </p:nvCxnSpPr>
          <p:spPr>
            <a:xfrm>
              <a:off x="5469279" y="3789460"/>
              <a:ext cx="547401" cy="481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/>
            <p:cNvCxnSpPr/>
            <p:nvPr/>
          </p:nvCxnSpPr>
          <p:spPr>
            <a:xfrm>
              <a:off x="5469279" y="3573436"/>
              <a:ext cx="547401" cy="481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/>
            <p:cNvCxnSpPr/>
            <p:nvPr/>
          </p:nvCxnSpPr>
          <p:spPr>
            <a:xfrm>
              <a:off x="5469279" y="3429420"/>
              <a:ext cx="547401" cy="481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e 8"/>
            <p:cNvGrpSpPr/>
            <p:nvPr/>
          </p:nvGrpSpPr>
          <p:grpSpPr>
            <a:xfrm>
              <a:off x="5434597" y="2664445"/>
              <a:ext cx="2737803" cy="476943"/>
              <a:chOff x="6477391" y="2664445"/>
              <a:chExt cx="1695009" cy="476943"/>
            </a:xfrm>
          </p:grpSpPr>
          <p:grpSp>
            <p:nvGrpSpPr>
              <p:cNvPr id="144" name="Groupe 143"/>
              <p:cNvGrpSpPr/>
              <p:nvPr/>
            </p:nvGrpSpPr>
            <p:grpSpPr>
              <a:xfrm>
                <a:off x="6477391" y="2709339"/>
                <a:ext cx="1695009" cy="432049"/>
                <a:chOff x="2051720" y="2636911"/>
                <a:chExt cx="1695009" cy="432049"/>
              </a:xfrm>
            </p:grpSpPr>
            <p:cxnSp>
              <p:nvCxnSpPr>
                <p:cNvPr id="161" name="Connecteur droit 160"/>
                <p:cNvCxnSpPr/>
                <p:nvPr/>
              </p:nvCxnSpPr>
              <p:spPr>
                <a:xfrm>
                  <a:off x="2051720" y="3068959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Connecteur droit 161"/>
                <p:cNvCxnSpPr/>
                <p:nvPr/>
              </p:nvCxnSpPr>
              <p:spPr>
                <a:xfrm>
                  <a:off x="2051720" y="2996951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Connecteur droit 162"/>
                <p:cNvCxnSpPr/>
                <p:nvPr/>
              </p:nvCxnSpPr>
              <p:spPr>
                <a:xfrm>
                  <a:off x="2051720" y="2924944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Connecteur droit 163"/>
                <p:cNvCxnSpPr/>
                <p:nvPr/>
              </p:nvCxnSpPr>
              <p:spPr>
                <a:xfrm>
                  <a:off x="2051720" y="2852936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Connecteur droit 164"/>
                <p:cNvCxnSpPr/>
                <p:nvPr/>
              </p:nvCxnSpPr>
              <p:spPr>
                <a:xfrm>
                  <a:off x="2051720" y="2780928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Connecteur droit 165"/>
                <p:cNvCxnSpPr/>
                <p:nvPr/>
              </p:nvCxnSpPr>
              <p:spPr>
                <a:xfrm>
                  <a:off x="2051720" y="2708919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Connecteur droit 166"/>
                <p:cNvCxnSpPr/>
                <p:nvPr/>
              </p:nvCxnSpPr>
              <p:spPr>
                <a:xfrm>
                  <a:off x="2051720" y="2636911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" name="Connecteur droit 155"/>
              <p:cNvCxnSpPr/>
              <p:nvPr/>
            </p:nvCxnSpPr>
            <p:spPr>
              <a:xfrm>
                <a:off x="6477391" y="2952476"/>
                <a:ext cx="169500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156"/>
              <p:cNvCxnSpPr/>
              <p:nvPr/>
            </p:nvCxnSpPr>
            <p:spPr>
              <a:xfrm>
                <a:off x="6477391" y="2880468"/>
                <a:ext cx="169500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157"/>
              <p:cNvCxnSpPr/>
              <p:nvPr/>
            </p:nvCxnSpPr>
            <p:spPr>
              <a:xfrm>
                <a:off x="6477391" y="2808461"/>
                <a:ext cx="169500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Connecteur droit 158"/>
              <p:cNvCxnSpPr/>
              <p:nvPr/>
            </p:nvCxnSpPr>
            <p:spPr>
              <a:xfrm>
                <a:off x="6477391" y="2736453"/>
                <a:ext cx="169500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onnecteur droit 159"/>
              <p:cNvCxnSpPr/>
              <p:nvPr/>
            </p:nvCxnSpPr>
            <p:spPr>
              <a:xfrm>
                <a:off x="6477391" y="2664445"/>
                <a:ext cx="169500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e 15"/>
          <p:cNvGrpSpPr/>
          <p:nvPr/>
        </p:nvGrpSpPr>
        <p:grpSpPr>
          <a:xfrm>
            <a:off x="602268" y="2349300"/>
            <a:ext cx="3144461" cy="2303836"/>
            <a:chOff x="602268" y="2276872"/>
            <a:chExt cx="3144461" cy="2303836"/>
          </a:xfrm>
        </p:grpSpPr>
        <p:grpSp>
          <p:nvGrpSpPr>
            <p:cNvPr id="8" name="Groupe 7"/>
            <p:cNvGrpSpPr/>
            <p:nvPr/>
          </p:nvGrpSpPr>
          <p:grpSpPr>
            <a:xfrm>
              <a:off x="602268" y="2276872"/>
              <a:ext cx="3144461" cy="2303836"/>
              <a:chOff x="602268" y="2276872"/>
              <a:chExt cx="3144461" cy="2303836"/>
            </a:xfrm>
          </p:grpSpPr>
          <p:grpSp>
            <p:nvGrpSpPr>
              <p:cNvPr id="116" name="Groupe 115"/>
              <p:cNvGrpSpPr/>
              <p:nvPr/>
            </p:nvGrpSpPr>
            <p:grpSpPr>
              <a:xfrm>
                <a:off x="602268" y="2276872"/>
                <a:ext cx="3140829" cy="2303836"/>
                <a:chOff x="4917374" y="3348702"/>
                <a:chExt cx="3469968" cy="2953064"/>
              </a:xfrm>
            </p:grpSpPr>
            <p:grpSp>
              <p:nvGrpSpPr>
                <p:cNvPr id="118" name="Groupe 117"/>
                <p:cNvGrpSpPr/>
                <p:nvPr/>
              </p:nvGrpSpPr>
              <p:grpSpPr>
                <a:xfrm>
                  <a:off x="6280727" y="5209105"/>
                  <a:ext cx="1265667" cy="405352"/>
                  <a:chOff x="6084168" y="4149080"/>
                  <a:chExt cx="1224136" cy="379785"/>
                </a:xfrm>
              </p:grpSpPr>
              <p:sp>
                <p:nvSpPr>
                  <p:cNvPr id="128" name="ZoneTexte 127"/>
                  <p:cNvSpPr txBox="1"/>
                  <p:nvPr/>
                </p:nvSpPr>
                <p:spPr>
                  <a:xfrm>
                    <a:off x="6854334" y="4149080"/>
                    <a:ext cx="45397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 smtClean="0"/>
                      <a:t> 172</a:t>
                    </a:r>
                    <a:endParaRPr lang="fr-FR" sz="1200" dirty="0"/>
                  </a:p>
                </p:txBody>
              </p:sp>
              <p:sp>
                <p:nvSpPr>
                  <p:cNvPr id="129" name="ZoneTexte 128"/>
                  <p:cNvSpPr txBox="1"/>
                  <p:nvPr/>
                </p:nvSpPr>
                <p:spPr>
                  <a:xfrm>
                    <a:off x="6084168" y="4221088"/>
                    <a:ext cx="86754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 smtClean="0"/>
                      <a:t>3078</a:t>
                    </a:r>
                    <a:r>
                      <a:rPr lang="fr-FR" sz="1400" dirty="0" smtClean="0">
                        <a:latin typeface="+mn-lt"/>
                      </a:rPr>
                      <a:t>n +</a:t>
                    </a:r>
                    <a:endParaRPr lang="fr-FR" sz="1400" dirty="0"/>
                  </a:p>
                </p:txBody>
              </p:sp>
            </p:grpSp>
            <p:grpSp>
              <p:nvGrpSpPr>
                <p:cNvPr id="119" name="Groupe 118"/>
                <p:cNvGrpSpPr/>
                <p:nvPr/>
              </p:nvGrpSpPr>
              <p:grpSpPr>
                <a:xfrm>
                  <a:off x="5364088" y="3729224"/>
                  <a:ext cx="3023254" cy="2388479"/>
                  <a:chOff x="5267324" y="3068961"/>
                  <a:chExt cx="2833068" cy="2112642"/>
                </a:xfrm>
              </p:grpSpPr>
              <p:sp>
                <p:nvSpPr>
                  <p:cNvPr id="123" name="Rectangle 122"/>
                  <p:cNvSpPr/>
                  <p:nvPr/>
                </p:nvSpPr>
                <p:spPr>
                  <a:xfrm>
                    <a:off x="5267324" y="3068961"/>
                    <a:ext cx="2833067" cy="211264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dirty="0" smtClean="0"/>
                      <a:t>c</a:t>
                    </a:r>
                    <a:endParaRPr lang="fr-FR" dirty="0"/>
                  </a:p>
                </p:txBody>
              </p:sp>
              <p:sp>
                <p:nvSpPr>
                  <p:cNvPr id="124" name="Forme libre 123"/>
                  <p:cNvSpPr/>
                  <p:nvPr/>
                </p:nvSpPr>
                <p:spPr>
                  <a:xfrm flipV="1">
                    <a:off x="5300647" y="3822841"/>
                    <a:ext cx="2114505" cy="1358762"/>
                  </a:xfrm>
                  <a:custGeom>
                    <a:avLst/>
                    <a:gdLst>
                      <a:gd name="connsiteX0" fmla="*/ 0 w 1238250"/>
                      <a:gd name="connsiteY0" fmla="*/ 0 h 1733550"/>
                      <a:gd name="connsiteX1" fmla="*/ 171450 w 1238250"/>
                      <a:gd name="connsiteY1" fmla="*/ 47625 h 1733550"/>
                      <a:gd name="connsiteX2" fmla="*/ 409575 w 1238250"/>
                      <a:gd name="connsiteY2" fmla="*/ 95250 h 1733550"/>
                      <a:gd name="connsiteX3" fmla="*/ 533400 w 1238250"/>
                      <a:gd name="connsiteY3" fmla="*/ 447675 h 1733550"/>
                      <a:gd name="connsiteX4" fmla="*/ 638175 w 1238250"/>
                      <a:gd name="connsiteY4" fmla="*/ 1123950 h 1733550"/>
                      <a:gd name="connsiteX5" fmla="*/ 723900 w 1238250"/>
                      <a:gd name="connsiteY5" fmla="*/ 1571625 h 1733550"/>
                      <a:gd name="connsiteX6" fmla="*/ 1238250 w 1238250"/>
                      <a:gd name="connsiteY6" fmla="*/ 1733550 h 1733550"/>
                      <a:gd name="connsiteX0" fmla="*/ 0 w 1333500"/>
                      <a:gd name="connsiteY0" fmla="*/ 0 h 1695450"/>
                      <a:gd name="connsiteX1" fmla="*/ 171450 w 1333500"/>
                      <a:gd name="connsiteY1" fmla="*/ 47625 h 1695450"/>
                      <a:gd name="connsiteX2" fmla="*/ 409575 w 1333500"/>
                      <a:gd name="connsiteY2" fmla="*/ 95250 h 1695450"/>
                      <a:gd name="connsiteX3" fmla="*/ 533400 w 1333500"/>
                      <a:gd name="connsiteY3" fmla="*/ 447675 h 1695450"/>
                      <a:gd name="connsiteX4" fmla="*/ 638175 w 1333500"/>
                      <a:gd name="connsiteY4" fmla="*/ 1123950 h 1695450"/>
                      <a:gd name="connsiteX5" fmla="*/ 723900 w 1333500"/>
                      <a:gd name="connsiteY5" fmla="*/ 1571625 h 1695450"/>
                      <a:gd name="connsiteX6" fmla="*/ 1333500 w 1333500"/>
                      <a:gd name="connsiteY6" fmla="*/ 1695450 h 1695450"/>
                      <a:gd name="connsiteX0" fmla="*/ 0 w 1333500"/>
                      <a:gd name="connsiteY0" fmla="*/ 0 h 1695450"/>
                      <a:gd name="connsiteX1" fmla="*/ 171450 w 1333500"/>
                      <a:gd name="connsiteY1" fmla="*/ 47625 h 1695450"/>
                      <a:gd name="connsiteX2" fmla="*/ 409575 w 1333500"/>
                      <a:gd name="connsiteY2" fmla="*/ 95250 h 1695450"/>
                      <a:gd name="connsiteX3" fmla="*/ 533400 w 1333500"/>
                      <a:gd name="connsiteY3" fmla="*/ 447675 h 1695450"/>
                      <a:gd name="connsiteX4" fmla="*/ 638175 w 1333500"/>
                      <a:gd name="connsiteY4" fmla="*/ 1123950 h 1695450"/>
                      <a:gd name="connsiteX5" fmla="*/ 809625 w 1333500"/>
                      <a:gd name="connsiteY5" fmla="*/ 1571625 h 1695450"/>
                      <a:gd name="connsiteX6" fmla="*/ 1333500 w 1333500"/>
                      <a:gd name="connsiteY6" fmla="*/ 1695450 h 1695450"/>
                      <a:gd name="connsiteX0" fmla="*/ 0 w 1333500"/>
                      <a:gd name="connsiteY0" fmla="*/ 10378 h 1648678"/>
                      <a:gd name="connsiteX1" fmla="*/ 171450 w 1333500"/>
                      <a:gd name="connsiteY1" fmla="*/ 853 h 1648678"/>
                      <a:gd name="connsiteX2" fmla="*/ 409575 w 1333500"/>
                      <a:gd name="connsiteY2" fmla="*/ 48478 h 1648678"/>
                      <a:gd name="connsiteX3" fmla="*/ 533400 w 1333500"/>
                      <a:gd name="connsiteY3" fmla="*/ 400903 h 1648678"/>
                      <a:gd name="connsiteX4" fmla="*/ 638175 w 1333500"/>
                      <a:gd name="connsiteY4" fmla="*/ 1077178 h 1648678"/>
                      <a:gd name="connsiteX5" fmla="*/ 809625 w 1333500"/>
                      <a:gd name="connsiteY5" fmla="*/ 1524853 h 1648678"/>
                      <a:gd name="connsiteX6" fmla="*/ 1333500 w 1333500"/>
                      <a:gd name="connsiteY6" fmla="*/ 1648678 h 1648678"/>
                      <a:gd name="connsiteX0" fmla="*/ 0 w 1333500"/>
                      <a:gd name="connsiteY0" fmla="*/ 10378 h 1648678"/>
                      <a:gd name="connsiteX1" fmla="*/ 171450 w 1333500"/>
                      <a:gd name="connsiteY1" fmla="*/ 853 h 1648678"/>
                      <a:gd name="connsiteX2" fmla="*/ 409575 w 1333500"/>
                      <a:gd name="connsiteY2" fmla="*/ 48478 h 1648678"/>
                      <a:gd name="connsiteX3" fmla="*/ 533400 w 1333500"/>
                      <a:gd name="connsiteY3" fmla="*/ 400903 h 1648678"/>
                      <a:gd name="connsiteX4" fmla="*/ 638175 w 1333500"/>
                      <a:gd name="connsiteY4" fmla="*/ 1077178 h 1648678"/>
                      <a:gd name="connsiteX5" fmla="*/ 809625 w 1333500"/>
                      <a:gd name="connsiteY5" fmla="*/ 1524853 h 1648678"/>
                      <a:gd name="connsiteX6" fmla="*/ 1109775 w 1333500"/>
                      <a:gd name="connsiteY6" fmla="*/ 1620432 h 1648678"/>
                      <a:gd name="connsiteX7" fmla="*/ 1333500 w 1333500"/>
                      <a:gd name="connsiteY7" fmla="*/ 1648678 h 1648678"/>
                      <a:gd name="connsiteX0" fmla="*/ 0 w 1412389"/>
                      <a:gd name="connsiteY0" fmla="*/ 10378 h 1622120"/>
                      <a:gd name="connsiteX1" fmla="*/ 171450 w 1412389"/>
                      <a:gd name="connsiteY1" fmla="*/ 853 h 1622120"/>
                      <a:gd name="connsiteX2" fmla="*/ 409575 w 1412389"/>
                      <a:gd name="connsiteY2" fmla="*/ 48478 h 1622120"/>
                      <a:gd name="connsiteX3" fmla="*/ 533400 w 1412389"/>
                      <a:gd name="connsiteY3" fmla="*/ 400903 h 1622120"/>
                      <a:gd name="connsiteX4" fmla="*/ 638175 w 1412389"/>
                      <a:gd name="connsiteY4" fmla="*/ 1077178 h 1622120"/>
                      <a:gd name="connsiteX5" fmla="*/ 809625 w 1412389"/>
                      <a:gd name="connsiteY5" fmla="*/ 1524853 h 1622120"/>
                      <a:gd name="connsiteX6" fmla="*/ 1109775 w 1412389"/>
                      <a:gd name="connsiteY6" fmla="*/ 1620432 h 1622120"/>
                      <a:gd name="connsiteX7" fmla="*/ 1412389 w 1412389"/>
                      <a:gd name="connsiteY7" fmla="*/ 1470358 h 1622120"/>
                      <a:gd name="connsiteX0" fmla="*/ 0 w 1412389"/>
                      <a:gd name="connsiteY0" fmla="*/ 10378 h 1620464"/>
                      <a:gd name="connsiteX1" fmla="*/ 171450 w 1412389"/>
                      <a:gd name="connsiteY1" fmla="*/ 853 h 1620464"/>
                      <a:gd name="connsiteX2" fmla="*/ 409575 w 1412389"/>
                      <a:gd name="connsiteY2" fmla="*/ 48478 h 1620464"/>
                      <a:gd name="connsiteX3" fmla="*/ 533400 w 1412389"/>
                      <a:gd name="connsiteY3" fmla="*/ 400903 h 1620464"/>
                      <a:gd name="connsiteX4" fmla="*/ 638175 w 1412389"/>
                      <a:gd name="connsiteY4" fmla="*/ 1077178 h 1620464"/>
                      <a:gd name="connsiteX5" fmla="*/ 809625 w 1412389"/>
                      <a:gd name="connsiteY5" fmla="*/ 1524853 h 1620464"/>
                      <a:gd name="connsiteX6" fmla="*/ 1109775 w 1412389"/>
                      <a:gd name="connsiteY6" fmla="*/ 1620432 h 1620464"/>
                      <a:gd name="connsiteX7" fmla="*/ 1275443 w 1412389"/>
                      <a:gd name="connsiteY7" fmla="*/ 1534839 h 1620464"/>
                      <a:gd name="connsiteX8" fmla="*/ 1412389 w 1412389"/>
                      <a:gd name="connsiteY8" fmla="*/ 1470358 h 1620464"/>
                      <a:gd name="connsiteX0" fmla="*/ 0 w 1791058"/>
                      <a:gd name="connsiteY0" fmla="*/ 10378 h 1620464"/>
                      <a:gd name="connsiteX1" fmla="*/ 171450 w 1791058"/>
                      <a:gd name="connsiteY1" fmla="*/ 853 h 1620464"/>
                      <a:gd name="connsiteX2" fmla="*/ 409575 w 1791058"/>
                      <a:gd name="connsiteY2" fmla="*/ 48478 h 1620464"/>
                      <a:gd name="connsiteX3" fmla="*/ 533400 w 1791058"/>
                      <a:gd name="connsiteY3" fmla="*/ 400903 h 1620464"/>
                      <a:gd name="connsiteX4" fmla="*/ 638175 w 1791058"/>
                      <a:gd name="connsiteY4" fmla="*/ 1077178 h 1620464"/>
                      <a:gd name="connsiteX5" fmla="*/ 809625 w 1791058"/>
                      <a:gd name="connsiteY5" fmla="*/ 1524853 h 1620464"/>
                      <a:gd name="connsiteX6" fmla="*/ 1109775 w 1791058"/>
                      <a:gd name="connsiteY6" fmla="*/ 1620432 h 1620464"/>
                      <a:gd name="connsiteX7" fmla="*/ 1275443 w 1791058"/>
                      <a:gd name="connsiteY7" fmla="*/ 1534839 h 1620464"/>
                      <a:gd name="connsiteX8" fmla="*/ 1791058 w 1791058"/>
                      <a:gd name="connsiteY8" fmla="*/ 1341967 h 1620464"/>
                      <a:gd name="connsiteX0" fmla="*/ 0 w 1791058"/>
                      <a:gd name="connsiteY0" fmla="*/ 10378 h 1620465"/>
                      <a:gd name="connsiteX1" fmla="*/ 171450 w 1791058"/>
                      <a:gd name="connsiteY1" fmla="*/ 853 h 1620465"/>
                      <a:gd name="connsiteX2" fmla="*/ 409575 w 1791058"/>
                      <a:gd name="connsiteY2" fmla="*/ 48478 h 1620465"/>
                      <a:gd name="connsiteX3" fmla="*/ 533400 w 1791058"/>
                      <a:gd name="connsiteY3" fmla="*/ 400903 h 1620465"/>
                      <a:gd name="connsiteX4" fmla="*/ 638175 w 1791058"/>
                      <a:gd name="connsiteY4" fmla="*/ 1077178 h 1620465"/>
                      <a:gd name="connsiteX5" fmla="*/ 809625 w 1791058"/>
                      <a:gd name="connsiteY5" fmla="*/ 1524853 h 1620465"/>
                      <a:gd name="connsiteX6" fmla="*/ 1109775 w 1791058"/>
                      <a:gd name="connsiteY6" fmla="*/ 1620432 h 1620465"/>
                      <a:gd name="connsiteX7" fmla="*/ 1275443 w 1791058"/>
                      <a:gd name="connsiteY7" fmla="*/ 1534839 h 1620465"/>
                      <a:gd name="connsiteX8" fmla="*/ 1456888 w 1791058"/>
                      <a:gd name="connsiteY8" fmla="*/ 1456379 h 1620465"/>
                      <a:gd name="connsiteX9" fmla="*/ 1791058 w 1791058"/>
                      <a:gd name="connsiteY9" fmla="*/ 1341967 h 1620465"/>
                      <a:gd name="connsiteX0" fmla="*/ 0 w 1791058"/>
                      <a:gd name="connsiteY0" fmla="*/ 10378 h 1620465"/>
                      <a:gd name="connsiteX1" fmla="*/ 171450 w 1791058"/>
                      <a:gd name="connsiteY1" fmla="*/ 853 h 1620465"/>
                      <a:gd name="connsiteX2" fmla="*/ 409575 w 1791058"/>
                      <a:gd name="connsiteY2" fmla="*/ 48478 h 1620465"/>
                      <a:gd name="connsiteX3" fmla="*/ 533400 w 1791058"/>
                      <a:gd name="connsiteY3" fmla="*/ 400903 h 1620465"/>
                      <a:gd name="connsiteX4" fmla="*/ 638175 w 1791058"/>
                      <a:gd name="connsiteY4" fmla="*/ 1077178 h 1620465"/>
                      <a:gd name="connsiteX5" fmla="*/ 809625 w 1791058"/>
                      <a:gd name="connsiteY5" fmla="*/ 1524853 h 1620465"/>
                      <a:gd name="connsiteX6" fmla="*/ 1109775 w 1791058"/>
                      <a:gd name="connsiteY6" fmla="*/ 1620432 h 1620465"/>
                      <a:gd name="connsiteX7" fmla="*/ 1275443 w 1791058"/>
                      <a:gd name="connsiteY7" fmla="*/ 1534839 h 1620465"/>
                      <a:gd name="connsiteX8" fmla="*/ 1464777 w 1791058"/>
                      <a:gd name="connsiteY8" fmla="*/ 1399316 h 1620465"/>
                      <a:gd name="connsiteX9" fmla="*/ 1791058 w 1791058"/>
                      <a:gd name="connsiteY9" fmla="*/ 1341967 h 1620465"/>
                      <a:gd name="connsiteX0" fmla="*/ 0 w 1791058"/>
                      <a:gd name="connsiteY0" fmla="*/ 10378 h 1613337"/>
                      <a:gd name="connsiteX1" fmla="*/ 171450 w 1791058"/>
                      <a:gd name="connsiteY1" fmla="*/ 853 h 1613337"/>
                      <a:gd name="connsiteX2" fmla="*/ 409575 w 1791058"/>
                      <a:gd name="connsiteY2" fmla="*/ 48478 h 1613337"/>
                      <a:gd name="connsiteX3" fmla="*/ 533400 w 1791058"/>
                      <a:gd name="connsiteY3" fmla="*/ 400903 h 1613337"/>
                      <a:gd name="connsiteX4" fmla="*/ 638175 w 1791058"/>
                      <a:gd name="connsiteY4" fmla="*/ 1077178 h 1613337"/>
                      <a:gd name="connsiteX5" fmla="*/ 809625 w 1791058"/>
                      <a:gd name="connsiteY5" fmla="*/ 1524853 h 1613337"/>
                      <a:gd name="connsiteX6" fmla="*/ 1015108 w 1791058"/>
                      <a:gd name="connsiteY6" fmla="*/ 1613299 h 1613337"/>
                      <a:gd name="connsiteX7" fmla="*/ 1275443 w 1791058"/>
                      <a:gd name="connsiteY7" fmla="*/ 1534839 h 1613337"/>
                      <a:gd name="connsiteX8" fmla="*/ 1464777 w 1791058"/>
                      <a:gd name="connsiteY8" fmla="*/ 1399316 h 1613337"/>
                      <a:gd name="connsiteX9" fmla="*/ 1791058 w 1791058"/>
                      <a:gd name="connsiteY9" fmla="*/ 1341967 h 1613337"/>
                      <a:gd name="connsiteX0" fmla="*/ 0 w 1791058"/>
                      <a:gd name="connsiteY0" fmla="*/ 10378 h 1613332"/>
                      <a:gd name="connsiteX1" fmla="*/ 171450 w 1791058"/>
                      <a:gd name="connsiteY1" fmla="*/ 853 h 1613332"/>
                      <a:gd name="connsiteX2" fmla="*/ 409575 w 1791058"/>
                      <a:gd name="connsiteY2" fmla="*/ 48478 h 1613332"/>
                      <a:gd name="connsiteX3" fmla="*/ 533400 w 1791058"/>
                      <a:gd name="connsiteY3" fmla="*/ 400903 h 1613332"/>
                      <a:gd name="connsiteX4" fmla="*/ 638175 w 1791058"/>
                      <a:gd name="connsiteY4" fmla="*/ 1077178 h 1613332"/>
                      <a:gd name="connsiteX5" fmla="*/ 809625 w 1791058"/>
                      <a:gd name="connsiteY5" fmla="*/ 1524853 h 1613332"/>
                      <a:gd name="connsiteX6" fmla="*/ 1015108 w 1791058"/>
                      <a:gd name="connsiteY6" fmla="*/ 1613299 h 1613332"/>
                      <a:gd name="connsiteX7" fmla="*/ 1251776 w 1791058"/>
                      <a:gd name="connsiteY7" fmla="*/ 1527706 h 1613332"/>
                      <a:gd name="connsiteX8" fmla="*/ 1464777 w 1791058"/>
                      <a:gd name="connsiteY8" fmla="*/ 1399316 h 1613332"/>
                      <a:gd name="connsiteX9" fmla="*/ 1791058 w 1791058"/>
                      <a:gd name="connsiteY9" fmla="*/ 1341967 h 1613332"/>
                      <a:gd name="connsiteX0" fmla="*/ 0 w 1791058"/>
                      <a:gd name="connsiteY0" fmla="*/ 10378 h 1613332"/>
                      <a:gd name="connsiteX1" fmla="*/ 171450 w 1791058"/>
                      <a:gd name="connsiteY1" fmla="*/ 853 h 1613332"/>
                      <a:gd name="connsiteX2" fmla="*/ 409575 w 1791058"/>
                      <a:gd name="connsiteY2" fmla="*/ 48478 h 1613332"/>
                      <a:gd name="connsiteX3" fmla="*/ 533400 w 1791058"/>
                      <a:gd name="connsiteY3" fmla="*/ 400903 h 1613332"/>
                      <a:gd name="connsiteX4" fmla="*/ 638175 w 1791058"/>
                      <a:gd name="connsiteY4" fmla="*/ 1077178 h 1613332"/>
                      <a:gd name="connsiteX5" fmla="*/ 809625 w 1791058"/>
                      <a:gd name="connsiteY5" fmla="*/ 1524853 h 1613332"/>
                      <a:gd name="connsiteX6" fmla="*/ 1015108 w 1791058"/>
                      <a:gd name="connsiteY6" fmla="*/ 1613299 h 1613332"/>
                      <a:gd name="connsiteX7" fmla="*/ 1251776 w 1791058"/>
                      <a:gd name="connsiteY7" fmla="*/ 1527706 h 1613332"/>
                      <a:gd name="connsiteX8" fmla="*/ 1464777 w 1791058"/>
                      <a:gd name="connsiteY8" fmla="*/ 1349387 h 1613332"/>
                      <a:gd name="connsiteX9" fmla="*/ 1791058 w 1791058"/>
                      <a:gd name="connsiteY9" fmla="*/ 1341967 h 1613332"/>
                      <a:gd name="connsiteX0" fmla="*/ 0 w 1830503"/>
                      <a:gd name="connsiteY0" fmla="*/ 10378 h 1613332"/>
                      <a:gd name="connsiteX1" fmla="*/ 171450 w 1830503"/>
                      <a:gd name="connsiteY1" fmla="*/ 853 h 1613332"/>
                      <a:gd name="connsiteX2" fmla="*/ 409575 w 1830503"/>
                      <a:gd name="connsiteY2" fmla="*/ 48478 h 1613332"/>
                      <a:gd name="connsiteX3" fmla="*/ 533400 w 1830503"/>
                      <a:gd name="connsiteY3" fmla="*/ 400903 h 1613332"/>
                      <a:gd name="connsiteX4" fmla="*/ 638175 w 1830503"/>
                      <a:gd name="connsiteY4" fmla="*/ 1077178 h 1613332"/>
                      <a:gd name="connsiteX5" fmla="*/ 809625 w 1830503"/>
                      <a:gd name="connsiteY5" fmla="*/ 1524853 h 1613332"/>
                      <a:gd name="connsiteX6" fmla="*/ 1015108 w 1830503"/>
                      <a:gd name="connsiteY6" fmla="*/ 1613299 h 1613332"/>
                      <a:gd name="connsiteX7" fmla="*/ 1251776 w 1830503"/>
                      <a:gd name="connsiteY7" fmla="*/ 1527706 h 1613332"/>
                      <a:gd name="connsiteX8" fmla="*/ 1464777 w 1830503"/>
                      <a:gd name="connsiteY8" fmla="*/ 1349387 h 1613332"/>
                      <a:gd name="connsiteX9" fmla="*/ 1830503 w 1830503"/>
                      <a:gd name="connsiteY9" fmla="*/ 1306303 h 1613332"/>
                      <a:gd name="connsiteX0" fmla="*/ 0 w 1830503"/>
                      <a:gd name="connsiteY0" fmla="*/ 10378 h 1613332"/>
                      <a:gd name="connsiteX1" fmla="*/ 171450 w 1830503"/>
                      <a:gd name="connsiteY1" fmla="*/ 853 h 1613332"/>
                      <a:gd name="connsiteX2" fmla="*/ 409575 w 1830503"/>
                      <a:gd name="connsiteY2" fmla="*/ 48478 h 1613332"/>
                      <a:gd name="connsiteX3" fmla="*/ 533400 w 1830503"/>
                      <a:gd name="connsiteY3" fmla="*/ 400903 h 1613332"/>
                      <a:gd name="connsiteX4" fmla="*/ 638175 w 1830503"/>
                      <a:gd name="connsiteY4" fmla="*/ 1077178 h 1613332"/>
                      <a:gd name="connsiteX5" fmla="*/ 809625 w 1830503"/>
                      <a:gd name="connsiteY5" fmla="*/ 1524853 h 1613332"/>
                      <a:gd name="connsiteX6" fmla="*/ 1015108 w 1830503"/>
                      <a:gd name="connsiteY6" fmla="*/ 1613299 h 1613332"/>
                      <a:gd name="connsiteX7" fmla="*/ 1251776 w 1830503"/>
                      <a:gd name="connsiteY7" fmla="*/ 1527706 h 1613332"/>
                      <a:gd name="connsiteX8" fmla="*/ 1464777 w 1830503"/>
                      <a:gd name="connsiteY8" fmla="*/ 1349387 h 1613332"/>
                      <a:gd name="connsiteX9" fmla="*/ 1693556 w 1830503"/>
                      <a:gd name="connsiteY9" fmla="*/ 1313723 h 1613332"/>
                      <a:gd name="connsiteX10" fmla="*/ 1830503 w 1830503"/>
                      <a:gd name="connsiteY10" fmla="*/ 1306303 h 1613332"/>
                      <a:gd name="connsiteX0" fmla="*/ 0 w 2114505"/>
                      <a:gd name="connsiteY0" fmla="*/ 10378 h 1613332"/>
                      <a:gd name="connsiteX1" fmla="*/ 171450 w 2114505"/>
                      <a:gd name="connsiteY1" fmla="*/ 853 h 1613332"/>
                      <a:gd name="connsiteX2" fmla="*/ 409575 w 2114505"/>
                      <a:gd name="connsiteY2" fmla="*/ 48478 h 1613332"/>
                      <a:gd name="connsiteX3" fmla="*/ 533400 w 2114505"/>
                      <a:gd name="connsiteY3" fmla="*/ 400903 h 1613332"/>
                      <a:gd name="connsiteX4" fmla="*/ 638175 w 2114505"/>
                      <a:gd name="connsiteY4" fmla="*/ 1077178 h 1613332"/>
                      <a:gd name="connsiteX5" fmla="*/ 809625 w 2114505"/>
                      <a:gd name="connsiteY5" fmla="*/ 1524853 h 1613332"/>
                      <a:gd name="connsiteX6" fmla="*/ 1015108 w 2114505"/>
                      <a:gd name="connsiteY6" fmla="*/ 1613299 h 1613332"/>
                      <a:gd name="connsiteX7" fmla="*/ 1251776 w 2114505"/>
                      <a:gd name="connsiteY7" fmla="*/ 1527706 h 1613332"/>
                      <a:gd name="connsiteX8" fmla="*/ 1464777 w 2114505"/>
                      <a:gd name="connsiteY8" fmla="*/ 1349387 h 1613332"/>
                      <a:gd name="connsiteX9" fmla="*/ 1693556 w 2114505"/>
                      <a:gd name="connsiteY9" fmla="*/ 1313723 h 1613332"/>
                      <a:gd name="connsiteX10" fmla="*/ 2114505 w 2114505"/>
                      <a:gd name="connsiteY10" fmla="*/ 1227842 h 1613332"/>
                      <a:gd name="connsiteX0" fmla="*/ 0 w 2114505"/>
                      <a:gd name="connsiteY0" fmla="*/ 10378 h 1613332"/>
                      <a:gd name="connsiteX1" fmla="*/ 171450 w 2114505"/>
                      <a:gd name="connsiteY1" fmla="*/ 853 h 1613332"/>
                      <a:gd name="connsiteX2" fmla="*/ 409575 w 2114505"/>
                      <a:gd name="connsiteY2" fmla="*/ 48478 h 1613332"/>
                      <a:gd name="connsiteX3" fmla="*/ 533400 w 2114505"/>
                      <a:gd name="connsiteY3" fmla="*/ 400903 h 1613332"/>
                      <a:gd name="connsiteX4" fmla="*/ 638175 w 2114505"/>
                      <a:gd name="connsiteY4" fmla="*/ 1077178 h 1613332"/>
                      <a:gd name="connsiteX5" fmla="*/ 809625 w 2114505"/>
                      <a:gd name="connsiteY5" fmla="*/ 1524853 h 1613332"/>
                      <a:gd name="connsiteX6" fmla="*/ 1015108 w 2114505"/>
                      <a:gd name="connsiteY6" fmla="*/ 1613299 h 1613332"/>
                      <a:gd name="connsiteX7" fmla="*/ 1251776 w 2114505"/>
                      <a:gd name="connsiteY7" fmla="*/ 1527706 h 1613332"/>
                      <a:gd name="connsiteX8" fmla="*/ 1464777 w 2114505"/>
                      <a:gd name="connsiteY8" fmla="*/ 1349387 h 1613332"/>
                      <a:gd name="connsiteX9" fmla="*/ 1709334 w 2114505"/>
                      <a:gd name="connsiteY9" fmla="*/ 1249528 h 1613332"/>
                      <a:gd name="connsiteX10" fmla="*/ 2114505 w 2114505"/>
                      <a:gd name="connsiteY10" fmla="*/ 1227842 h 1613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14505" h="1613332">
                        <a:moveTo>
                          <a:pt x="0" y="10378"/>
                        </a:moveTo>
                        <a:cubicBezTo>
                          <a:pt x="51594" y="26253"/>
                          <a:pt x="103188" y="-5497"/>
                          <a:pt x="171450" y="853"/>
                        </a:cubicBezTo>
                        <a:cubicBezTo>
                          <a:pt x="239713" y="7203"/>
                          <a:pt x="349250" y="-18197"/>
                          <a:pt x="409575" y="48478"/>
                        </a:cubicBezTo>
                        <a:cubicBezTo>
                          <a:pt x="469900" y="115153"/>
                          <a:pt x="495300" y="229453"/>
                          <a:pt x="533400" y="400903"/>
                        </a:cubicBezTo>
                        <a:cubicBezTo>
                          <a:pt x="571500" y="572353"/>
                          <a:pt x="592138" y="889853"/>
                          <a:pt x="638175" y="1077178"/>
                        </a:cubicBezTo>
                        <a:cubicBezTo>
                          <a:pt x="684212" y="1264503"/>
                          <a:pt x="731025" y="1434311"/>
                          <a:pt x="809625" y="1524853"/>
                        </a:cubicBezTo>
                        <a:cubicBezTo>
                          <a:pt x="888225" y="1615395"/>
                          <a:pt x="937472" y="1611635"/>
                          <a:pt x="1015108" y="1613299"/>
                        </a:cubicBezTo>
                        <a:cubicBezTo>
                          <a:pt x="1092744" y="1614963"/>
                          <a:pt x="1193924" y="1555048"/>
                          <a:pt x="1251776" y="1527706"/>
                        </a:cubicBezTo>
                        <a:cubicBezTo>
                          <a:pt x="1309628" y="1500364"/>
                          <a:pt x="1391147" y="1385051"/>
                          <a:pt x="1464777" y="1349387"/>
                        </a:cubicBezTo>
                        <a:cubicBezTo>
                          <a:pt x="1538407" y="1313723"/>
                          <a:pt x="1648380" y="1256709"/>
                          <a:pt x="1709334" y="1249528"/>
                        </a:cubicBezTo>
                        <a:cubicBezTo>
                          <a:pt x="1770288" y="1242347"/>
                          <a:pt x="2091681" y="1229079"/>
                          <a:pt x="2114505" y="1227842"/>
                        </a:cubicBezTo>
                      </a:path>
                    </a:pathLst>
                  </a:custGeom>
                  <a:no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126" name="Connecteur droit 125"/>
                  <p:cNvCxnSpPr/>
                  <p:nvPr/>
                </p:nvCxnSpPr>
                <p:spPr>
                  <a:xfrm>
                    <a:off x="6345560" y="3793713"/>
                    <a:ext cx="1754832" cy="1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1" name="ZoneTexte 120"/>
                <p:cNvSpPr txBox="1"/>
                <p:nvPr/>
              </p:nvSpPr>
              <p:spPr>
                <a:xfrm rot="16200000">
                  <a:off x="3644860" y="4621216"/>
                  <a:ext cx="2953064" cy="4080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 dirty="0" err="1" smtClean="0">
                      <a:latin typeface="+mn-lt"/>
                    </a:rPr>
                    <a:t>Mean</a:t>
                  </a:r>
                  <a:r>
                    <a:rPr lang="fr-FR" sz="1400" b="1" dirty="0" smtClean="0">
                      <a:latin typeface="+mn-lt"/>
                    </a:rPr>
                    <a:t> </a:t>
                  </a:r>
                  <a:r>
                    <a:rPr lang="fr-FR" sz="1400" b="1" dirty="0" err="1" smtClean="0">
                      <a:latin typeface="+mn-lt"/>
                    </a:rPr>
                    <a:t>field</a:t>
                  </a:r>
                  <a:r>
                    <a:rPr lang="fr-FR" sz="1400" b="1" dirty="0" smtClean="0">
                      <a:latin typeface="+mn-lt"/>
                    </a:rPr>
                    <a:t> </a:t>
                  </a:r>
                  <a:r>
                    <a:rPr lang="fr-FR" sz="1400" b="1" dirty="0" err="1" smtClean="0">
                      <a:latin typeface="+mn-lt"/>
                    </a:rPr>
                    <a:t>potential</a:t>
                  </a:r>
                  <a:r>
                    <a:rPr lang="fr-FR" sz="1400" b="1" dirty="0" smtClean="0">
                      <a:latin typeface="+mn-lt"/>
                    </a:rPr>
                    <a:t> </a:t>
                  </a:r>
                  <a:r>
                    <a:rPr lang="fr-FR" b="1" dirty="0" smtClean="0"/>
                    <a:t> </a:t>
                  </a:r>
                  <a:endParaRPr lang="fr-FR" b="1" dirty="0"/>
                </a:p>
              </p:txBody>
            </p:sp>
          </p:grpSp>
          <p:cxnSp>
            <p:nvCxnSpPr>
              <p:cNvPr id="6" name="Connecteur droit 5"/>
              <p:cNvCxnSpPr/>
              <p:nvPr/>
            </p:nvCxnSpPr>
            <p:spPr>
              <a:xfrm>
                <a:off x="1006610" y="3573016"/>
                <a:ext cx="2736487" cy="0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e 6"/>
              <p:cNvGrpSpPr/>
              <p:nvPr/>
            </p:nvGrpSpPr>
            <p:grpSpPr>
              <a:xfrm>
                <a:off x="2051720" y="2636911"/>
                <a:ext cx="1695009" cy="432049"/>
                <a:chOff x="2051720" y="2636911"/>
                <a:chExt cx="1695009" cy="432049"/>
              </a:xfrm>
            </p:grpSpPr>
            <p:cxnSp>
              <p:nvCxnSpPr>
                <p:cNvPr id="130" name="Connecteur droit 129"/>
                <p:cNvCxnSpPr/>
                <p:nvPr/>
              </p:nvCxnSpPr>
              <p:spPr>
                <a:xfrm>
                  <a:off x="2051720" y="3068959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Connecteur droit 130"/>
                <p:cNvCxnSpPr/>
                <p:nvPr/>
              </p:nvCxnSpPr>
              <p:spPr>
                <a:xfrm>
                  <a:off x="2051720" y="2996951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onnecteur droit 131"/>
                <p:cNvCxnSpPr/>
                <p:nvPr/>
              </p:nvCxnSpPr>
              <p:spPr>
                <a:xfrm>
                  <a:off x="2051720" y="2924944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Connecteur droit 132"/>
                <p:cNvCxnSpPr/>
                <p:nvPr/>
              </p:nvCxnSpPr>
              <p:spPr>
                <a:xfrm>
                  <a:off x="2051720" y="2852936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necteur droit 133"/>
                <p:cNvCxnSpPr/>
                <p:nvPr/>
              </p:nvCxnSpPr>
              <p:spPr>
                <a:xfrm>
                  <a:off x="2051720" y="2780928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Connecteur droit 134"/>
                <p:cNvCxnSpPr/>
                <p:nvPr/>
              </p:nvCxnSpPr>
              <p:spPr>
                <a:xfrm>
                  <a:off x="2051720" y="2708919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Connecteur droit 135"/>
                <p:cNvCxnSpPr/>
                <p:nvPr/>
              </p:nvCxnSpPr>
              <p:spPr>
                <a:xfrm>
                  <a:off x="2051720" y="2636911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" name="Connecteur droit 4"/>
              <p:cNvCxnSpPr>
                <a:endCxn id="124" idx="3"/>
              </p:cNvCxnSpPr>
              <p:nvPr/>
            </p:nvCxnSpPr>
            <p:spPr>
              <a:xfrm>
                <a:off x="1006612" y="4134491"/>
                <a:ext cx="547401" cy="48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/>
              <p:cNvCxnSpPr/>
              <p:nvPr/>
            </p:nvCxnSpPr>
            <p:spPr>
              <a:xfrm>
                <a:off x="1043608" y="3861048"/>
                <a:ext cx="547401" cy="48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105"/>
              <p:cNvCxnSpPr/>
              <p:nvPr/>
            </p:nvCxnSpPr>
            <p:spPr>
              <a:xfrm>
                <a:off x="1043608" y="3717032"/>
                <a:ext cx="547401" cy="48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/>
              <p:nvPr/>
            </p:nvCxnSpPr>
            <p:spPr>
              <a:xfrm>
                <a:off x="1043608" y="3501008"/>
                <a:ext cx="547401" cy="48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>
                <a:off x="1043608" y="3356992"/>
                <a:ext cx="547401" cy="48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/>
              <p:nvPr/>
            </p:nvCxnSpPr>
            <p:spPr>
              <a:xfrm>
                <a:off x="1043608" y="3212976"/>
                <a:ext cx="547401" cy="48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109"/>
              <p:cNvCxnSpPr/>
              <p:nvPr/>
            </p:nvCxnSpPr>
            <p:spPr>
              <a:xfrm>
                <a:off x="1043608" y="2996952"/>
                <a:ext cx="547401" cy="48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/>
              <p:nvPr/>
            </p:nvCxnSpPr>
            <p:spPr>
              <a:xfrm>
                <a:off x="1043608" y="2852936"/>
                <a:ext cx="547401" cy="48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/>
              <p:cNvCxnSpPr/>
              <p:nvPr/>
            </p:nvCxnSpPr>
            <p:spPr>
              <a:xfrm>
                <a:off x="1043608" y="2776114"/>
                <a:ext cx="547401" cy="48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>
                <a:off x="1043608" y="2708920"/>
                <a:ext cx="547401" cy="48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/>
              <p:cNvCxnSpPr/>
              <p:nvPr/>
            </p:nvCxnSpPr>
            <p:spPr>
              <a:xfrm>
                <a:off x="1043608" y="2636912"/>
                <a:ext cx="547401" cy="48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>
              <a:xfrm>
                <a:off x="2051720" y="2880048"/>
                <a:ext cx="169500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>
                <a:off x="2051720" y="2808040"/>
                <a:ext cx="169500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/>
              <p:nvPr/>
            </p:nvCxnSpPr>
            <p:spPr>
              <a:xfrm>
                <a:off x="2051720" y="2736033"/>
                <a:ext cx="169500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136"/>
              <p:cNvCxnSpPr/>
              <p:nvPr/>
            </p:nvCxnSpPr>
            <p:spPr>
              <a:xfrm>
                <a:off x="2051720" y="2664025"/>
                <a:ext cx="169500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137"/>
              <p:cNvCxnSpPr/>
              <p:nvPr/>
            </p:nvCxnSpPr>
            <p:spPr>
              <a:xfrm>
                <a:off x="2051720" y="2592017"/>
                <a:ext cx="169500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6" name="ZoneTexte 175"/>
            <p:cNvSpPr txBox="1"/>
            <p:nvPr/>
          </p:nvSpPr>
          <p:spPr>
            <a:xfrm>
              <a:off x="1907704" y="3645024"/>
              <a:ext cx="1816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 smtClean="0">
                  <a:solidFill>
                    <a:schemeClr val="accent6"/>
                  </a:solidFill>
                  <a:latin typeface="+mn-lt"/>
                </a:rPr>
                <a:t>nucleons</a:t>
              </a:r>
              <a:r>
                <a:rPr lang="fr-FR" sz="1400" b="1" dirty="0" smtClean="0">
                  <a:solidFill>
                    <a:schemeClr val="accent6"/>
                  </a:solidFill>
                  <a:latin typeface="+mn-lt"/>
                </a:rPr>
                <a:t> states</a:t>
              </a:r>
              <a:r>
                <a:rPr lang="fr-FR" b="1" dirty="0" smtClean="0">
                  <a:solidFill>
                    <a:schemeClr val="accent6"/>
                  </a:solidFill>
                </a:rPr>
                <a:t> </a:t>
              </a:r>
              <a:endParaRPr lang="fr-FR" b="1" dirty="0">
                <a:solidFill>
                  <a:schemeClr val="accent6"/>
                </a:solidFill>
              </a:endParaRPr>
            </a:p>
          </p:txBody>
        </p:sp>
        <p:sp>
          <p:nvSpPr>
            <p:cNvPr id="177" name="ZoneTexte 176"/>
            <p:cNvSpPr txBox="1"/>
            <p:nvPr/>
          </p:nvSpPr>
          <p:spPr>
            <a:xfrm>
              <a:off x="1914967" y="3933056"/>
              <a:ext cx="16113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00B050"/>
                  </a:solidFill>
                  <a:latin typeface="+mn-lt"/>
                </a:rPr>
                <a:t>c</a:t>
              </a:r>
              <a:r>
                <a:rPr lang="fr-FR" sz="1400" b="1" dirty="0" smtClean="0">
                  <a:solidFill>
                    <a:srgbClr val="00B050"/>
                  </a:solidFill>
                  <a:latin typeface="+mn-lt"/>
                </a:rPr>
                <a:t>luster states </a:t>
              </a:r>
              <a:endParaRPr lang="fr-FR" sz="1400" b="1" dirty="0">
                <a:solidFill>
                  <a:srgbClr val="00B050"/>
                </a:solidFill>
                <a:latin typeface="+mn-lt"/>
              </a:endParaRPr>
            </a:p>
          </p:txBody>
        </p:sp>
        <p:cxnSp>
          <p:nvCxnSpPr>
            <p:cNvPr id="12" name="Connecteur droit 11"/>
            <p:cNvCxnSpPr>
              <a:endCxn id="176" idx="1"/>
            </p:cNvCxnSpPr>
            <p:nvPr/>
          </p:nvCxnSpPr>
          <p:spPr>
            <a:xfrm>
              <a:off x="1763688" y="3829690"/>
              <a:ext cx="144016" cy="0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/>
            <p:cNvCxnSpPr/>
            <p:nvPr/>
          </p:nvCxnSpPr>
          <p:spPr>
            <a:xfrm>
              <a:off x="1763688" y="4077072"/>
              <a:ext cx="144016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ZoneTexte 178"/>
          <p:cNvSpPr txBox="1"/>
          <p:nvPr/>
        </p:nvSpPr>
        <p:spPr>
          <a:xfrm>
            <a:off x="5997694" y="2175247"/>
            <a:ext cx="1723549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6"/>
                </a:solidFill>
                <a:latin typeface="+mn-lt"/>
              </a:rPr>
              <a:t>e</a:t>
            </a:r>
            <a:r>
              <a:rPr lang="fr-FR" sz="2400" b="1" dirty="0" smtClean="0">
                <a:solidFill>
                  <a:schemeClr val="accent6"/>
                </a:solidFill>
                <a:latin typeface="+mn-lt"/>
              </a:rPr>
              <a:t>-cluster</a:t>
            </a:r>
            <a:endParaRPr lang="fr-FR" sz="24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80" name="ZoneTexte 179"/>
          <p:cNvSpPr txBox="1"/>
          <p:nvPr/>
        </p:nvSpPr>
        <p:spPr>
          <a:xfrm>
            <a:off x="1469841" y="2175247"/>
            <a:ext cx="1670650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6"/>
                </a:solidFill>
                <a:latin typeface="+mn-lt"/>
              </a:rPr>
              <a:t>r</a:t>
            </a:r>
            <a:r>
              <a:rPr lang="fr-FR" sz="2400" b="1" dirty="0">
                <a:solidFill>
                  <a:schemeClr val="accent6"/>
                </a:solidFill>
                <a:latin typeface="+mn-lt"/>
              </a:rPr>
              <a:t>-</a:t>
            </a:r>
            <a:r>
              <a:rPr lang="fr-FR" sz="2400" b="1" dirty="0" smtClean="0">
                <a:solidFill>
                  <a:schemeClr val="accent6"/>
                </a:solidFill>
                <a:latin typeface="+mn-lt"/>
              </a:rPr>
              <a:t>cluster</a:t>
            </a:r>
            <a:endParaRPr lang="fr-FR" sz="2400" b="1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997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23"/>
    </mc:Choice>
    <mc:Fallback xmlns="">
      <p:transition spd="slow" advTm="53823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Clusters in a medium: </a:t>
            </a:r>
            <a:br>
              <a:rPr lang="fr-FR" sz="3600" dirty="0" smtClean="0"/>
            </a:br>
            <a:r>
              <a:rPr lang="fr-FR" sz="3600" dirty="0" err="1" smtClean="0"/>
              <a:t>particles</a:t>
            </a:r>
            <a:r>
              <a:rPr lang="fr-FR" sz="3600" dirty="0" smtClean="0"/>
              <a:t> in the continuum</a:t>
            </a:r>
            <a:endParaRPr lang="fr-FR" sz="3600" dirty="0"/>
          </a:p>
        </p:txBody>
      </p:sp>
      <p:sp>
        <p:nvSpPr>
          <p:cNvPr id="39" name="Espace réservé du texte 38"/>
          <p:cNvSpPr>
            <a:spLocks noGrp="1"/>
          </p:cNvSpPr>
          <p:nvPr>
            <p:ph type="body" idx="1"/>
          </p:nvPr>
        </p:nvSpPr>
        <p:spPr>
          <a:xfrm>
            <a:off x="463674" y="1556792"/>
            <a:ext cx="4040188" cy="639762"/>
          </a:xfrm>
        </p:spPr>
        <p:txBody>
          <a:bodyPr/>
          <a:lstStyle/>
          <a:p>
            <a:r>
              <a:rPr lang="fr-FR" sz="2000" b="1" dirty="0"/>
              <a:t>A</a:t>
            </a:r>
            <a:r>
              <a:rPr lang="fr-FR" sz="2000" b="1" dirty="0" smtClean="0"/>
              <a:t> </a:t>
            </a:r>
            <a:r>
              <a:rPr lang="fr-FR" sz="2000" b="1" dirty="0" err="1"/>
              <a:t>density</a:t>
            </a:r>
            <a:r>
              <a:rPr lang="fr-FR" sz="2000" b="1" dirty="0"/>
              <a:t> fluctuation?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107504" y="2174875"/>
            <a:ext cx="4389884" cy="3951288"/>
          </a:xfrm>
          <a:prstGeom prst="rect">
            <a:avLst/>
          </a:prstGeom>
        </p:spPr>
        <p:txBody>
          <a:bodyPr/>
          <a:lstStyle/>
          <a:p>
            <a:pPr marL="471487" lvl="1" indent="0">
              <a:buNone/>
            </a:pP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</p:spPr>
        <p:txBody>
          <a:bodyPr/>
          <a:lstStyle/>
          <a:p>
            <a:r>
              <a:rPr lang="fr-FR" sz="2000" b="1" dirty="0" smtClean="0"/>
              <a:t>An ensemble of </a:t>
            </a:r>
            <a:r>
              <a:rPr lang="fr-FR" sz="2000" b="1" dirty="0" err="1" smtClean="0"/>
              <a:t>bound</a:t>
            </a:r>
            <a:r>
              <a:rPr lang="fr-FR" sz="2000" b="1" dirty="0" smtClean="0"/>
              <a:t> states?</a:t>
            </a:r>
            <a:endParaRPr lang="fr-FR" sz="2000" b="1" dirty="0"/>
          </a:p>
        </p:txBody>
      </p:sp>
      <p:sp>
        <p:nvSpPr>
          <p:cNvPr id="41" name="Espace réservé du contenu 40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391471" cy="3951288"/>
          </a:xfrm>
          <a:prstGeom prst="rect">
            <a:avLst/>
          </a:prstGeom>
        </p:spPr>
        <p:txBody>
          <a:bodyPr/>
          <a:lstStyle/>
          <a:p>
            <a:pPr lvl="1"/>
            <a:endParaRPr lang="fr-FR" sz="1600" dirty="0" smtClean="0"/>
          </a:p>
          <a:p>
            <a:endParaRPr lang="fr-FR" sz="1600" dirty="0"/>
          </a:p>
        </p:txBody>
      </p:sp>
      <p:grpSp>
        <p:nvGrpSpPr>
          <p:cNvPr id="20" name="Groupe 19"/>
          <p:cNvGrpSpPr/>
          <p:nvPr/>
        </p:nvGrpSpPr>
        <p:grpSpPr>
          <a:xfrm>
            <a:off x="5027939" y="4005484"/>
            <a:ext cx="3144461" cy="2303836"/>
            <a:chOff x="5027939" y="2349300"/>
            <a:chExt cx="3144461" cy="2303836"/>
          </a:xfrm>
        </p:grpSpPr>
        <p:grpSp>
          <p:nvGrpSpPr>
            <p:cNvPr id="142" name="Groupe 141"/>
            <p:cNvGrpSpPr/>
            <p:nvPr/>
          </p:nvGrpSpPr>
          <p:grpSpPr>
            <a:xfrm>
              <a:off x="5027939" y="2349300"/>
              <a:ext cx="3140829" cy="2303836"/>
              <a:chOff x="4917374" y="3348702"/>
              <a:chExt cx="3469968" cy="2953064"/>
            </a:xfrm>
          </p:grpSpPr>
          <p:grpSp>
            <p:nvGrpSpPr>
              <p:cNvPr id="168" name="Groupe 167"/>
              <p:cNvGrpSpPr/>
              <p:nvPr/>
            </p:nvGrpSpPr>
            <p:grpSpPr>
              <a:xfrm>
                <a:off x="6280727" y="5209105"/>
                <a:ext cx="1265667" cy="405352"/>
                <a:chOff x="6084168" y="4149080"/>
                <a:chExt cx="1224136" cy="379785"/>
              </a:xfrm>
            </p:grpSpPr>
            <p:sp>
              <p:nvSpPr>
                <p:cNvPr id="174" name="ZoneTexte 173"/>
                <p:cNvSpPr txBox="1"/>
                <p:nvPr/>
              </p:nvSpPr>
              <p:spPr>
                <a:xfrm>
                  <a:off x="6854334" y="4149080"/>
                  <a:ext cx="45397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200" dirty="0" smtClean="0"/>
                    <a:t> 172</a:t>
                  </a:r>
                  <a:endParaRPr lang="fr-FR" sz="1200" dirty="0"/>
                </a:p>
              </p:txBody>
            </p:sp>
            <p:sp>
              <p:nvSpPr>
                <p:cNvPr id="175" name="ZoneTexte 174"/>
                <p:cNvSpPr txBox="1"/>
                <p:nvPr/>
              </p:nvSpPr>
              <p:spPr>
                <a:xfrm>
                  <a:off x="6084168" y="4221088"/>
                  <a:ext cx="86754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 smtClean="0"/>
                    <a:t>3078</a:t>
                  </a:r>
                  <a:r>
                    <a:rPr lang="fr-FR" sz="1400" dirty="0" smtClean="0">
                      <a:latin typeface="+mn-lt"/>
                    </a:rPr>
                    <a:t>n +</a:t>
                  </a:r>
                  <a:endParaRPr lang="fr-FR" sz="1400" dirty="0"/>
                </a:p>
              </p:txBody>
            </p:sp>
          </p:grpSp>
          <p:grpSp>
            <p:nvGrpSpPr>
              <p:cNvPr id="169" name="Groupe 168"/>
              <p:cNvGrpSpPr/>
              <p:nvPr/>
            </p:nvGrpSpPr>
            <p:grpSpPr>
              <a:xfrm>
                <a:off x="5364088" y="3729224"/>
                <a:ext cx="3023254" cy="2388479"/>
                <a:chOff x="5267324" y="3068961"/>
                <a:chExt cx="2833068" cy="2112642"/>
              </a:xfrm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5267324" y="3068961"/>
                  <a:ext cx="2833067" cy="2112642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 smtClean="0"/>
                    <a:t>c</a:t>
                  </a:r>
                  <a:endParaRPr lang="fr-FR" dirty="0"/>
                </a:p>
              </p:txBody>
            </p:sp>
            <p:sp>
              <p:nvSpPr>
                <p:cNvPr id="172" name="Forme libre 171"/>
                <p:cNvSpPr/>
                <p:nvPr/>
              </p:nvSpPr>
              <p:spPr>
                <a:xfrm flipV="1">
                  <a:off x="5300647" y="3822841"/>
                  <a:ext cx="2114505" cy="1358762"/>
                </a:xfrm>
                <a:custGeom>
                  <a:avLst/>
                  <a:gdLst>
                    <a:gd name="connsiteX0" fmla="*/ 0 w 1238250"/>
                    <a:gd name="connsiteY0" fmla="*/ 0 h 1733550"/>
                    <a:gd name="connsiteX1" fmla="*/ 171450 w 1238250"/>
                    <a:gd name="connsiteY1" fmla="*/ 47625 h 1733550"/>
                    <a:gd name="connsiteX2" fmla="*/ 409575 w 1238250"/>
                    <a:gd name="connsiteY2" fmla="*/ 95250 h 1733550"/>
                    <a:gd name="connsiteX3" fmla="*/ 533400 w 1238250"/>
                    <a:gd name="connsiteY3" fmla="*/ 447675 h 1733550"/>
                    <a:gd name="connsiteX4" fmla="*/ 638175 w 1238250"/>
                    <a:gd name="connsiteY4" fmla="*/ 1123950 h 1733550"/>
                    <a:gd name="connsiteX5" fmla="*/ 723900 w 1238250"/>
                    <a:gd name="connsiteY5" fmla="*/ 1571625 h 1733550"/>
                    <a:gd name="connsiteX6" fmla="*/ 1238250 w 1238250"/>
                    <a:gd name="connsiteY6" fmla="*/ 1733550 h 1733550"/>
                    <a:gd name="connsiteX0" fmla="*/ 0 w 1333500"/>
                    <a:gd name="connsiteY0" fmla="*/ 0 h 1695450"/>
                    <a:gd name="connsiteX1" fmla="*/ 171450 w 1333500"/>
                    <a:gd name="connsiteY1" fmla="*/ 47625 h 1695450"/>
                    <a:gd name="connsiteX2" fmla="*/ 409575 w 1333500"/>
                    <a:gd name="connsiteY2" fmla="*/ 95250 h 1695450"/>
                    <a:gd name="connsiteX3" fmla="*/ 533400 w 1333500"/>
                    <a:gd name="connsiteY3" fmla="*/ 447675 h 1695450"/>
                    <a:gd name="connsiteX4" fmla="*/ 638175 w 1333500"/>
                    <a:gd name="connsiteY4" fmla="*/ 1123950 h 1695450"/>
                    <a:gd name="connsiteX5" fmla="*/ 723900 w 1333500"/>
                    <a:gd name="connsiteY5" fmla="*/ 1571625 h 1695450"/>
                    <a:gd name="connsiteX6" fmla="*/ 1333500 w 1333500"/>
                    <a:gd name="connsiteY6" fmla="*/ 1695450 h 1695450"/>
                    <a:gd name="connsiteX0" fmla="*/ 0 w 1333500"/>
                    <a:gd name="connsiteY0" fmla="*/ 0 h 1695450"/>
                    <a:gd name="connsiteX1" fmla="*/ 171450 w 1333500"/>
                    <a:gd name="connsiteY1" fmla="*/ 47625 h 1695450"/>
                    <a:gd name="connsiteX2" fmla="*/ 409575 w 1333500"/>
                    <a:gd name="connsiteY2" fmla="*/ 95250 h 1695450"/>
                    <a:gd name="connsiteX3" fmla="*/ 533400 w 1333500"/>
                    <a:gd name="connsiteY3" fmla="*/ 447675 h 1695450"/>
                    <a:gd name="connsiteX4" fmla="*/ 638175 w 1333500"/>
                    <a:gd name="connsiteY4" fmla="*/ 1123950 h 1695450"/>
                    <a:gd name="connsiteX5" fmla="*/ 809625 w 1333500"/>
                    <a:gd name="connsiteY5" fmla="*/ 1571625 h 1695450"/>
                    <a:gd name="connsiteX6" fmla="*/ 1333500 w 1333500"/>
                    <a:gd name="connsiteY6" fmla="*/ 1695450 h 1695450"/>
                    <a:gd name="connsiteX0" fmla="*/ 0 w 1333500"/>
                    <a:gd name="connsiteY0" fmla="*/ 10378 h 1648678"/>
                    <a:gd name="connsiteX1" fmla="*/ 171450 w 1333500"/>
                    <a:gd name="connsiteY1" fmla="*/ 853 h 1648678"/>
                    <a:gd name="connsiteX2" fmla="*/ 409575 w 1333500"/>
                    <a:gd name="connsiteY2" fmla="*/ 48478 h 1648678"/>
                    <a:gd name="connsiteX3" fmla="*/ 533400 w 1333500"/>
                    <a:gd name="connsiteY3" fmla="*/ 400903 h 1648678"/>
                    <a:gd name="connsiteX4" fmla="*/ 638175 w 1333500"/>
                    <a:gd name="connsiteY4" fmla="*/ 1077178 h 1648678"/>
                    <a:gd name="connsiteX5" fmla="*/ 809625 w 1333500"/>
                    <a:gd name="connsiteY5" fmla="*/ 1524853 h 1648678"/>
                    <a:gd name="connsiteX6" fmla="*/ 1333500 w 1333500"/>
                    <a:gd name="connsiteY6" fmla="*/ 1648678 h 1648678"/>
                    <a:gd name="connsiteX0" fmla="*/ 0 w 1333500"/>
                    <a:gd name="connsiteY0" fmla="*/ 10378 h 1648678"/>
                    <a:gd name="connsiteX1" fmla="*/ 171450 w 1333500"/>
                    <a:gd name="connsiteY1" fmla="*/ 853 h 1648678"/>
                    <a:gd name="connsiteX2" fmla="*/ 409575 w 1333500"/>
                    <a:gd name="connsiteY2" fmla="*/ 48478 h 1648678"/>
                    <a:gd name="connsiteX3" fmla="*/ 533400 w 1333500"/>
                    <a:gd name="connsiteY3" fmla="*/ 400903 h 1648678"/>
                    <a:gd name="connsiteX4" fmla="*/ 638175 w 1333500"/>
                    <a:gd name="connsiteY4" fmla="*/ 1077178 h 1648678"/>
                    <a:gd name="connsiteX5" fmla="*/ 809625 w 1333500"/>
                    <a:gd name="connsiteY5" fmla="*/ 1524853 h 1648678"/>
                    <a:gd name="connsiteX6" fmla="*/ 1109775 w 1333500"/>
                    <a:gd name="connsiteY6" fmla="*/ 1620432 h 1648678"/>
                    <a:gd name="connsiteX7" fmla="*/ 1333500 w 1333500"/>
                    <a:gd name="connsiteY7" fmla="*/ 1648678 h 1648678"/>
                    <a:gd name="connsiteX0" fmla="*/ 0 w 1412389"/>
                    <a:gd name="connsiteY0" fmla="*/ 10378 h 1622120"/>
                    <a:gd name="connsiteX1" fmla="*/ 171450 w 1412389"/>
                    <a:gd name="connsiteY1" fmla="*/ 853 h 1622120"/>
                    <a:gd name="connsiteX2" fmla="*/ 409575 w 1412389"/>
                    <a:gd name="connsiteY2" fmla="*/ 48478 h 1622120"/>
                    <a:gd name="connsiteX3" fmla="*/ 533400 w 1412389"/>
                    <a:gd name="connsiteY3" fmla="*/ 400903 h 1622120"/>
                    <a:gd name="connsiteX4" fmla="*/ 638175 w 1412389"/>
                    <a:gd name="connsiteY4" fmla="*/ 1077178 h 1622120"/>
                    <a:gd name="connsiteX5" fmla="*/ 809625 w 1412389"/>
                    <a:gd name="connsiteY5" fmla="*/ 1524853 h 1622120"/>
                    <a:gd name="connsiteX6" fmla="*/ 1109775 w 1412389"/>
                    <a:gd name="connsiteY6" fmla="*/ 1620432 h 1622120"/>
                    <a:gd name="connsiteX7" fmla="*/ 1412389 w 1412389"/>
                    <a:gd name="connsiteY7" fmla="*/ 1470358 h 1622120"/>
                    <a:gd name="connsiteX0" fmla="*/ 0 w 1412389"/>
                    <a:gd name="connsiteY0" fmla="*/ 10378 h 1620464"/>
                    <a:gd name="connsiteX1" fmla="*/ 171450 w 1412389"/>
                    <a:gd name="connsiteY1" fmla="*/ 853 h 1620464"/>
                    <a:gd name="connsiteX2" fmla="*/ 409575 w 1412389"/>
                    <a:gd name="connsiteY2" fmla="*/ 48478 h 1620464"/>
                    <a:gd name="connsiteX3" fmla="*/ 533400 w 1412389"/>
                    <a:gd name="connsiteY3" fmla="*/ 400903 h 1620464"/>
                    <a:gd name="connsiteX4" fmla="*/ 638175 w 1412389"/>
                    <a:gd name="connsiteY4" fmla="*/ 1077178 h 1620464"/>
                    <a:gd name="connsiteX5" fmla="*/ 809625 w 1412389"/>
                    <a:gd name="connsiteY5" fmla="*/ 1524853 h 1620464"/>
                    <a:gd name="connsiteX6" fmla="*/ 1109775 w 1412389"/>
                    <a:gd name="connsiteY6" fmla="*/ 1620432 h 1620464"/>
                    <a:gd name="connsiteX7" fmla="*/ 1275443 w 1412389"/>
                    <a:gd name="connsiteY7" fmla="*/ 1534839 h 1620464"/>
                    <a:gd name="connsiteX8" fmla="*/ 1412389 w 1412389"/>
                    <a:gd name="connsiteY8" fmla="*/ 1470358 h 1620464"/>
                    <a:gd name="connsiteX0" fmla="*/ 0 w 1791058"/>
                    <a:gd name="connsiteY0" fmla="*/ 10378 h 1620464"/>
                    <a:gd name="connsiteX1" fmla="*/ 171450 w 1791058"/>
                    <a:gd name="connsiteY1" fmla="*/ 853 h 1620464"/>
                    <a:gd name="connsiteX2" fmla="*/ 409575 w 1791058"/>
                    <a:gd name="connsiteY2" fmla="*/ 48478 h 1620464"/>
                    <a:gd name="connsiteX3" fmla="*/ 533400 w 1791058"/>
                    <a:gd name="connsiteY3" fmla="*/ 400903 h 1620464"/>
                    <a:gd name="connsiteX4" fmla="*/ 638175 w 1791058"/>
                    <a:gd name="connsiteY4" fmla="*/ 1077178 h 1620464"/>
                    <a:gd name="connsiteX5" fmla="*/ 809625 w 1791058"/>
                    <a:gd name="connsiteY5" fmla="*/ 1524853 h 1620464"/>
                    <a:gd name="connsiteX6" fmla="*/ 1109775 w 1791058"/>
                    <a:gd name="connsiteY6" fmla="*/ 1620432 h 1620464"/>
                    <a:gd name="connsiteX7" fmla="*/ 1275443 w 1791058"/>
                    <a:gd name="connsiteY7" fmla="*/ 1534839 h 1620464"/>
                    <a:gd name="connsiteX8" fmla="*/ 1791058 w 1791058"/>
                    <a:gd name="connsiteY8" fmla="*/ 1341967 h 1620464"/>
                    <a:gd name="connsiteX0" fmla="*/ 0 w 1791058"/>
                    <a:gd name="connsiteY0" fmla="*/ 10378 h 1620465"/>
                    <a:gd name="connsiteX1" fmla="*/ 171450 w 1791058"/>
                    <a:gd name="connsiteY1" fmla="*/ 853 h 1620465"/>
                    <a:gd name="connsiteX2" fmla="*/ 409575 w 1791058"/>
                    <a:gd name="connsiteY2" fmla="*/ 48478 h 1620465"/>
                    <a:gd name="connsiteX3" fmla="*/ 533400 w 1791058"/>
                    <a:gd name="connsiteY3" fmla="*/ 400903 h 1620465"/>
                    <a:gd name="connsiteX4" fmla="*/ 638175 w 1791058"/>
                    <a:gd name="connsiteY4" fmla="*/ 1077178 h 1620465"/>
                    <a:gd name="connsiteX5" fmla="*/ 809625 w 1791058"/>
                    <a:gd name="connsiteY5" fmla="*/ 1524853 h 1620465"/>
                    <a:gd name="connsiteX6" fmla="*/ 1109775 w 1791058"/>
                    <a:gd name="connsiteY6" fmla="*/ 1620432 h 1620465"/>
                    <a:gd name="connsiteX7" fmla="*/ 1275443 w 1791058"/>
                    <a:gd name="connsiteY7" fmla="*/ 1534839 h 1620465"/>
                    <a:gd name="connsiteX8" fmla="*/ 1456888 w 1791058"/>
                    <a:gd name="connsiteY8" fmla="*/ 1456379 h 1620465"/>
                    <a:gd name="connsiteX9" fmla="*/ 1791058 w 1791058"/>
                    <a:gd name="connsiteY9" fmla="*/ 1341967 h 1620465"/>
                    <a:gd name="connsiteX0" fmla="*/ 0 w 1791058"/>
                    <a:gd name="connsiteY0" fmla="*/ 10378 h 1620465"/>
                    <a:gd name="connsiteX1" fmla="*/ 171450 w 1791058"/>
                    <a:gd name="connsiteY1" fmla="*/ 853 h 1620465"/>
                    <a:gd name="connsiteX2" fmla="*/ 409575 w 1791058"/>
                    <a:gd name="connsiteY2" fmla="*/ 48478 h 1620465"/>
                    <a:gd name="connsiteX3" fmla="*/ 533400 w 1791058"/>
                    <a:gd name="connsiteY3" fmla="*/ 400903 h 1620465"/>
                    <a:gd name="connsiteX4" fmla="*/ 638175 w 1791058"/>
                    <a:gd name="connsiteY4" fmla="*/ 1077178 h 1620465"/>
                    <a:gd name="connsiteX5" fmla="*/ 809625 w 1791058"/>
                    <a:gd name="connsiteY5" fmla="*/ 1524853 h 1620465"/>
                    <a:gd name="connsiteX6" fmla="*/ 1109775 w 1791058"/>
                    <a:gd name="connsiteY6" fmla="*/ 1620432 h 1620465"/>
                    <a:gd name="connsiteX7" fmla="*/ 1275443 w 1791058"/>
                    <a:gd name="connsiteY7" fmla="*/ 1534839 h 1620465"/>
                    <a:gd name="connsiteX8" fmla="*/ 1464777 w 1791058"/>
                    <a:gd name="connsiteY8" fmla="*/ 1399316 h 1620465"/>
                    <a:gd name="connsiteX9" fmla="*/ 1791058 w 1791058"/>
                    <a:gd name="connsiteY9" fmla="*/ 1341967 h 1620465"/>
                    <a:gd name="connsiteX0" fmla="*/ 0 w 1791058"/>
                    <a:gd name="connsiteY0" fmla="*/ 10378 h 1613337"/>
                    <a:gd name="connsiteX1" fmla="*/ 171450 w 1791058"/>
                    <a:gd name="connsiteY1" fmla="*/ 853 h 1613337"/>
                    <a:gd name="connsiteX2" fmla="*/ 409575 w 1791058"/>
                    <a:gd name="connsiteY2" fmla="*/ 48478 h 1613337"/>
                    <a:gd name="connsiteX3" fmla="*/ 533400 w 1791058"/>
                    <a:gd name="connsiteY3" fmla="*/ 400903 h 1613337"/>
                    <a:gd name="connsiteX4" fmla="*/ 638175 w 1791058"/>
                    <a:gd name="connsiteY4" fmla="*/ 1077178 h 1613337"/>
                    <a:gd name="connsiteX5" fmla="*/ 809625 w 1791058"/>
                    <a:gd name="connsiteY5" fmla="*/ 1524853 h 1613337"/>
                    <a:gd name="connsiteX6" fmla="*/ 1015108 w 1791058"/>
                    <a:gd name="connsiteY6" fmla="*/ 1613299 h 1613337"/>
                    <a:gd name="connsiteX7" fmla="*/ 1275443 w 1791058"/>
                    <a:gd name="connsiteY7" fmla="*/ 1534839 h 1613337"/>
                    <a:gd name="connsiteX8" fmla="*/ 1464777 w 1791058"/>
                    <a:gd name="connsiteY8" fmla="*/ 1399316 h 1613337"/>
                    <a:gd name="connsiteX9" fmla="*/ 1791058 w 1791058"/>
                    <a:gd name="connsiteY9" fmla="*/ 1341967 h 1613337"/>
                    <a:gd name="connsiteX0" fmla="*/ 0 w 1791058"/>
                    <a:gd name="connsiteY0" fmla="*/ 10378 h 1613332"/>
                    <a:gd name="connsiteX1" fmla="*/ 171450 w 1791058"/>
                    <a:gd name="connsiteY1" fmla="*/ 853 h 1613332"/>
                    <a:gd name="connsiteX2" fmla="*/ 409575 w 1791058"/>
                    <a:gd name="connsiteY2" fmla="*/ 48478 h 1613332"/>
                    <a:gd name="connsiteX3" fmla="*/ 533400 w 1791058"/>
                    <a:gd name="connsiteY3" fmla="*/ 400903 h 1613332"/>
                    <a:gd name="connsiteX4" fmla="*/ 638175 w 1791058"/>
                    <a:gd name="connsiteY4" fmla="*/ 1077178 h 1613332"/>
                    <a:gd name="connsiteX5" fmla="*/ 809625 w 1791058"/>
                    <a:gd name="connsiteY5" fmla="*/ 1524853 h 1613332"/>
                    <a:gd name="connsiteX6" fmla="*/ 1015108 w 1791058"/>
                    <a:gd name="connsiteY6" fmla="*/ 1613299 h 1613332"/>
                    <a:gd name="connsiteX7" fmla="*/ 1251776 w 1791058"/>
                    <a:gd name="connsiteY7" fmla="*/ 1527706 h 1613332"/>
                    <a:gd name="connsiteX8" fmla="*/ 1464777 w 1791058"/>
                    <a:gd name="connsiteY8" fmla="*/ 1399316 h 1613332"/>
                    <a:gd name="connsiteX9" fmla="*/ 1791058 w 1791058"/>
                    <a:gd name="connsiteY9" fmla="*/ 1341967 h 1613332"/>
                    <a:gd name="connsiteX0" fmla="*/ 0 w 1791058"/>
                    <a:gd name="connsiteY0" fmla="*/ 10378 h 1613332"/>
                    <a:gd name="connsiteX1" fmla="*/ 171450 w 1791058"/>
                    <a:gd name="connsiteY1" fmla="*/ 853 h 1613332"/>
                    <a:gd name="connsiteX2" fmla="*/ 409575 w 1791058"/>
                    <a:gd name="connsiteY2" fmla="*/ 48478 h 1613332"/>
                    <a:gd name="connsiteX3" fmla="*/ 533400 w 1791058"/>
                    <a:gd name="connsiteY3" fmla="*/ 400903 h 1613332"/>
                    <a:gd name="connsiteX4" fmla="*/ 638175 w 1791058"/>
                    <a:gd name="connsiteY4" fmla="*/ 1077178 h 1613332"/>
                    <a:gd name="connsiteX5" fmla="*/ 809625 w 1791058"/>
                    <a:gd name="connsiteY5" fmla="*/ 1524853 h 1613332"/>
                    <a:gd name="connsiteX6" fmla="*/ 1015108 w 1791058"/>
                    <a:gd name="connsiteY6" fmla="*/ 1613299 h 1613332"/>
                    <a:gd name="connsiteX7" fmla="*/ 1251776 w 1791058"/>
                    <a:gd name="connsiteY7" fmla="*/ 1527706 h 1613332"/>
                    <a:gd name="connsiteX8" fmla="*/ 1464777 w 1791058"/>
                    <a:gd name="connsiteY8" fmla="*/ 1349387 h 1613332"/>
                    <a:gd name="connsiteX9" fmla="*/ 1791058 w 1791058"/>
                    <a:gd name="connsiteY9" fmla="*/ 1341967 h 1613332"/>
                    <a:gd name="connsiteX0" fmla="*/ 0 w 1830503"/>
                    <a:gd name="connsiteY0" fmla="*/ 10378 h 1613332"/>
                    <a:gd name="connsiteX1" fmla="*/ 171450 w 1830503"/>
                    <a:gd name="connsiteY1" fmla="*/ 853 h 1613332"/>
                    <a:gd name="connsiteX2" fmla="*/ 409575 w 1830503"/>
                    <a:gd name="connsiteY2" fmla="*/ 48478 h 1613332"/>
                    <a:gd name="connsiteX3" fmla="*/ 533400 w 1830503"/>
                    <a:gd name="connsiteY3" fmla="*/ 400903 h 1613332"/>
                    <a:gd name="connsiteX4" fmla="*/ 638175 w 1830503"/>
                    <a:gd name="connsiteY4" fmla="*/ 1077178 h 1613332"/>
                    <a:gd name="connsiteX5" fmla="*/ 809625 w 1830503"/>
                    <a:gd name="connsiteY5" fmla="*/ 1524853 h 1613332"/>
                    <a:gd name="connsiteX6" fmla="*/ 1015108 w 1830503"/>
                    <a:gd name="connsiteY6" fmla="*/ 1613299 h 1613332"/>
                    <a:gd name="connsiteX7" fmla="*/ 1251776 w 1830503"/>
                    <a:gd name="connsiteY7" fmla="*/ 1527706 h 1613332"/>
                    <a:gd name="connsiteX8" fmla="*/ 1464777 w 1830503"/>
                    <a:gd name="connsiteY8" fmla="*/ 1349387 h 1613332"/>
                    <a:gd name="connsiteX9" fmla="*/ 1830503 w 1830503"/>
                    <a:gd name="connsiteY9" fmla="*/ 1306303 h 1613332"/>
                    <a:gd name="connsiteX0" fmla="*/ 0 w 1830503"/>
                    <a:gd name="connsiteY0" fmla="*/ 10378 h 1613332"/>
                    <a:gd name="connsiteX1" fmla="*/ 171450 w 1830503"/>
                    <a:gd name="connsiteY1" fmla="*/ 853 h 1613332"/>
                    <a:gd name="connsiteX2" fmla="*/ 409575 w 1830503"/>
                    <a:gd name="connsiteY2" fmla="*/ 48478 h 1613332"/>
                    <a:gd name="connsiteX3" fmla="*/ 533400 w 1830503"/>
                    <a:gd name="connsiteY3" fmla="*/ 400903 h 1613332"/>
                    <a:gd name="connsiteX4" fmla="*/ 638175 w 1830503"/>
                    <a:gd name="connsiteY4" fmla="*/ 1077178 h 1613332"/>
                    <a:gd name="connsiteX5" fmla="*/ 809625 w 1830503"/>
                    <a:gd name="connsiteY5" fmla="*/ 1524853 h 1613332"/>
                    <a:gd name="connsiteX6" fmla="*/ 1015108 w 1830503"/>
                    <a:gd name="connsiteY6" fmla="*/ 1613299 h 1613332"/>
                    <a:gd name="connsiteX7" fmla="*/ 1251776 w 1830503"/>
                    <a:gd name="connsiteY7" fmla="*/ 1527706 h 1613332"/>
                    <a:gd name="connsiteX8" fmla="*/ 1464777 w 1830503"/>
                    <a:gd name="connsiteY8" fmla="*/ 1349387 h 1613332"/>
                    <a:gd name="connsiteX9" fmla="*/ 1693556 w 1830503"/>
                    <a:gd name="connsiteY9" fmla="*/ 1313723 h 1613332"/>
                    <a:gd name="connsiteX10" fmla="*/ 1830503 w 1830503"/>
                    <a:gd name="connsiteY10" fmla="*/ 1306303 h 1613332"/>
                    <a:gd name="connsiteX0" fmla="*/ 0 w 2114505"/>
                    <a:gd name="connsiteY0" fmla="*/ 10378 h 1613332"/>
                    <a:gd name="connsiteX1" fmla="*/ 171450 w 2114505"/>
                    <a:gd name="connsiteY1" fmla="*/ 853 h 1613332"/>
                    <a:gd name="connsiteX2" fmla="*/ 409575 w 2114505"/>
                    <a:gd name="connsiteY2" fmla="*/ 48478 h 1613332"/>
                    <a:gd name="connsiteX3" fmla="*/ 533400 w 2114505"/>
                    <a:gd name="connsiteY3" fmla="*/ 400903 h 1613332"/>
                    <a:gd name="connsiteX4" fmla="*/ 638175 w 2114505"/>
                    <a:gd name="connsiteY4" fmla="*/ 1077178 h 1613332"/>
                    <a:gd name="connsiteX5" fmla="*/ 809625 w 2114505"/>
                    <a:gd name="connsiteY5" fmla="*/ 1524853 h 1613332"/>
                    <a:gd name="connsiteX6" fmla="*/ 1015108 w 2114505"/>
                    <a:gd name="connsiteY6" fmla="*/ 1613299 h 1613332"/>
                    <a:gd name="connsiteX7" fmla="*/ 1251776 w 2114505"/>
                    <a:gd name="connsiteY7" fmla="*/ 1527706 h 1613332"/>
                    <a:gd name="connsiteX8" fmla="*/ 1464777 w 2114505"/>
                    <a:gd name="connsiteY8" fmla="*/ 1349387 h 1613332"/>
                    <a:gd name="connsiteX9" fmla="*/ 1693556 w 2114505"/>
                    <a:gd name="connsiteY9" fmla="*/ 1313723 h 1613332"/>
                    <a:gd name="connsiteX10" fmla="*/ 2114505 w 2114505"/>
                    <a:gd name="connsiteY10" fmla="*/ 1227842 h 1613332"/>
                    <a:gd name="connsiteX0" fmla="*/ 0 w 2114505"/>
                    <a:gd name="connsiteY0" fmla="*/ 10378 h 1613332"/>
                    <a:gd name="connsiteX1" fmla="*/ 171450 w 2114505"/>
                    <a:gd name="connsiteY1" fmla="*/ 853 h 1613332"/>
                    <a:gd name="connsiteX2" fmla="*/ 409575 w 2114505"/>
                    <a:gd name="connsiteY2" fmla="*/ 48478 h 1613332"/>
                    <a:gd name="connsiteX3" fmla="*/ 533400 w 2114505"/>
                    <a:gd name="connsiteY3" fmla="*/ 400903 h 1613332"/>
                    <a:gd name="connsiteX4" fmla="*/ 638175 w 2114505"/>
                    <a:gd name="connsiteY4" fmla="*/ 1077178 h 1613332"/>
                    <a:gd name="connsiteX5" fmla="*/ 809625 w 2114505"/>
                    <a:gd name="connsiteY5" fmla="*/ 1524853 h 1613332"/>
                    <a:gd name="connsiteX6" fmla="*/ 1015108 w 2114505"/>
                    <a:gd name="connsiteY6" fmla="*/ 1613299 h 1613332"/>
                    <a:gd name="connsiteX7" fmla="*/ 1251776 w 2114505"/>
                    <a:gd name="connsiteY7" fmla="*/ 1527706 h 1613332"/>
                    <a:gd name="connsiteX8" fmla="*/ 1464777 w 2114505"/>
                    <a:gd name="connsiteY8" fmla="*/ 1349387 h 1613332"/>
                    <a:gd name="connsiteX9" fmla="*/ 1709334 w 2114505"/>
                    <a:gd name="connsiteY9" fmla="*/ 1249528 h 1613332"/>
                    <a:gd name="connsiteX10" fmla="*/ 2114505 w 2114505"/>
                    <a:gd name="connsiteY10" fmla="*/ 1227842 h 1613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14505" h="1613332">
                      <a:moveTo>
                        <a:pt x="0" y="10378"/>
                      </a:moveTo>
                      <a:cubicBezTo>
                        <a:pt x="51594" y="26253"/>
                        <a:pt x="103188" y="-5497"/>
                        <a:pt x="171450" y="853"/>
                      </a:cubicBezTo>
                      <a:cubicBezTo>
                        <a:pt x="239713" y="7203"/>
                        <a:pt x="349250" y="-18197"/>
                        <a:pt x="409575" y="48478"/>
                      </a:cubicBezTo>
                      <a:cubicBezTo>
                        <a:pt x="469900" y="115153"/>
                        <a:pt x="495300" y="229453"/>
                        <a:pt x="533400" y="400903"/>
                      </a:cubicBezTo>
                      <a:cubicBezTo>
                        <a:pt x="571500" y="572353"/>
                        <a:pt x="592138" y="889853"/>
                        <a:pt x="638175" y="1077178"/>
                      </a:cubicBezTo>
                      <a:cubicBezTo>
                        <a:pt x="684212" y="1264503"/>
                        <a:pt x="731025" y="1434311"/>
                        <a:pt x="809625" y="1524853"/>
                      </a:cubicBezTo>
                      <a:cubicBezTo>
                        <a:pt x="888225" y="1615395"/>
                        <a:pt x="937472" y="1611635"/>
                        <a:pt x="1015108" y="1613299"/>
                      </a:cubicBezTo>
                      <a:cubicBezTo>
                        <a:pt x="1092744" y="1614963"/>
                        <a:pt x="1193924" y="1555048"/>
                        <a:pt x="1251776" y="1527706"/>
                      </a:cubicBezTo>
                      <a:cubicBezTo>
                        <a:pt x="1309628" y="1500364"/>
                        <a:pt x="1391147" y="1385051"/>
                        <a:pt x="1464777" y="1349387"/>
                      </a:cubicBezTo>
                      <a:cubicBezTo>
                        <a:pt x="1538407" y="1313723"/>
                        <a:pt x="1648380" y="1256709"/>
                        <a:pt x="1709334" y="1249528"/>
                      </a:cubicBezTo>
                      <a:cubicBezTo>
                        <a:pt x="1770288" y="1242347"/>
                        <a:pt x="2091681" y="1229079"/>
                        <a:pt x="2114505" y="1227842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73" name="Connecteur droit 172"/>
                <p:cNvCxnSpPr/>
                <p:nvPr/>
              </p:nvCxnSpPr>
              <p:spPr>
                <a:xfrm>
                  <a:off x="5269722" y="3793713"/>
                  <a:ext cx="2830670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ZoneTexte 169"/>
              <p:cNvSpPr txBox="1"/>
              <p:nvPr/>
            </p:nvSpPr>
            <p:spPr>
              <a:xfrm rot="16200000">
                <a:off x="3644860" y="4621216"/>
                <a:ext cx="2953064" cy="408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err="1" smtClean="0">
                    <a:latin typeface="+mn-lt"/>
                  </a:rPr>
                  <a:t>Mean</a:t>
                </a:r>
                <a:r>
                  <a:rPr lang="fr-FR" sz="1400" b="1" dirty="0" smtClean="0">
                    <a:latin typeface="+mn-lt"/>
                  </a:rPr>
                  <a:t> </a:t>
                </a:r>
                <a:r>
                  <a:rPr lang="fr-FR" sz="1400" b="1" dirty="0" err="1" smtClean="0">
                    <a:latin typeface="+mn-lt"/>
                  </a:rPr>
                  <a:t>field</a:t>
                </a:r>
                <a:r>
                  <a:rPr lang="fr-FR" sz="1400" b="1" dirty="0" smtClean="0">
                    <a:latin typeface="+mn-lt"/>
                  </a:rPr>
                  <a:t> </a:t>
                </a:r>
                <a:r>
                  <a:rPr lang="fr-FR" sz="1400" b="1" dirty="0" err="1" smtClean="0">
                    <a:latin typeface="+mn-lt"/>
                  </a:rPr>
                  <a:t>potential</a:t>
                </a:r>
                <a:r>
                  <a:rPr lang="fr-FR" sz="1400" b="1" dirty="0" smtClean="0">
                    <a:latin typeface="+mn-lt"/>
                  </a:rPr>
                  <a:t> </a:t>
                </a:r>
                <a:r>
                  <a:rPr lang="fr-FR" b="1" dirty="0" smtClean="0"/>
                  <a:t> </a:t>
                </a:r>
                <a:endParaRPr lang="fr-FR" b="1" dirty="0"/>
              </a:p>
            </p:txBody>
          </p:sp>
        </p:grpSp>
        <p:cxnSp>
          <p:nvCxnSpPr>
            <p:cNvPr id="143" name="Connecteur droit 142"/>
            <p:cNvCxnSpPr/>
            <p:nvPr/>
          </p:nvCxnSpPr>
          <p:spPr>
            <a:xfrm>
              <a:off x="5432281" y="3645444"/>
              <a:ext cx="27364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/>
            <p:cNvCxnSpPr>
              <a:endCxn id="172" idx="3"/>
            </p:cNvCxnSpPr>
            <p:nvPr/>
          </p:nvCxnSpPr>
          <p:spPr>
            <a:xfrm>
              <a:off x="5432283" y="4206919"/>
              <a:ext cx="547401" cy="481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/>
            <p:cNvCxnSpPr/>
            <p:nvPr/>
          </p:nvCxnSpPr>
          <p:spPr>
            <a:xfrm>
              <a:off x="5469279" y="3933476"/>
              <a:ext cx="547401" cy="481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/>
            <p:cNvCxnSpPr/>
            <p:nvPr/>
          </p:nvCxnSpPr>
          <p:spPr>
            <a:xfrm>
              <a:off x="5469279" y="3789460"/>
              <a:ext cx="547401" cy="481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/>
            <p:cNvCxnSpPr/>
            <p:nvPr/>
          </p:nvCxnSpPr>
          <p:spPr>
            <a:xfrm>
              <a:off x="5469279" y="3573436"/>
              <a:ext cx="547401" cy="481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/>
            <p:cNvCxnSpPr/>
            <p:nvPr/>
          </p:nvCxnSpPr>
          <p:spPr>
            <a:xfrm>
              <a:off x="5469279" y="3429420"/>
              <a:ext cx="547401" cy="481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e 8"/>
            <p:cNvGrpSpPr/>
            <p:nvPr/>
          </p:nvGrpSpPr>
          <p:grpSpPr>
            <a:xfrm>
              <a:off x="5434597" y="2664445"/>
              <a:ext cx="2737803" cy="476943"/>
              <a:chOff x="6477391" y="2664445"/>
              <a:chExt cx="1695009" cy="476943"/>
            </a:xfrm>
          </p:grpSpPr>
          <p:grpSp>
            <p:nvGrpSpPr>
              <p:cNvPr id="144" name="Groupe 143"/>
              <p:cNvGrpSpPr/>
              <p:nvPr/>
            </p:nvGrpSpPr>
            <p:grpSpPr>
              <a:xfrm>
                <a:off x="6477391" y="2709339"/>
                <a:ext cx="1695009" cy="432049"/>
                <a:chOff x="2051720" y="2636911"/>
                <a:chExt cx="1695009" cy="432049"/>
              </a:xfrm>
            </p:grpSpPr>
            <p:cxnSp>
              <p:nvCxnSpPr>
                <p:cNvPr id="161" name="Connecteur droit 160"/>
                <p:cNvCxnSpPr/>
                <p:nvPr/>
              </p:nvCxnSpPr>
              <p:spPr>
                <a:xfrm>
                  <a:off x="2051720" y="3068959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Connecteur droit 161"/>
                <p:cNvCxnSpPr/>
                <p:nvPr/>
              </p:nvCxnSpPr>
              <p:spPr>
                <a:xfrm>
                  <a:off x="2051720" y="2996951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Connecteur droit 162"/>
                <p:cNvCxnSpPr/>
                <p:nvPr/>
              </p:nvCxnSpPr>
              <p:spPr>
                <a:xfrm>
                  <a:off x="2051720" y="2924944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Connecteur droit 163"/>
                <p:cNvCxnSpPr/>
                <p:nvPr/>
              </p:nvCxnSpPr>
              <p:spPr>
                <a:xfrm>
                  <a:off x="2051720" y="2852936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Connecteur droit 164"/>
                <p:cNvCxnSpPr/>
                <p:nvPr/>
              </p:nvCxnSpPr>
              <p:spPr>
                <a:xfrm>
                  <a:off x="2051720" y="2780928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Connecteur droit 165"/>
                <p:cNvCxnSpPr/>
                <p:nvPr/>
              </p:nvCxnSpPr>
              <p:spPr>
                <a:xfrm>
                  <a:off x="2051720" y="2708919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Connecteur droit 166"/>
                <p:cNvCxnSpPr/>
                <p:nvPr/>
              </p:nvCxnSpPr>
              <p:spPr>
                <a:xfrm>
                  <a:off x="2051720" y="2636911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" name="Connecteur droit 155"/>
              <p:cNvCxnSpPr/>
              <p:nvPr/>
            </p:nvCxnSpPr>
            <p:spPr>
              <a:xfrm>
                <a:off x="6477391" y="2952476"/>
                <a:ext cx="169500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156"/>
              <p:cNvCxnSpPr/>
              <p:nvPr/>
            </p:nvCxnSpPr>
            <p:spPr>
              <a:xfrm>
                <a:off x="6477391" y="2880468"/>
                <a:ext cx="169500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eur droit 157"/>
              <p:cNvCxnSpPr/>
              <p:nvPr/>
            </p:nvCxnSpPr>
            <p:spPr>
              <a:xfrm>
                <a:off x="6477391" y="2808461"/>
                <a:ext cx="169500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Connecteur droit 158"/>
              <p:cNvCxnSpPr/>
              <p:nvPr/>
            </p:nvCxnSpPr>
            <p:spPr>
              <a:xfrm>
                <a:off x="6477391" y="2736453"/>
                <a:ext cx="169500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onnecteur droit 159"/>
              <p:cNvCxnSpPr/>
              <p:nvPr/>
            </p:nvCxnSpPr>
            <p:spPr>
              <a:xfrm>
                <a:off x="6477391" y="2664445"/>
                <a:ext cx="169500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e 15"/>
          <p:cNvGrpSpPr/>
          <p:nvPr/>
        </p:nvGrpSpPr>
        <p:grpSpPr>
          <a:xfrm>
            <a:off x="602268" y="3933056"/>
            <a:ext cx="3144461" cy="2303836"/>
            <a:chOff x="602268" y="2276872"/>
            <a:chExt cx="3144461" cy="2303836"/>
          </a:xfrm>
        </p:grpSpPr>
        <p:grpSp>
          <p:nvGrpSpPr>
            <p:cNvPr id="8" name="Groupe 7"/>
            <p:cNvGrpSpPr/>
            <p:nvPr/>
          </p:nvGrpSpPr>
          <p:grpSpPr>
            <a:xfrm>
              <a:off x="602268" y="2276872"/>
              <a:ext cx="3144461" cy="2303836"/>
              <a:chOff x="602268" y="2276872"/>
              <a:chExt cx="3144461" cy="2303836"/>
            </a:xfrm>
          </p:grpSpPr>
          <p:grpSp>
            <p:nvGrpSpPr>
              <p:cNvPr id="116" name="Groupe 115"/>
              <p:cNvGrpSpPr/>
              <p:nvPr/>
            </p:nvGrpSpPr>
            <p:grpSpPr>
              <a:xfrm>
                <a:off x="602268" y="2276872"/>
                <a:ext cx="3140829" cy="2303836"/>
                <a:chOff x="4917374" y="3348702"/>
                <a:chExt cx="3469968" cy="2953064"/>
              </a:xfrm>
            </p:grpSpPr>
            <p:grpSp>
              <p:nvGrpSpPr>
                <p:cNvPr id="118" name="Groupe 117"/>
                <p:cNvGrpSpPr/>
                <p:nvPr/>
              </p:nvGrpSpPr>
              <p:grpSpPr>
                <a:xfrm>
                  <a:off x="6280727" y="5209105"/>
                  <a:ext cx="1265667" cy="405352"/>
                  <a:chOff x="6084168" y="4149080"/>
                  <a:chExt cx="1224136" cy="379785"/>
                </a:xfrm>
              </p:grpSpPr>
              <p:sp>
                <p:nvSpPr>
                  <p:cNvPr id="128" name="ZoneTexte 127"/>
                  <p:cNvSpPr txBox="1"/>
                  <p:nvPr/>
                </p:nvSpPr>
                <p:spPr>
                  <a:xfrm>
                    <a:off x="6854334" y="4149080"/>
                    <a:ext cx="453970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200" dirty="0" smtClean="0"/>
                      <a:t> 172</a:t>
                    </a:r>
                    <a:endParaRPr lang="fr-FR" sz="1200" dirty="0"/>
                  </a:p>
                </p:txBody>
              </p:sp>
              <p:sp>
                <p:nvSpPr>
                  <p:cNvPr id="129" name="ZoneTexte 128"/>
                  <p:cNvSpPr txBox="1"/>
                  <p:nvPr/>
                </p:nvSpPr>
                <p:spPr>
                  <a:xfrm>
                    <a:off x="6084168" y="4221088"/>
                    <a:ext cx="86754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dirty="0" smtClean="0"/>
                      <a:t>3078</a:t>
                    </a:r>
                    <a:r>
                      <a:rPr lang="fr-FR" sz="1400" dirty="0" smtClean="0">
                        <a:latin typeface="+mn-lt"/>
                      </a:rPr>
                      <a:t>n +</a:t>
                    </a:r>
                    <a:endParaRPr lang="fr-FR" sz="1400" dirty="0"/>
                  </a:p>
                </p:txBody>
              </p:sp>
            </p:grpSp>
            <p:grpSp>
              <p:nvGrpSpPr>
                <p:cNvPr id="119" name="Groupe 118"/>
                <p:cNvGrpSpPr/>
                <p:nvPr/>
              </p:nvGrpSpPr>
              <p:grpSpPr>
                <a:xfrm>
                  <a:off x="5364088" y="3809663"/>
                  <a:ext cx="3023254" cy="2388480"/>
                  <a:chOff x="5267324" y="3140111"/>
                  <a:chExt cx="2833068" cy="2112643"/>
                </a:xfrm>
              </p:grpSpPr>
              <p:sp>
                <p:nvSpPr>
                  <p:cNvPr id="123" name="Rectangle 122"/>
                  <p:cNvSpPr/>
                  <p:nvPr/>
                </p:nvSpPr>
                <p:spPr>
                  <a:xfrm>
                    <a:off x="5267324" y="3140111"/>
                    <a:ext cx="2833067" cy="211264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r-FR" dirty="0" smtClean="0"/>
                      <a:t>c</a:t>
                    </a:r>
                    <a:endParaRPr lang="fr-FR" dirty="0"/>
                  </a:p>
                </p:txBody>
              </p:sp>
              <p:sp>
                <p:nvSpPr>
                  <p:cNvPr id="124" name="Forme libre 123"/>
                  <p:cNvSpPr/>
                  <p:nvPr/>
                </p:nvSpPr>
                <p:spPr>
                  <a:xfrm flipV="1">
                    <a:off x="5300647" y="3822841"/>
                    <a:ext cx="2114505" cy="1358762"/>
                  </a:xfrm>
                  <a:custGeom>
                    <a:avLst/>
                    <a:gdLst>
                      <a:gd name="connsiteX0" fmla="*/ 0 w 1238250"/>
                      <a:gd name="connsiteY0" fmla="*/ 0 h 1733550"/>
                      <a:gd name="connsiteX1" fmla="*/ 171450 w 1238250"/>
                      <a:gd name="connsiteY1" fmla="*/ 47625 h 1733550"/>
                      <a:gd name="connsiteX2" fmla="*/ 409575 w 1238250"/>
                      <a:gd name="connsiteY2" fmla="*/ 95250 h 1733550"/>
                      <a:gd name="connsiteX3" fmla="*/ 533400 w 1238250"/>
                      <a:gd name="connsiteY3" fmla="*/ 447675 h 1733550"/>
                      <a:gd name="connsiteX4" fmla="*/ 638175 w 1238250"/>
                      <a:gd name="connsiteY4" fmla="*/ 1123950 h 1733550"/>
                      <a:gd name="connsiteX5" fmla="*/ 723900 w 1238250"/>
                      <a:gd name="connsiteY5" fmla="*/ 1571625 h 1733550"/>
                      <a:gd name="connsiteX6" fmla="*/ 1238250 w 1238250"/>
                      <a:gd name="connsiteY6" fmla="*/ 1733550 h 1733550"/>
                      <a:gd name="connsiteX0" fmla="*/ 0 w 1333500"/>
                      <a:gd name="connsiteY0" fmla="*/ 0 h 1695450"/>
                      <a:gd name="connsiteX1" fmla="*/ 171450 w 1333500"/>
                      <a:gd name="connsiteY1" fmla="*/ 47625 h 1695450"/>
                      <a:gd name="connsiteX2" fmla="*/ 409575 w 1333500"/>
                      <a:gd name="connsiteY2" fmla="*/ 95250 h 1695450"/>
                      <a:gd name="connsiteX3" fmla="*/ 533400 w 1333500"/>
                      <a:gd name="connsiteY3" fmla="*/ 447675 h 1695450"/>
                      <a:gd name="connsiteX4" fmla="*/ 638175 w 1333500"/>
                      <a:gd name="connsiteY4" fmla="*/ 1123950 h 1695450"/>
                      <a:gd name="connsiteX5" fmla="*/ 723900 w 1333500"/>
                      <a:gd name="connsiteY5" fmla="*/ 1571625 h 1695450"/>
                      <a:gd name="connsiteX6" fmla="*/ 1333500 w 1333500"/>
                      <a:gd name="connsiteY6" fmla="*/ 1695450 h 1695450"/>
                      <a:gd name="connsiteX0" fmla="*/ 0 w 1333500"/>
                      <a:gd name="connsiteY0" fmla="*/ 0 h 1695450"/>
                      <a:gd name="connsiteX1" fmla="*/ 171450 w 1333500"/>
                      <a:gd name="connsiteY1" fmla="*/ 47625 h 1695450"/>
                      <a:gd name="connsiteX2" fmla="*/ 409575 w 1333500"/>
                      <a:gd name="connsiteY2" fmla="*/ 95250 h 1695450"/>
                      <a:gd name="connsiteX3" fmla="*/ 533400 w 1333500"/>
                      <a:gd name="connsiteY3" fmla="*/ 447675 h 1695450"/>
                      <a:gd name="connsiteX4" fmla="*/ 638175 w 1333500"/>
                      <a:gd name="connsiteY4" fmla="*/ 1123950 h 1695450"/>
                      <a:gd name="connsiteX5" fmla="*/ 809625 w 1333500"/>
                      <a:gd name="connsiteY5" fmla="*/ 1571625 h 1695450"/>
                      <a:gd name="connsiteX6" fmla="*/ 1333500 w 1333500"/>
                      <a:gd name="connsiteY6" fmla="*/ 1695450 h 1695450"/>
                      <a:gd name="connsiteX0" fmla="*/ 0 w 1333500"/>
                      <a:gd name="connsiteY0" fmla="*/ 10378 h 1648678"/>
                      <a:gd name="connsiteX1" fmla="*/ 171450 w 1333500"/>
                      <a:gd name="connsiteY1" fmla="*/ 853 h 1648678"/>
                      <a:gd name="connsiteX2" fmla="*/ 409575 w 1333500"/>
                      <a:gd name="connsiteY2" fmla="*/ 48478 h 1648678"/>
                      <a:gd name="connsiteX3" fmla="*/ 533400 w 1333500"/>
                      <a:gd name="connsiteY3" fmla="*/ 400903 h 1648678"/>
                      <a:gd name="connsiteX4" fmla="*/ 638175 w 1333500"/>
                      <a:gd name="connsiteY4" fmla="*/ 1077178 h 1648678"/>
                      <a:gd name="connsiteX5" fmla="*/ 809625 w 1333500"/>
                      <a:gd name="connsiteY5" fmla="*/ 1524853 h 1648678"/>
                      <a:gd name="connsiteX6" fmla="*/ 1333500 w 1333500"/>
                      <a:gd name="connsiteY6" fmla="*/ 1648678 h 1648678"/>
                      <a:gd name="connsiteX0" fmla="*/ 0 w 1333500"/>
                      <a:gd name="connsiteY0" fmla="*/ 10378 h 1648678"/>
                      <a:gd name="connsiteX1" fmla="*/ 171450 w 1333500"/>
                      <a:gd name="connsiteY1" fmla="*/ 853 h 1648678"/>
                      <a:gd name="connsiteX2" fmla="*/ 409575 w 1333500"/>
                      <a:gd name="connsiteY2" fmla="*/ 48478 h 1648678"/>
                      <a:gd name="connsiteX3" fmla="*/ 533400 w 1333500"/>
                      <a:gd name="connsiteY3" fmla="*/ 400903 h 1648678"/>
                      <a:gd name="connsiteX4" fmla="*/ 638175 w 1333500"/>
                      <a:gd name="connsiteY4" fmla="*/ 1077178 h 1648678"/>
                      <a:gd name="connsiteX5" fmla="*/ 809625 w 1333500"/>
                      <a:gd name="connsiteY5" fmla="*/ 1524853 h 1648678"/>
                      <a:gd name="connsiteX6" fmla="*/ 1109775 w 1333500"/>
                      <a:gd name="connsiteY6" fmla="*/ 1620432 h 1648678"/>
                      <a:gd name="connsiteX7" fmla="*/ 1333500 w 1333500"/>
                      <a:gd name="connsiteY7" fmla="*/ 1648678 h 1648678"/>
                      <a:gd name="connsiteX0" fmla="*/ 0 w 1412389"/>
                      <a:gd name="connsiteY0" fmla="*/ 10378 h 1622120"/>
                      <a:gd name="connsiteX1" fmla="*/ 171450 w 1412389"/>
                      <a:gd name="connsiteY1" fmla="*/ 853 h 1622120"/>
                      <a:gd name="connsiteX2" fmla="*/ 409575 w 1412389"/>
                      <a:gd name="connsiteY2" fmla="*/ 48478 h 1622120"/>
                      <a:gd name="connsiteX3" fmla="*/ 533400 w 1412389"/>
                      <a:gd name="connsiteY3" fmla="*/ 400903 h 1622120"/>
                      <a:gd name="connsiteX4" fmla="*/ 638175 w 1412389"/>
                      <a:gd name="connsiteY4" fmla="*/ 1077178 h 1622120"/>
                      <a:gd name="connsiteX5" fmla="*/ 809625 w 1412389"/>
                      <a:gd name="connsiteY5" fmla="*/ 1524853 h 1622120"/>
                      <a:gd name="connsiteX6" fmla="*/ 1109775 w 1412389"/>
                      <a:gd name="connsiteY6" fmla="*/ 1620432 h 1622120"/>
                      <a:gd name="connsiteX7" fmla="*/ 1412389 w 1412389"/>
                      <a:gd name="connsiteY7" fmla="*/ 1470358 h 1622120"/>
                      <a:gd name="connsiteX0" fmla="*/ 0 w 1412389"/>
                      <a:gd name="connsiteY0" fmla="*/ 10378 h 1620464"/>
                      <a:gd name="connsiteX1" fmla="*/ 171450 w 1412389"/>
                      <a:gd name="connsiteY1" fmla="*/ 853 h 1620464"/>
                      <a:gd name="connsiteX2" fmla="*/ 409575 w 1412389"/>
                      <a:gd name="connsiteY2" fmla="*/ 48478 h 1620464"/>
                      <a:gd name="connsiteX3" fmla="*/ 533400 w 1412389"/>
                      <a:gd name="connsiteY3" fmla="*/ 400903 h 1620464"/>
                      <a:gd name="connsiteX4" fmla="*/ 638175 w 1412389"/>
                      <a:gd name="connsiteY4" fmla="*/ 1077178 h 1620464"/>
                      <a:gd name="connsiteX5" fmla="*/ 809625 w 1412389"/>
                      <a:gd name="connsiteY5" fmla="*/ 1524853 h 1620464"/>
                      <a:gd name="connsiteX6" fmla="*/ 1109775 w 1412389"/>
                      <a:gd name="connsiteY6" fmla="*/ 1620432 h 1620464"/>
                      <a:gd name="connsiteX7" fmla="*/ 1275443 w 1412389"/>
                      <a:gd name="connsiteY7" fmla="*/ 1534839 h 1620464"/>
                      <a:gd name="connsiteX8" fmla="*/ 1412389 w 1412389"/>
                      <a:gd name="connsiteY8" fmla="*/ 1470358 h 1620464"/>
                      <a:gd name="connsiteX0" fmla="*/ 0 w 1791058"/>
                      <a:gd name="connsiteY0" fmla="*/ 10378 h 1620464"/>
                      <a:gd name="connsiteX1" fmla="*/ 171450 w 1791058"/>
                      <a:gd name="connsiteY1" fmla="*/ 853 h 1620464"/>
                      <a:gd name="connsiteX2" fmla="*/ 409575 w 1791058"/>
                      <a:gd name="connsiteY2" fmla="*/ 48478 h 1620464"/>
                      <a:gd name="connsiteX3" fmla="*/ 533400 w 1791058"/>
                      <a:gd name="connsiteY3" fmla="*/ 400903 h 1620464"/>
                      <a:gd name="connsiteX4" fmla="*/ 638175 w 1791058"/>
                      <a:gd name="connsiteY4" fmla="*/ 1077178 h 1620464"/>
                      <a:gd name="connsiteX5" fmla="*/ 809625 w 1791058"/>
                      <a:gd name="connsiteY5" fmla="*/ 1524853 h 1620464"/>
                      <a:gd name="connsiteX6" fmla="*/ 1109775 w 1791058"/>
                      <a:gd name="connsiteY6" fmla="*/ 1620432 h 1620464"/>
                      <a:gd name="connsiteX7" fmla="*/ 1275443 w 1791058"/>
                      <a:gd name="connsiteY7" fmla="*/ 1534839 h 1620464"/>
                      <a:gd name="connsiteX8" fmla="*/ 1791058 w 1791058"/>
                      <a:gd name="connsiteY8" fmla="*/ 1341967 h 1620464"/>
                      <a:gd name="connsiteX0" fmla="*/ 0 w 1791058"/>
                      <a:gd name="connsiteY0" fmla="*/ 10378 h 1620465"/>
                      <a:gd name="connsiteX1" fmla="*/ 171450 w 1791058"/>
                      <a:gd name="connsiteY1" fmla="*/ 853 h 1620465"/>
                      <a:gd name="connsiteX2" fmla="*/ 409575 w 1791058"/>
                      <a:gd name="connsiteY2" fmla="*/ 48478 h 1620465"/>
                      <a:gd name="connsiteX3" fmla="*/ 533400 w 1791058"/>
                      <a:gd name="connsiteY3" fmla="*/ 400903 h 1620465"/>
                      <a:gd name="connsiteX4" fmla="*/ 638175 w 1791058"/>
                      <a:gd name="connsiteY4" fmla="*/ 1077178 h 1620465"/>
                      <a:gd name="connsiteX5" fmla="*/ 809625 w 1791058"/>
                      <a:gd name="connsiteY5" fmla="*/ 1524853 h 1620465"/>
                      <a:gd name="connsiteX6" fmla="*/ 1109775 w 1791058"/>
                      <a:gd name="connsiteY6" fmla="*/ 1620432 h 1620465"/>
                      <a:gd name="connsiteX7" fmla="*/ 1275443 w 1791058"/>
                      <a:gd name="connsiteY7" fmla="*/ 1534839 h 1620465"/>
                      <a:gd name="connsiteX8" fmla="*/ 1456888 w 1791058"/>
                      <a:gd name="connsiteY8" fmla="*/ 1456379 h 1620465"/>
                      <a:gd name="connsiteX9" fmla="*/ 1791058 w 1791058"/>
                      <a:gd name="connsiteY9" fmla="*/ 1341967 h 1620465"/>
                      <a:gd name="connsiteX0" fmla="*/ 0 w 1791058"/>
                      <a:gd name="connsiteY0" fmla="*/ 10378 h 1620465"/>
                      <a:gd name="connsiteX1" fmla="*/ 171450 w 1791058"/>
                      <a:gd name="connsiteY1" fmla="*/ 853 h 1620465"/>
                      <a:gd name="connsiteX2" fmla="*/ 409575 w 1791058"/>
                      <a:gd name="connsiteY2" fmla="*/ 48478 h 1620465"/>
                      <a:gd name="connsiteX3" fmla="*/ 533400 w 1791058"/>
                      <a:gd name="connsiteY3" fmla="*/ 400903 h 1620465"/>
                      <a:gd name="connsiteX4" fmla="*/ 638175 w 1791058"/>
                      <a:gd name="connsiteY4" fmla="*/ 1077178 h 1620465"/>
                      <a:gd name="connsiteX5" fmla="*/ 809625 w 1791058"/>
                      <a:gd name="connsiteY5" fmla="*/ 1524853 h 1620465"/>
                      <a:gd name="connsiteX6" fmla="*/ 1109775 w 1791058"/>
                      <a:gd name="connsiteY6" fmla="*/ 1620432 h 1620465"/>
                      <a:gd name="connsiteX7" fmla="*/ 1275443 w 1791058"/>
                      <a:gd name="connsiteY7" fmla="*/ 1534839 h 1620465"/>
                      <a:gd name="connsiteX8" fmla="*/ 1464777 w 1791058"/>
                      <a:gd name="connsiteY8" fmla="*/ 1399316 h 1620465"/>
                      <a:gd name="connsiteX9" fmla="*/ 1791058 w 1791058"/>
                      <a:gd name="connsiteY9" fmla="*/ 1341967 h 1620465"/>
                      <a:gd name="connsiteX0" fmla="*/ 0 w 1791058"/>
                      <a:gd name="connsiteY0" fmla="*/ 10378 h 1613337"/>
                      <a:gd name="connsiteX1" fmla="*/ 171450 w 1791058"/>
                      <a:gd name="connsiteY1" fmla="*/ 853 h 1613337"/>
                      <a:gd name="connsiteX2" fmla="*/ 409575 w 1791058"/>
                      <a:gd name="connsiteY2" fmla="*/ 48478 h 1613337"/>
                      <a:gd name="connsiteX3" fmla="*/ 533400 w 1791058"/>
                      <a:gd name="connsiteY3" fmla="*/ 400903 h 1613337"/>
                      <a:gd name="connsiteX4" fmla="*/ 638175 w 1791058"/>
                      <a:gd name="connsiteY4" fmla="*/ 1077178 h 1613337"/>
                      <a:gd name="connsiteX5" fmla="*/ 809625 w 1791058"/>
                      <a:gd name="connsiteY5" fmla="*/ 1524853 h 1613337"/>
                      <a:gd name="connsiteX6" fmla="*/ 1015108 w 1791058"/>
                      <a:gd name="connsiteY6" fmla="*/ 1613299 h 1613337"/>
                      <a:gd name="connsiteX7" fmla="*/ 1275443 w 1791058"/>
                      <a:gd name="connsiteY7" fmla="*/ 1534839 h 1613337"/>
                      <a:gd name="connsiteX8" fmla="*/ 1464777 w 1791058"/>
                      <a:gd name="connsiteY8" fmla="*/ 1399316 h 1613337"/>
                      <a:gd name="connsiteX9" fmla="*/ 1791058 w 1791058"/>
                      <a:gd name="connsiteY9" fmla="*/ 1341967 h 1613337"/>
                      <a:gd name="connsiteX0" fmla="*/ 0 w 1791058"/>
                      <a:gd name="connsiteY0" fmla="*/ 10378 h 1613332"/>
                      <a:gd name="connsiteX1" fmla="*/ 171450 w 1791058"/>
                      <a:gd name="connsiteY1" fmla="*/ 853 h 1613332"/>
                      <a:gd name="connsiteX2" fmla="*/ 409575 w 1791058"/>
                      <a:gd name="connsiteY2" fmla="*/ 48478 h 1613332"/>
                      <a:gd name="connsiteX3" fmla="*/ 533400 w 1791058"/>
                      <a:gd name="connsiteY3" fmla="*/ 400903 h 1613332"/>
                      <a:gd name="connsiteX4" fmla="*/ 638175 w 1791058"/>
                      <a:gd name="connsiteY4" fmla="*/ 1077178 h 1613332"/>
                      <a:gd name="connsiteX5" fmla="*/ 809625 w 1791058"/>
                      <a:gd name="connsiteY5" fmla="*/ 1524853 h 1613332"/>
                      <a:gd name="connsiteX6" fmla="*/ 1015108 w 1791058"/>
                      <a:gd name="connsiteY6" fmla="*/ 1613299 h 1613332"/>
                      <a:gd name="connsiteX7" fmla="*/ 1251776 w 1791058"/>
                      <a:gd name="connsiteY7" fmla="*/ 1527706 h 1613332"/>
                      <a:gd name="connsiteX8" fmla="*/ 1464777 w 1791058"/>
                      <a:gd name="connsiteY8" fmla="*/ 1399316 h 1613332"/>
                      <a:gd name="connsiteX9" fmla="*/ 1791058 w 1791058"/>
                      <a:gd name="connsiteY9" fmla="*/ 1341967 h 1613332"/>
                      <a:gd name="connsiteX0" fmla="*/ 0 w 1791058"/>
                      <a:gd name="connsiteY0" fmla="*/ 10378 h 1613332"/>
                      <a:gd name="connsiteX1" fmla="*/ 171450 w 1791058"/>
                      <a:gd name="connsiteY1" fmla="*/ 853 h 1613332"/>
                      <a:gd name="connsiteX2" fmla="*/ 409575 w 1791058"/>
                      <a:gd name="connsiteY2" fmla="*/ 48478 h 1613332"/>
                      <a:gd name="connsiteX3" fmla="*/ 533400 w 1791058"/>
                      <a:gd name="connsiteY3" fmla="*/ 400903 h 1613332"/>
                      <a:gd name="connsiteX4" fmla="*/ 638175 w 1791058"/>
                      <a:gd name="connsiteY4" fmla="*/ 1077178 h 1613332"/>
                      <a:gd name="connsiteX5" fmla="*/ 809625 w 1791058"/>
                      <a:gd name="connsiteY5" fmla="*/ 1524853 h 1613332"/>
                      <a:gd name="connsiteX6" fmla="*/ 1015108 w 1791058"/>
                      <a:gd name="connsiteY6" fmla="*/ 1613299 h 1613332"/>
                      <a:gd name="connsiteX7" fmla="*/ 1251776 w 1791058"/>
                      <a:gd name="connsiteY7" fmla="*/ 1527706 h 1613332"/>
                      <a:gd name="connsiteX8" fmla="*/ 1464777 w 1791058"/>
                      <a:gd name="connsiteY8" fmla="*/ 1349387 h 1613332"/>
                      <a:gd name="connsiteX9" fmla="*/ 1791058 w 1791058"/>
                      <a:gd name="connsiteY9" fmla="*/ 1341967 h 1613332"/>
                      <a:gd name="connsiteX0" fmla="*/ 0 w 1830503"/>
                      <a:gd name="connsiteY0" fmla="*/ 10378 h 1613332"/>
                      <a:gd name="connsiteX1" fmla="*/ 171450 w 1830503"/>
                      <a:gd name="connsiteY1" fmla="*/ 853 h 1613332"/>
                      <a:gd name="connsiteX2" fmla="*/ 409575 w 1830503"/>
                      <a:gd name="connsiteY2" fmla="*/ 48478 h 1613332"/>
                      <a:gd name="connsiteX3" fmla="*/ 533400 w 1830503"/>
                      <a:gd name="connsiteY3" fmla="*/ 400903 h 1613332"/>
                      <a:gd name="connsiteX4" fmla="*/ 638175 w 1830503"/>
                      <a:gd name="connsiteY4" fmla="*/ 1077178 h 1613332"/>
                      <a:gd name="connsiteX5" fmla="*/ 809625 w 1830503"/>
                      <a:gd name="connsiteY5" fmla="*/ 1524853 h 1613332"/>
                      <a:gd name="connsiteX6" fmla="*/ 1015108 w 1830503"/>
                      <a:gd name="connsiteY6" fmla="*/ 1613299 h 1613332"/>
                      <a:gd name="connsiteX7" fmla="*/ 1251776 w 1830503"/>
                      <a:gd name="connsiteY7" fmla="*/ 1527706 h 1613332"/>
                      <a:gd name="connsiteX8" fmla="*/ 1464777 w 1830503"/>
                      <a:gd name="connsiteY8" fmla="*/ 1349387 h 1613332"/>
                      <a:gd name="connsiteX9" fmla="*/ 1830503 w 1830503"/>
                      <a:gd name="connsiteY9" fmla="*/ 1306303 h 1613332"/>
                      <a:gd name="connsiteX0" fmla="*/ 0 w 1830503"/>
                      <a:gd name="connsiteY0" fmla="*/ 10378 h 1613332"/>
                      <a:gd name="connsiteX1" fmla="*/ 171450 w 1830503"/>
                      <a:gd name="connsiteY1" fmla="*/ 853 h 1613332"/>
                      <a:gd name="connsiteX2" fmla="*/ 409575 w 1830503"/>
                      <a:gd name="connsiteY2" fmla="*/ 48478 h 1613332"/>
                      <a:gd name="connsiteX3" fmla="*/ 533400 w 1830503"/>
                      <a:gd name="connsiteY3" fmla="*/ 400903 h 1613332"/>
                      <a:gd name="connsiteX4" fmla="*/ 638175 w 1830503"/>
                      <a:gd name="connsiteY4" fmla="*/ 1077178 h 1613332"/>
                      <a:gd name="connsiteX5" fmla="*/ 809625 w 1830503"/>
                      <a:gd name="connsiteY5" fmla="*/ 1524853 h 1613332"/>
                      <a:gd name="connsiteX6" fmla="*/ 1015108 w 1830503"/>
                      <a:gd name="connsiteY6" fmla="*/ 1613299 h 1613332"/>
                      <a:gd name="connsiteX7" fmla="*/ 1251776 w 1830503"/>
                      <a:gd name="connsiteY7" fmla="*/ 1527706 h 1613332"/>
                      <a:gd name="connsiteX8" fmla="*/ 1464777 w 1830503"/>
                      <a:gd name="connsiteY8" fmla="*/ 1349387 h 1613332"/>
                      <a:gd name="connsiteX9" fmla="*/ 1693556 w 1830503"/>
                      <a:gd name="connsiteY9" fmla="*/ 1313723 h 1613332"/>
                      <a:gd name="connsiteX10" fmla="*/ 1830503 w 1830503"/>
                      <a:gd name="connsiteY10" fmla="*/ 1306303 h 1613332"/>
                      <a:gd name="connsiteX0" fmla="*/ 0 w 2114505"/>
                      <a:gd name="connsiteY0" fmla="*/ 10378 h 1613332"/>
                      <a:gd name="connsiteX1" fmla="*/ 171450 w 2114505"/>
                      <a:gd name="connsiteY1" fmla="*/ 853 h 1613332"/>
                      <a:gd name="connsiteX2" fmla="*/ 409575 w 2114505"/>
                      <a:gd name="connsiteY2" fmla="*/ 48478 h 1613332"/>
                      <a:gd name="connsiteX3" fmla="*/ 533400 w 2114505"/>
                      <a:gd name="connsiteY3" fmla="*/ 400903 h 1613332"/>
                      <a:gd name="connsiteX4" fmla="*/ 638175 w 2114505"/>
                      <a:gd name="connsiteY4" fmla="*/ 1077178 h 1613332"/>
                      <a:gd name="connsiteX5" fmla="*/ 809625 w 2114505"/>
                      <a:gd name="connsiteY5" fmla="*/ 1524853 h 1613332"/>
                      <a:gd name="connsiteX6" fmla="*/ 1015108 w 2114505"/>
                      <a:gd name="connsiteY6" fmla="*/ 1613299 h 1613332"/>
                      <a:gd name="connsiteX7" fmla="*/ 1251776 w 2114505"/>
                      <a:gd name="connsiteY7" fmla="*/ 1527706 h 1613332"/>
                      <a:gd name="connsiteX8" fmla="*/ 1464777 w 2114505"/>
                      <a:gd name="connsiteY8" fmla="*/ 1349387 h 1613332"/>
                      <a:gd name="connsiteX9" fmla="*/ 1693556 w 2114505"/>
                      <a:gd name="connsiteY9" fmla="*/ 1313723 h 1613332"/>
                      <a:gd name="connsiteX10" fmla="*/ 2114505 w 2114505"/>
                      <a:gd name="connsiteY10" fmla="*/ 1227842 h 1613332"/>
                      <a:gd name="connsiteX0" fmla="*/ 0 w 2114505"/>
                      <a:gd name="connsiteY0" fmla="*/ 10378 h 1613332"/>
                      <a:gd name="connsiteX1" fmla="*/ 171450 w 2114505"/>
                      <a:gd name="connsiteY1" fmla="*/ 853 h 1613332"/>
                      <a:gd name="connsiteX2" fmla="*/ 409575 w 2114505"/>
                      <a:gd name="connsiteY2" fmla="*/ 48478 h 1613332"/>
                      <a:gd name="connsiteX3" fmla="*/ 533400 w 2114505"/>
                      <a:gd name="connsiteY3" fmla="*/ 400903 h 1613332"/>
                      <a:gd name="connsiteX4" fmla="*/ 638175 w 2114505"/>
                      <a:gd name="connsiteY4" fmla="*/ 1077178 h 1613332"/>
                      <a:gd name="connsiteX5" fmla="*/ 809625 w 2114505"/>
                      <a:gd name="connsiteY5" fmla="*/ 1524853 h 1613332"/>
                      <a:gd name="connsiteX6" fmla="*/ 1015108 w 2114505"/>
                      <a:gd name="connsiteY6" fmla="*/ 1613299 h 1613332"/>
                      <a:gd name="connsiteX7" fmla="*/ 1251776 w 2114505"/>
                      <a:gd name="connsiteY7" fmla="*/ 1527706 h 1613332"/>
                      <a:gd name="connsiteX8" fmla="*/ 1464777 w 2114505"/>
                      <a:gd name="connsiteY8" fmla="*/ 1349387 h 1613332"/>
                      <a:gd name="connsiteX9" fmla="*/ 1709334 w 2114505"/>
                      <a:gd name="connsiteY9" fmla="*/ 1249528 h 1613332"/>
                      <a:gd name="connsiteX10" fmla="*/ 2114505 w 2114505"/>
                      <a:gd name="connsiteY10" fmla="*/ 1227842 h 1613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14505" h="1613332">
                        <a:moveTo>
                          <a:pt x="0" y="10378"/>
                        </a:moveTo>
                        <a:cubicBezTo>
                          <a:pt x="51594" y="26253"/>
                          <a:pt x="103188" y="-5497"/>
                          <a:pt x="171450" y="853"/>
                        </a:cubicBezTo>
                        <a:cubicBezTo>
                          <a:pt x="239713" y="7203"/>
                          <a:pt x="349250" y="-18197"/>
                          <a:pt x="409575" y="48478"/>
                        </a:cubicBezTo>
                        <a:cubicBezTo>
                          <a:pt x="469900" y="115153"/>
                          <a:pt x="495300" y="229453"/>
                          <a:pt x="533400" y="400903"/>
                        </a:cubicBezTo>
                        <a:cubicBezTo>
                          <a:pt x="571500" y="572353"/>
                          <a:pt x="592138" y="889853"/>
                          <a:pt x="638175" y="1077178"/>
                        </a:cubicBezTo>
                        <a:cubicBezTo>
                          <a:pt x="684212" y="1264503"/>
                          <a:pt x="731025" y="1434311"/>
                          <a:pt x="809625" y="1524853"/>
                        </a:cubicBezTo>
                        <a:cubicBezTo>
                          <a:pt x="888225" y="1615395"/>
                          <a:pt x="937472" y="1611635"/>
                          <a:pt x="1015108" y="1613299"/>
                        </a:cubicBezTo>
                        <a:cubicBezTo>
                          <a:pt x="1092744" y="1614963"/>
                          <a:pt x="1193924" y="1555048"/>
                          <a:pt x="1251776" y="1527706"/>
                        </a:cubicBezTo>
                        <a:cubicBezTo>
                          <a:pt x="1309628" y="1500364"/>
                          <a:pt x="1391147" y="1385051"/>
                          <a:pt x="1464777" y="1349387"/>
                        </a:cubicBezTo>
                        <a:cubicBezTo>
                          <a:pt x="1538407" y="1313723"/>
                          <a:pt x="1648380" y="1256709"/>
                          <a:pt x="1709334" y="1249528"/>
                        </a:cubicBezTo>
                        <a:cubicBezTo>
                          <a:pt x="1770288" y="1242347"/>
                          <a:pt x="2091681" y="1229079"/>
                          <a:pt x="2114505" y="1227842"/>
                        </a:cubicBezTo>
                      </a:path>
                    </a:pathLst>
                  </a:custGeom>
                  <a:noFill/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cxnSp>
                <p:nvCxnSpPr>
                  <p:cNvPr id="126" name="Connecteur droit 125"/>
                  <p:cNvCxnSpPr/>
                  <p:nvPr/>
                </p:nvCxnSpPr>
                <p:spPr>
                  <a:xfrm>
                    <a:off x="6345560" y="3793713"/>
                    <a:ext cx="1754832" cy="1"/>
                  </a:xfrm>
                  <a:prstGeom prst="line">
                    <a:avLst/>
                  </a:prstGeom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1" name="ZoneTexte 120"/>
                <p:cNvSpPr txBox="1"/>
                <p:nvPr/>
              </p:nvSpPr>
              <p:spPr>
                <a:xfrm rot="16200000">
                  <a:off x="3644860" y="4621216"/>
                  <a:ext cx="2953064" cy="4080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 dirty="0" err="1" smtClean="0">
                      <a:latin typeface="+mn-lt"/>
                    </a:rPr>
                    <a:t>Mean</a:t>
                  </a:r>
                  <a:r>
                    <a:rPr lang="fr-FR" sz="1400" b="1" dirty="0" smtClean="0">
                      <a:latin typeface="+mn-lt"/>
                    </a:rPr>
                    <a:t> </a:t>
                  </a:r>
                  <a:r>
                    <a:rPr lang="fr-FR" sz="1400" b="1" dirty="0" err="1" smtClean="0">
                      <a:latin typeface="+mn-lt"/>
                    </a:rPr>
                    <a:t>field</a:t>
                  </a:r>
                  <a:r>
                    <a:rPr lang="fr-FR" sz="1400" b="1" dirty="0" smtClean="0">
                      <a:latin typeface="+mn-lt"/>
                    </a:rPr>
                    <a:t> </a:t>
                  </a:r>
                  <a:r>
                    <a:rPr lang="fr-FR" sz="1400" b="1" dirty="0" err="1" smtClean="0">
                      <a:latin typeface="+mn-lt"/>
                    </a:rPr>
                    <a:t>potential</a:t>
                  </a:r>
                  <a:r>
                    <a:rPr lang="fr-FR" sz="1400" b="1" dirty="0" smtClean="0">
                      <a:latin typeface="+mn-lt"/>
                    </a:rPr>
                    <a:t> </a:t>
                  </a:r>
                  <a:r>
                    <a:rPr lang="fr-FR" b="1" dirty="0" smtClean="0"/>
                    <a:t> </a:t>
                  </a:r>
                  <a:endParaRPr lang="fr-FR" b="1" dirty="0"/>
                </a:p>
              </p:txBody>
            </p:sp>
          </p:grpSp>
          <p:cxnSp>
            <p:nvCxnSpPr>
              <p:cNvPr id="6" name="Connecteur droit 5"/>
              <p:cNvCxnSpPr/>
              <p:nvPr/>
            </p:nvCxnSpPr>
            <p:spPr>
              <a:xfrm>
                <a:off x="1006610" y="3573016"/>
                <a:ext cx="2736487" cy="0"/>
              </a:xfrm>
              <a:prstGeom prst="lin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e 6"/>
              <p:cNvGrpSpPr/>
              <p:nvPr/>
            </p:nvGrpSpPr>
            <p:grpSpPr>
              <a:xfrm>
                <a:off x="2051720" y="2636911"/>
                <a:ext cx="1695009" cy="432049"/>
                <a:chOff x="2051720" y="2636911"/>
                <a:chExt cx="1695009" cy="432049"/>
              </a:xfrm>
            </p:grpSpPr>
            <p:cxnSp>
              <p:nvCxnSpPr>
                <p:cNvPr id="130" name="Connecteur droit 129"/>
                <p:cNvCxnSpPr/>
                <p:nvPr/>
              </p:nvCxnSpPr>
              <p:spPr>
                <a:xfrm>
                  <a:off x="2051720" y="3068959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Connecteur droit 130"/>
                <p:cNvCxnSpPr/>
                <p:nvPr/>
              </p:nvCxnSpPr>
              <p:spPr>
                <a:xfrm>
                  <a:off x="2051720" y="2996951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onnecteur droit 131"/>
                <p:cNvCxnSpPr/>
                <p:nvPr/>
              </p:nvCxnSpPr>
              <p:spPr>
                <a:xfrm>
                  <a:off x="2051720" y="2924944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Connecteur droit 132"/>
                <p:cNvCxnSpPr/>
                <p:nvPr/>
              </p:nvCxnSpPr>
              <p:spPr>
                <a:xfrm>
                  <a:off x="2051720" y="2852936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necteur droit 133"/>
                <p:cNvCxnSpPr/>
                <p:nvPr/>
              </p:nvCxnSpPr>
              <p:spPr>
                <a:xfrm>
                  <a:off x="2051720" y="2780928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Connecteur droit 134"/>
                <p:cNvCxnSpPr/>
                <p:nvPr/>
              </p:nvCxnSpPr>
              <p:spPr>
                <a:xfrm>
                  <a:off x="2051720" y="2708919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Connecteur droit 135"/>
                <p:cNvCxnSpPr/>
                <p:nvPr/>
              </p:nvCxnSpPr>
              <p:spPr>
                <a:xfrm>
                  <a:off x="2051720" y="2636911"/>
                  <a:ext cx="1695009" cy="1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" name="Connecteur droit 4"/>
              <p:cNvCxnSpPr>
                <a:endCxn id="124" idx="3"/>
              </p:cNvCxnSpPr>
              <p:nvPr/>
            </p:nvCxnSpPr>
            <p:spPr>
              <a:xfrm>
                <a:off x="1006612" y="4134491"/>
                <a:ext cx="547401" cy="48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/>
              <p:cNvCxnSpPr/>
              <p:nvPr/>
            </p:nvCxnSpPr>
            <p:spPr>
              <a:xfrm>
                <a:off x="1043608" y="3861048"/>
                <a:ext cx="547401" cy="48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105"/>
              <p:cNvCxnSpPr/>
              <p:nvPr/>
            </p:nvCxnSpPr>
            <p:spPr>
              <a:xfrm>
                <a:off x="1043608" y="3717032"/>
                <a:ext cx="547401" cy="48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/>
              <p:nvPr/>
            </p:nvCxnSpPr>
            <p:spPr>
              <a:xfrm>
                <a:off x="1043608" y="3501008"/>
                <a:ext cx="547401" cy="48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>
                <a:off x="1043608" y="3356992"/>
                <a:ext cx="547401" cy="48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/>
              <p:nvPr/>
            </p:nvCxnSpPr>
            <p:spPr>
              <a:xfrm>
                <a:off x="1043608" y="3212976"/>
                <a:ext cx="547401" cy="48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109"/>
              <p:cNvCxnSpPr/>
              <p:nvPr/>
            </p:nvCxnSpPr>
            <p:spPr>
              <a:xfrm>
                <a:off x="1043608" y="2996952"/>
                <a:ext cx="547401" cy="48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/>
              <p:nvPr/>
            </p:nvCxnSpPr>
            <p:spPr>
              <a:xfrm>
                <a:off x="1043608" y="2852936"/>
                <a:ext cx="547401" cy="48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/>
              <p:cNvCxnSpPr/>
              <p:nvPr/>
            </p:nvCxnSpPr>
            <p:spPr>
              <a:xfrm>
                <a:off x="1043608" y="2776114"/>
                <a:ext cx="547401" cy="48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>
                <a:off x="1043608" y="2708920"/>
                <a:ext cx="547401" cy="48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/>
              <p:cNvCxnSpPr/>
              <p:nvPr/>
            </p:nvCxnSpPr>
            <p:spPr>
              <a:xfrm>
                <a:off x="1043608" y="2636912"/>
                <a:ext cx="547401" cy="481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121"/>
              <p:cNvCxnSpPr/>
              <p:nvPr/>
            </p:nvCxnSpPr>
            <p:spPr>
              <a:xfrm>
                <a:off x="2051720" y="2880048"/>
                <a:ext cx="169500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>
                <a:off x="2051720" y="2808040"/>
                <a:ext cx="169500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/>
              <p:nvPr/>
            </p:nvCxnSpPr>
            <p:spPr>
              <a:xfrm>
                <a:off x="2051720" y="2736033"/>
                <a:ext cx="169500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136"/>
              <p:cNvCxnSpPr/>
              <p:nvPr/>
            </p:nvCxnSpPr>
            <p:spPr>
              <a:xfrm>
                <a:off x="2051720" y="2664025"/>
                <a:ext cx="169500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137"/>
              <p:cNvCxnSpPr/>
              <p:nvPr/>
            </p:nvCxnSpPr>
            <p:spPr>
              <a:xfrm>
                <a:off x="2051720" y="2592017"/>
                <a:ext cx="1695009" cy="1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6" name="ZoneTexte 175"/>
            <p:cNvSpPr txBox="1"/>
            <p:nvPr/>
          </p:nvSpPr>
          <p:spPr>
            <a:xfrm>
              <a:off x="1907704" y="3645024"/>
              <a:ext cx="1816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 smtClean="0">
                  <a:solidFill>
                    <a:schemeClr val="accent6"/>
                  </a:solidFill>
                  <a:latin typeface="+mn-lt"/>
                </a:rPr>
                <a:t>nucleons</a:t>
              </a:r>
              <a:r>
                <a:rPr lang="fr-FR" sz="1400" b="1" dirty="0" smtClean="0">
                  <a:solidFill>
                    <a:schemeClr val="accent6"/>
                  </a:solidFill>
                  <a:latin typeface="+mn-lt"/>
                </a:rPr>
                <a:t> states</a:t>
              </a:r>
              <a:r>
                <a:rPr lang="fr-FR" b="1" dirty="0" smtClean="0">
                  <a:solidFill>
                    <a:schemeClr val="accent6"/>
                  </a:solidFill>
                </a:rPr>
                <a:t> </a:t>
              </a:r>
              <a:endParaRPr lang="fr-FR" b="1" dirty="0">
                <a:solidFill>
                  <a:schemeClr val="accent6"/>
                </a:solidFill>
              </a:endParaRPr>
            </a:p>
          </p:txBody>
        </p:sp>
        <p:sp>
          <p:nvSpPr>
            <p:cNvPr id="177" name="ZoneTexte 176"/>
            <p:cNvSpPr txBox="1"/>
            <p:nvPr/>
          </p:nvSpPr>
          <p:spPr>
            <a:xfrm>
              <a:off x="1914967" y="3933056"/>
              <a:ext cx="16113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00B050"/>
                  </a:solidFill>
                  <a:latin typeface="+mn-lt"/>
                </a:rPr>
                <a:t>c</a:t>
              </a:r>
              <a:r>
                <a:rPr lang="fr-FR" sz="1400" b="1" dirty="0" smtClean="0">
                  <a:solidFill>
                    <a:srgbClr val="00B050"/>
                  </a:solidFill>
                  <a:latin typeface="+mn-lt"/>
                </a:rPr>
                <a:t>luster states </a:t>
              </a:r>
              <a:endParaRPr lang="fr-FR" sz="1400" b="1" dirty="0">
                <a:solidFill>
                  <a:srgbClr val="00B050"/>
                </a:solidFill>
                <a:latin typeface="+mn-lt"/>
              </a:endParaRPr>
            </a:p>
          </p:txBody>
        </p:sp>
        <p:cxnSp>
          <p:nvCxnSpPr>
            <p:cNvPr id="12" name="Connecteur droit 11"/>
            <p:cNvCxnSpPr>
              <a:endCxn id="176" idx="1"/>
            </p:cNvCxnSpPr>
            <p:nvPr/>
          </p:nvCxnSpPr>
          <p:spPr>
            <a:xfrm>
              <a:off x="1763688" y="3829690"/>
              <a:ext cx="144016" cy="0"/>
            </a:xfrm>
            <a:prstGeom prst="line">
              <a:avLst/>
            </a:prstGeom>
            <a:ln w="1905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/>
            <p:cNvCxnSpPr/>
            <p:nvPr/>
          </p:nvCxnSpPr>
          <p:spPr>
            <a:xfrm>
              <a:off x="1763688" y="4077072"/>
              <a:ext cx="144016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ZoneTexte 138"/>
              <p:cNvSpPr txBox="1"/>
              <p:nvPr/>
            </p:nvSpPr>
            <p:spPr>
              <a:xfrm>
                <a:off x="323528" y="2348880"/>
                <a:ext cx="8351132" cy="1903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+mn-lt"/>
                  </a:rPr>
                  <a:t>The </a:t>
                </a:r>
                <a:r>
                  <a:rPr lang="fr-FR" dirty="0" err="1" smtClean="0">
                    <a:latin typeface="+mn-lt"/>
                  </a:rPr>
                  <a:t>two</a:t>
                </a:r>
                <a:r>
                  <a:rPr lang="fr-FR" dirty="0" smtClean="0">
                    <a:latin typeface="+mn-lt"/>
                  </a:rPr>
                  <a:t> descriptions do not lead to the </a:t>
                </a:r>
                <a:r>
                  <a:rPr lang="fr-FR" dirty="0" err="1" smtClean="0">
                    <a:latin typeface="+mn-lt"/>
                  </a:rPr>
                  <a:t>same</a:t>
                </a:r>
                <a:r>
                  <a:rPr lang="fr-FR" dirty="0" smtClean="0">
                    <a:latin typeface="+mn-lt"/>
                  </a:rPr>
                  <a:t> thermal </a:t>
                </a:r>
                <a:r>
                  <a:rPr lang="fr-FR" dirty="0" err="1" smtClean="0">
                    <a:latin typeface="+mn-lt"/>
                  </a:rPr>
                  <a:t>weight</a:t>
                </a:r>
                <a:r>
                  <a:rPr lang="fr-FR" dirty="0" smtClean="0">
                    <a:latin typeface="+mn-lt"/>
                  </a:rPr>
                  <a:t>  </a:t>
                </a:r>
              </a:p>
              <a:p>
                <a:r>
                  <a:rPr lang="fr-FR" dirty="0" smtClean="0">
                    <a:latin typeface="+mn-lt"/>
                  </a:rPr>
                  <a:t>for the clusters.  </a:t>
                </a:r>
              </a:p>
              <a:p>
                <a:r>
                  <a:rPr lang="fr-FR" b="1" dirty="0" err="1" smtClean="0">
                    <a:solidFill>
                      <a:srgbClr val="FF0000"/>
                    </a:solidFill>
                    <a:latin typeface="+mn-lt"/>
                  </a:rPr>
                  <a:t>Only</a:t>
                </a:r>
                <a:r>
                  <a:rPr lang="fr-FR" b="1" dirty="0" smtClean="0">
                    <a:solidFill>
                      <a:srgbClr val="FF0000"/>
                    </a:solidFill>
                    <a:latin typeface="+mn-lt"/>
                  </a:rPr>
                  <a:t> the e-cluster </a:t>
                </a:r>
                <a:r>
                  <a:rPr lang="fr-FR" b="1" dirty="0" err="1" smtClean="0">
                    <a:solidFill>
                      <a:srgbClr val="FF0000"/>
                    </a:solidFill>
                    <a:latin typeface="+mn-lt"/>
                  </a:rPr>
                  <a:t>picture</a:t>
                </a:r>
                <a:r>
                  <a:rPr lang="fr-FR" b="1" dirty="0" smtClean="0">
                    <a:solidFill>
                      <a:srgbClr val="FF0000"/>
                    </a:solidFill>
                    <a:latin typeface="+mn-lt"/>
                  </a:rPr>
                  <a:t> converges </a:t>
                </a:r>
              </a:p>
              <a:p>
                <a:r>
                  <a:rPr lang="fr-FR" b="1" dirty="0" smtClean="0">
                    <a:solidFill>
                      <a:srgbClr val="FF0000"/>
                    </a:solidFill>
                    <a:latin typeface="+mn-lt"/>
                  </a:rPr>
                  <a:t>to the DFT T=0 </a:t>
                </a:r>
                <a:r>
                  <a:rPr lang="fr-FR" b="1" dirty="0" err="1" smtClean="0">
                    <a:solidFill>
                      <a:srgbClr val="FF0000"/>
                    </a:solidFill>
                    <a:latin typeface="+mn-lt"/>
                  </a:rPr>
                  <a:t>limit</a:t>
                </a:r>
                <a:r>
                  <a:rPr lang="fr-FR" b="1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fr-FR" b="1" dirty="0" err="1" smtClean="0">
                    <a:solidFill>
                      <a:srgbClr val="FF0000"/>
                    </a:solidFill>
                    <a:latin typeface="+mn-lt"/>
                  </a:rPr>
                  <a:t>beyond</a:t>
                </a:r>
                <a:r>
                  <a:rPr lang="fr-FR" b="1" dirty="0" smtClean="0">
                    <a:solidFill>
                      <a:srgbClr val="FF0000"/>
                    </a:solidFill>
                    <a:latin typeface="+mn-lt"/>
                  </a:rPr>
                  <a:t> the </a:t>
                </a:r>
                <a:r>
                  <a:rPr lang="fr-FR" b="1" dirty="0" err="1" smtClean="0">
                    <a:solidFill>
                      <a:srgbClr val="FF0000"/>
                    </a:solidFill>
                    <a:latin typeface="+mn-lt"/>
                  </a:rPr>
                  <a:t>drip</a:t>
                </a:r>
                <a:r>
                  <a:rPr lang="fr-FR" b="1" dirty="0" smtClean="0">
                    <a:solidFill>
                      <a:srgbClr val="FF0000"/>
                    </a:solidFill>
                    <a:latin typeface="+mn-lt"/>
                  </a:rPr>
                  <a:t> (</a:t>
                </a:r>
                <a:r>
                  <a:rPr lang="fr-FR" b="1" dirty="0" err="1" smtClean="0">
                    <a:solidFill>
                      <a:srgbClr val="FF0000"/>
                    </a:solidFill>
                    <a:latin typeface="+mn-lt"/>
                  </a:rPr>
                  <a:t>inner</a:t>
                </a:r>
                <a:r>
                  <a:rPr lang="fr-FR" b="1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fr-FR" b="1" dirty="0" err="1" smtClean="0">
                    <a:solidFill>
                      <a:srgbClr val="FF0000"/>
                    </a:solidFill>
                    <a:latin typeface="+mn-lt"/>
                  </a:rPr>
                  <a:t>crust</a:t>
                </a:r>
                <a:r>
                  <a:rPr lang="fr-FR" b="1" dirty="0" smtClean="0">
                    <a:solidFill>
                      <a:srgbClr val="FF0000"/>
                    </a:solidFill>
                    <a:latin typeface="+mn-lt"/>
                  </a:rPr>
                  <a:t>).</a:t>
                </a:r>
              </a:p>
              <a:p>
                <a:endParaRPr lang="fr-FR" dirty="0" smtClean="0">
                  <a:latin typeface="+mn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200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fr-FR" sz="20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fr-FR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fr-FR" sz="20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nary>
                      <m:naryPr>
                        <m:limLoc m:val="undOvr"/>
                        <m:ctrlPr>
                          <a:rPr lang="fr-FR" sz="20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fr-FR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fr-FR" sz="2000" b="1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𝑑𝐸</m:t>
                        </m:r>
                        <m:sSubSup>
                          <m:sSubSupPr>
                            <m:ctrlPr>
                              <a:rPr lang="fr-FR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fr-FR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smtClean="0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fr-FR" sz="2000" b="0" i="1" smtClean="0">
                                <a:latin typeface="Cambria Math"/>
                                <a:ea typeface="Cambria Math"/>
                              </a:rPr>
                              <m:t>𝑣𝑎𝑐</m:t>
                            </m:r>
                          </m:sup>
                        </m:sSubSup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fr-FR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0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fr-FR" sz="2000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fr-FR" sz="20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sup>
                        </m:sSup>
                      </m:e>
                    </m:nary>
                  </m:oMath>
                </a14:m>
                <a:r>
                  <a:rPr lang="fr-FR" sz="2000" dirty="0" smtClean="0">
                    <a:latin typeface="+mn-lt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fr-FR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2000" b="0" i="1" smtClean="0">
                        <a:latin typeface="Cambria Math"/>
                        <a:ea typeface="Cambria Math"/>
                      </a:rPr>
                      <m:t>𝑉</m:t>
                    </m:r>
                    <m:nary>
                      <m:naryPr>
                        <m:limLoc m:val="undOvr"/>
                        <m:ctrlPr>
                          <a:rPr lang="fr-FR" sz="20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fr-FR" sz="20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fr-FR" sz="2000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fr-FR" sz="2000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sub>
                        </m:sSub>
                      </m:sup>
                      <m:e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  <m:sSubSup>
                          <m:sSubSupPr>
                            <m:ctrlPr>
                              <a:rPr lang="fr-FR" sz="2000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fr-FR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fr-FR" sz="2000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fr-FR" sz="2000" i="1">
                                <a:latin typeface="Cambria Math"/>
                                <a:ea typeface="Cambria Math"/>
                              </a:rPr>
                              <m:t>𝑣𝑎𝑐</m:t>
                            </m:r>
                          </m:sup>
                        </m:sSubSup>
                        <m:sSup>
                          <m:sSupPr>
                            <m:ctrlPr>
                              <a:rPr lang="fr-FR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fr-FR" sz="20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fr-FR" sz="20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  <m:r>
                              <a:rPr lang="fr-FR" sz="20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0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fr-FR" sz="2000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fr-FR" sz="20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sup>
                        </m:sSup>
                      </m:e>
                    </m:nary>
                  </m:oMath>
                </a14:m>
                <a:r>
                  <a:rPr lang="fr-FR" dirty="0" smtClean="0">
                    <a:latin typeface="+mn-lt"/>
                  </a:rPr>
                  <a:t> </a:t>
                </a:r>
                <a:endParaRPr lang="fr-FR" dirty="0">
                  <a:latin typeface="+mn-lt"/>
                </a:endParaRPr>
              </a:p>
            </p:txBody>
          </p:sp>
        </mc:Choice>
        <mc:Fallback xmlns="">
          <p:sp>
            <p:nvSpPr>
              <p:cNvPr id="139" name="ZoneTexte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48880"/>
                <a:ext cx="8351132" cy="1903213"/>
              </a:xfrm>
              <a:prstGeom prst="rect">
                <a:avLst/>
              </a:prstGeom>
              <a:blipFill rotWithShape="1">
                <a:blip r:embed="rId2"/>
                <a:stretch>
                  <a:fillRect l="-584" t="-15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ZoneTexte 139"/>
          <p:cNvSpPr txBox="1"/>
          <p:nvPr/>
        </p:nvSpPr>
        <p:spPr>
          <a:xfrm>
            <a:off x="1469841" y="6237312"/>
            <a:ext cx="1670650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6"/>
                </a:solidFill>
                <a:latin typeface="+mn-lt"/>
              </a:rPr>
              <a:t>r</a:t>
            </a:r>
            <a:r>
              <a:rPr lang="fr-FR" sz="2400" b="1" dirty="0">
                <a:solidFill>
                  <a:schemeClr val="accent6"/>
                </a:solidFill>
                <a:latin typeface="+mn-lt"/>
              </a:rPr>
              <a:t>-</a:t>
            </a:r>
            <a:r>
              <a:rPr lang="fr-FR" sz="2400" b="1" dirty="0" smtClean="0">
                <a:solidFill>
                  <a:schemeClr val="accent6"/>
                </a:solidFill>
                <a:latin typeface="+mn-lt"/>
              </a:rPr>
              <a:t>cluster</a:t>
            </a:r>
            <a:endParaRPr lang="fr-FR" sz="24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41" name="ZoneTexte 140"/>
          <p:cNvSpPr txBox="1"/>
          <p:nvPr/>
        </p:nvSpPr>
        <p:spPr>
          <a:xfrm>
            <a:off x="5997694" y="6237312"/>
            <a:ext cx="1723549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6"/>
                </a:solidFill>
                <a:latin typeface="+mn-lt"/>
              </a:rPr>
              <a:t>e</a:t>
            </a:r>
            <a:r>
              <a:rPr lang="fr-FR" sz="2400" b="1" dirty="0" smtClean="0">
                <a:solidFill>
                  <a:schemeClr val="accent6"/>
                </a:solidFill>
                <a:latin typeface="+mn-lt"/>
              </a:rPr>
              <a:t>-cluster</a:t>
            </a:r>
            <a:endParaRPr lang="fr-FR" sz="2400" b="1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83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66"/>
    </mc:Choice>
    <mc:Fallback xmlns="">
      <p:transition spd="slow" advTm="39166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latin typeface="Segoe Print" panose="02000600000000000000" pitchFamily="2" charset="0"/>
              </a:rPr>
              <a:t>II- </a:t>
            </a:r>
            <a:r>
              <a:rPr lang="fr-FR" sz="3600" dirty="0" smtClean="0">
                <a:latin typeface="Segoe Print" panose="02000600000000000000" pitchFamily="2" charset="0"/>
              </a:rPr>
              <a:t> NSE for supernova </a:t>
            </a:r>
            <a:r>
              <a:rPr lang="fr-FR" sz="3600" dirty="0" err="1" smtClean="0">
                <a:latin typeface="Segoe Print" panose="02000600000000000000" pitchFamily="2" charset="0"/>
              </a:rPr>
              <a:t>matter</a:t>
            </a:r>
            <a:endParaRPr lang="fr-FR" sz="3600" dirty="0"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103189" y="1752600"/>
                <a:ext cx="4849811" cy="4800600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lnSpc>
                    <a:spcPct val="80000"/>
                  </a:lnSpc>
                  <a:spcAft>
                    <a:spcPts val="0"/>
                  </a:spcAft>
                  <a:buFont typeface="Arial" pitchFamily="34" charset="0"/>
                  <a:buNone/>
                </a:pPr>
                <a:r>
                  <a:rPr lang="fr-FR" altLang="fr-FR" sz="1800" dirty="0"/>
                  <a:t>N</a:t>
                </a:r>
                <a:r>
                  <a:rPr lang="fr-FR" altLang="fr-FR" sz="1800" dirty="0" smtClean="0"/>
                  <a:t>on-</a:t>
                </a:r>
                <a:r>
                  <a:rPr lang="fr-FR" altLang="fr-FR" sz="1800" dirty="0" err="1" smtClean="0"/>
                  <a:t>interacting</a:t>
                </a:r>
                <a:r>
                  <a:rPr lang="fr-FR" altLang="fr-FR" sz="1800" dirty="0" smtClean="0"/>
                  <a:t> </a:t>
                </a:r>
                <a:r>
                  <a:rPr lang="fr-FR" altLang="fr-FR" sz="1800" dirty="0" err="1"/>
                  <a:t>ideal-gas</a:t>
                </a:r>
                <a:r>
                  <a:rPr lang="fr-FR" altLang="fr-FR" sz="1800" dirty="0"/>
                  <a:t> of </a:t>
                </a:r>
                <a:r>
                  <a:rPr lang="fr-FR" altLang="fr-FR" sz="1800" dirty="0" err="1" smtClean="0"/>
                  <a:t>nuclei</a:t>
                </a:r>
                <a:r>
                  <a:rPr lang="fr-FR" altLang="fr-FR" sz="1800" dirty="0" smtClean="0"/>
                  <a:t> + free </a:t>
                </a:r>
                <a:r>
                  <a:rPr lang="fr-FR" altLang="fr-FR" sz="1800" dirty="0" err="1" smtClean="0"/>
                  <a:t>nucleons</a:t>
                </a:r>
                <a:r>
                  <a:rPr lang="fr-FR" altLang="fr-FR" sz="1800" dirty="0" smtClean="0"/>
                  <a:t> </a:t>
                </a:r>
                <a:r>
                  <a:rPr lang="fr-FR" altLang="fr-FR" dirty="0" smtClean="0"/>
                  <a:t> </a:t>
                </a:r>
              </a:p>
              <a:p>
                <a:pPr marL="0" indent="0" fontAlgn="auto">
                  <a:lnSpc>
                    <a:spcPct val="80000"/>
                  </a:lnSpc>
                  <a:spcAft>
                    <a:spcPts val="0"/>
                  </a:spcAft>
                  <a:buNone/>
                </a:pPr>
                <a:r>
                  <a:rPr lang="en-US" sz="1000" dirty="0"/>
                  <a:t>A. R. </a:t>
                </a:r>
                <a:r>
                  <a:rPr lang="en-US" sz="1000" dirty="0" err="1"/>
                  <a:t>Raduta</a:t>
                </a:r>
                <a:r>
                  <a:rPr lang="en-US" sz="1000" dirty="0"/>
                  <a:t> and F. </a:t>
                </a:r>
                <a:r>
                  <a:rPr lang="en-US" sz="1000" dirty="0" err="1"/>
                  <a:t>Gulminelli</a:t>
                </a:r>
                <a:r>
                  <a:rPr lang="en-US" sz="1000" dirty="0"/>
                  <a:t>, Phys. Rev. </a:t>
                </a:r>
                <a:r>
                  <a:rPr lang="en-US" sz="1000" dirty="0" smtClean="0"/>
                  <a:t>C 82, </a:t>
                </a:r>
                <a:r>
                  <a:rPr lang="en-US" sz="1000" dirty="0"/>
                  <a:t>065801 (2010</a:t>
                </a:r>
                <a:r>
                  <a:rPr lang="en-US" sz="1000" dirty="0" smtClean="0"/>
                  <a:t>)</a:t>
                </a:r>
              </a:p>
              <a:p>
                <a:pPr marL="0" indent="0" fontAlgn="auto">
                  <a:lnSpc>
                    <a:spcPct val="80000"/>
                  </a:lnSpc>
                  <a:spcAft>
                    <a:spcPts val="0"/>
                  </a:spcAft>
                  <a:buNone/>
                </a:pPr>
                <a:r>
                  <a:rPr lang="fr-FR" sz="1000" dirty="0"/>
                  <a:t>M. </a:t>
                </a:r>
                <a:r>
                  <a:rPr lang="fr-FR" sz="1000" dirty="0" err="1"/>
                  <a:t>Hempel</a:t>
                </a:r>
                <a:r>
                  <a:rPr lang="fr-FR" sz="1000" dirty="0"/>
                  <a:t> and J. </a:t>
                </a:r>
                <a:r>
                  <a:rPr lang="fr-FR" sz="1000" dirty="0" err="1"/>
                  <a:t>Schaffner-Bielich</a:t>
                </a:r>
                <a:r>
                  <a:rPr lang="fr-FR" sz="1000" dirty="0"/>
                  <a:t>, </a:t>
                </a:r>
                <a:r>
                  <a:rPr lang="fr-FR" sz="1000" dirty="0" err="1"/>
                  <a:t>Nucl</a:t>
                </a:r>
                <a:r>
                  <a:rPr lang="fr-FR" sz="1000" dirty="0"/>
                  <a:t>. </a:t>
                </a:r>
                <a:r>
                  <a:rPr lang="fr-FR" sz="1000" dirty="0" err="1"/>
                  <a:t>Phys.A</a:t>
                </a:r>
                <a:r>
                  <a:rPr lang="fr-FR" sz="1000" dirty="0"/>
                  <a:t> 837, 210 (2010) </a:t>
                </a:r>
                <a:endParaRPr lang="en-US" sz="1000" dirty="0" smtClean="0"/>
              </a:p>
              <a:p>
                <a:pPr marL="0" indent="0" fontAlgn="auto">
                  <a:lnSpc>
                    <a:spcPct val="80000"/>
                  </a:lnSpc>
                  <a:spcAft>
                    <a:spcPts val="0"/>
                  </a:spcAft>
                  <a:buNone/>
                </a:pPr>
                <a:r>
                  <a:rPr lang="en-US" sz="1000" dirty="0" smtClean="0"/>
                  <a:t>A</a:t>
                </a:r>
                <a:r>
                  <a:rPr lang="en-US" sz="1000" dirty="0"/>
                  <a:t>. S. </a:t>
                </a:r>
                <a:r>
                  <a:rPr lang="en-US" sz="1000" dirty="0" err="1"/>
                  <a:t>Botvina</a:t>
                </a:r>
                <a:r>
                  <a:rPr lang="en-US" sz="1000" dirty="0"/>
                  <a:t> and I. N. </a:t>
                </a:r>
                <a:r>
                  <a:rPr lang="en-US" sz="1000" dirty="0" err="1"/>
                  <a:t>Mishustin</a:t>
                </a:r>
                <a:r>
                  <a:rPr lang="en-US" sz="1000" dirty="0"/>
                  <a:t>, </a:t>
                </a:r>
                <a:r>
                  <a:rPr lang="en-US" sz="1000" dirty="0" err="1"/>
                  <a:t>Nucl</a:t>
                </a:r>
                <a:r>
                  <a:rPr lang="en-US" sz="1000" dirty="0"/>
                  <a:t>. Phys. </a:t>
                </a:r>
                <a:r>
                  <a:rPr lang="en-US" sz="1000" dirty="0" smtClean="0"/>
                  <a:t>A 843, </a:t>
                </a:r>
                <a:r>
                  <a:rPr lang="en-US" sz="1000" dirty="0"/>
                  <a:t>98 (2010</a:t>
                </a:r>
                <a:r>
                  <a:rPr lang="en-US" sz="1000" dirty="0" smtClean="0"/>
                  <a:t>)</a:t>
                </a:r>
                <a:endParaRPr lang="fr-FR" sz="1000" b="1" i="1" dirty="0" smtClean="0"/>
              </a:p>
              <a:p>
                <a:pPr marL="0" indent="0" fontAlgn="auto">
                  <a:lnSpc>
                    <a:spcPct val="80000"/>
                  </a:lnSpc>
                  <a:spcAft>
                    <a:spcPts val="0"/>
                  </a:spcAft>
                  <a:buNone/>
                </a:pPr>
                <a:r>
                  <a:rPr lang="fr-FR" sz="1000" dirty="0" smtClean="0"/>
                  <a:t>S</a:t>
                </a:r>
                <a:r>
                  <a:rPr lang="fr-FR" sz="1000" dirty="0"/>
                  <a:t>. </a:t>
                </a:r>
                <a:r>
                  <a:rPr lang="fr-FR" sz="1000" dirty="0" err="1"/>
                  <a:t>Furusawa</a:t>
                </a:r>
                <a:r>
                  <a:rPr lang="fr-FR" sz="1000" dirty="0"/>
                  <a:t>, K. Sumiyoshi, S. </a:t>
                </a:r>
                <a:r>
                  <a:rPr lang="fr-FR" sz="1000" dirty="0" err="1"/>
                  <a:t>Yamada</a:t>
                </a:r>
                <a:r>
                  <a:rPr lang="fr-FR" sz="1000" dirty="0"/>
                  <a:t>, and H. Suzuki, </a:t>
                </a:r>
                <a:r>
                  <a:rPr lang="fr-FR" sz="1000" dirty="0" smtClean="0"/>
                  <a:t>A&amp;A  772, </a:t>
                </a:r>
                <a:r>
                  <a:rPr lang="fr-FR" sz="1000" dirty="0"/>
                  <a:t>95 (2013</a:t>
                </a:r>
                <a:r>
                  <a:rPr lang="fr-FR" sz="1000" dirty="0" smtClean="0"/>
                  <a:t>)</a:t>
                </a:r>
                <a:endParaRPr lang="fr-FR" altLang="fr-FR" sz="1400" dirty="0"/>
              </a:p>
              <a:p>
                <a:pPr fontAlgn="auto">
                  <a:lnSpc>
                    <a:spcPct val="80000"/>
                  </a:lnSpc>
                  <a:spcAft>
                    <a:spcPts val="0"/>
                  </a:spcAft>
                  <a:buFont typeface="Wingdings" pitchFamily="2" charset="2"/>
                  <a:buNone/>
                </a:pPr>
                <a:r>
                  <a:rPr lang="fr-FR" altLang="fr-FR" sz="1400" dirty="0"/>
                  <a:t> </a:t>
                </a:r>
              </a:p>
              <a:p>
                <a:pPr fontAlgn="auto">
                  <a:lnSpc>
                    <a:spcPct val="70000"/>
                  </a:lnSpc>
                  <a:spcAft>
                    <a:spcPts val="0"/>
                  </a:spcAft>
                </a:pPr>
                <a:r>
                  <a:rPr lang="fr-FR" altLang="fr-FR" sz="1800" dirty="0" err="1" smtClean="0"/>
                  <a:t>Different</a:t>
                </a:r>
                <a:r>
                  <a:rPr lang="fr-FR" altLang="fr-FR" sz="1800" dirty="0" smtClean="0"/>
                  <a:t> prescriptions for the </a:t>
                </a:r>
                <a:r>
                  <a:rPr lang="fr-FR" altLang="fr-FR" sz="1800" dirty="0" err="1" smtClean="0"/>
                  <a:t>excited</a:t>
                </a:r>
                <a:r>
                  <a:rPr lang="fr-FR" altLang="fr-FR" sz="1800" dirty="0" smtClean="0"/>
                  <a:t> states</a:t>
                </a:r>
              </a:p>
              <a:p>
                <a:pPr fontAlgn="auto">
                  <a:lnSpc>
                    <a:spcPct val="70000"/>
                  </a:lnSpc>
                  <a:spcAft>
                    <a:spcPts val="0"/>
                  </a:spcAft>
                </a:pPr>
                <a:r>
                  <a:rPr lang="fr-FR" altLang="fr-FR" sz="1800" dirty="0" err="1" smtClean="0"/>
                  <a:t>Different</a:t>
                </a:r>
                <a:r>
                  <a:rPr lang="fr-FR" altLang="fr-FR" sz="1800" dirty="0" smtClean="0"/>
                  <a:t> prescriptions for the GS </a:t>
                </a:r>
                <a:r>
                  <a:rPr lang="fr-FR" altLang="fr-FR" sz="1800" dirty="0" err="1" smtClean="0"/>
                  <a:t>energies</a:t>
                </a:r>
                <a:endParaRPr lang="fr-FR" altLang="fr-FR" sz="1800" dirty="0" smtClean="0"/>
              </a:p>
              <a:p>
                <a:pPr marL="0" indent="0" fontAlgn="auto">
                  <a:lnSpc>
                    <a:spcPct val="70000"/>
                  </a:lnSpc>
                  <a:spcAft>
                    <a:spcPts val="0"/>
                  </a:spcAft>
                  <a:buFont typeface="Arial" pitchFamily="34" charset="0"/>
                  <a:buNone/>
                </a:pPr>
                <a:endParaRPr lang="fr-FR" altLang="fr-FR" sz="1800" dirty="0"/>
              </a:p>
              <a:p>
                <a:pPr fontAlgn="auto">
                  <a:lnSpc>
                    <a:spcPct val="70000"/>
                  </a:lnSpc>
                  <a:spcAft>
                    <a:spcPts val="0"/>
                  </a:spcAft>
                  <a:buFont typeface="Symbol"/>
                  <a:buChar char="Þ"/>
                </a:pPr>
                <a:r>
                  <a:rPr lang="fr-FR" altLang="fr-FR" sz="1800" dirty="0" err="1" smtClean="0"/>
                  <a:t>Huge</a:t>
                </a:r>
                <a:r>
                  <a:rPr lang="fr-FR" altLang="fr-FR" sz="1800" dirty="0" smtClean="0"/>
                  <a:t> </a:t>
                </a:r>
                <a:r>
                  <a:rPr lang="fr-FR" altLang="fr-FR" sz="1800" dirty="0" err="1" smtClean="0"/>
                  <a:t>differences</a:t>
                </a:r>
                <a:r>
                  <a:rPr lang="fr-FR" altLang="fr-FR" sz="1800" dirty="0" smtClean="0"/>
                  <a:t> </a:t>
                </a:r>
                <a:r>
                  <a:rPr lang="fr-FR" altLang="fr-FR" sz="1800" dirty="0" err="1" smtClean="0"/>
                  <a:t>even</a:t>
                </a:r>
                <a:r>
                  <a:rPr lang="fr-FR" altLang="fr-FR" sz="1800" dirty="0" smtClean="0"/>
                  <a:t> in </a:t>
                </a:r>
                <a:r>
                  <a:rPr lang="fr-FR" altLang="fr-FR" sz="1800" dirty="0" err="1" smtClean="0"/>
                  <a:t>mean</a:t>
                </a:r>
                <a:r>
                  <a:rPr lang="fr-FR" altLang="fr-FR" sz="1800" dirty="0" smtClean="0"/>
                  <a:t> values!</a:t>
                </a:r>
              </a:p>
              <a:p>
                <a:pPr marL="0" indent="0" fontAlgn="auto">
                  <a:lnSpc>
                    <a:spcPct val="70000"/>
                  </a:lnSpc>
                  <a:spcAft>
                    <a:spcPts val="0"/>
                  </a:spcAft>
                  <a:buNone/>
                </a:pPr>
                <a:endParaRPr lang="fr-FR" altLang="fr-FR" sz="1800" dirty="0" smtClean="0"/>
              </a:p>
              <a:p>
                <a:pPr fontAlgn="auto">
                  <a:lnSpc>
                    <a:spcPct val="70000"/>
                  </a:lnSpc>
                  <a:spcAft>
                    <a:spcPts val="0"/>
                  </a:spcAft>
                </a:pPr>
                <a:r>
                  <a:rPr lang="fr-FR" altLang="fr-FR" sz="1800" dirty="0"/>
                  <a:t>No WS </a:t>
                </a:r>
                <a:r>
                  <a:rPr lang="fr-FR" altLang="fr-FR" sz="1800" dirty="0" err="1"/>
                  <a:t>cell</a:t>
                </a:r>
                <a:r>
                  <a:rPr lang="fr-FR" altLang="fr-FR" sz="1800" dirty="0"/>
                  <a:t>: </a:t>
                </a:r>
                <a:r>
                  <a:rPr lang="fr-FR" altLang="fr-FR" sz="1800" dirty="0" err="1"/>
                  <a:t>energy</a:t>
                </a:r>
                <a:r>
                  <a:rPr lang="fr-FR" altLang="fr-FR" sz="1800" dirty="0"/>
                  <a:t> (and </a:t>
                </a:r>
                <a:r>
                  <a:rPr lang="fr-FR" altLang="fr-FR" sz="1800" dirty="0" err="1"/>
                  <a:t>entropy</a:t>
                </a:r>
                <a:r>
                  <a:rPr lang="fr-FR" altLang="fr-FR" sz="1800" dirty="0"/>
                  <a:t>) </a:t>
                </a:r>
                <a:r>
                  <a:rPr lang="fr-FR" altLang="fr-FR" sz="1800" dirty="0" err="1"/>
                  <a:t>calculated</a:t>
                </a:r>
                <a:r>
                  <a:rPr lang="fr-FR" altLang="fr-FR" sz="1800" dirty="0"/>
                  <a:t> in the </a:t>
                </a:r>
                <a14:m>
                  <m:oMath xmlns:m="http://schemas.openxmlformats.org/officeDocument/2006/math">
                    <m:r>
                      <a:rPr lang="fr-FR" altLang="fr-FR" sz="1800" i="1">
                        <a:latin typeface="Cambria Math"/>
                      </a:rPr>
                      <m:t>𝑉</m:t>
                    </m:r>
                    <m:r>
                      <a:rPr lang="fr-FR" altLang="fr-FR" sz="1800" i="1">
                        <a:latin typeface="Cambria Math"/>
                        <a:ea typeface="Cambria Math"/>
                      </a:rPr>
                      <m:t>→∞</m:t>
                    </m:r>
                    <m:r>
                      <a:rPr lang="fr-FR" altLang="fr-FR" sz="18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altLang="fr-FR" sz="1800" dirty="0" err="1"/>
                  <a:t>space</a:t>
                </a:r>
                <a:r>
                  <a:rPr lang="fr-FR" altLang="fr-FR" sz="1800" dirty="0"/>
                  <a:t> </a:t>
                </a:r>
              </a:p>
              <a:p>
                <a:pPr fontAlgn="auto">
                  <a:lnSpc>
                    <a:spcPct val="70000"/>
                  </a:lnSpc>
                  <a:spcAft>
                    <a:spcPts val="0"/>
                  </a:spcAft>
                </a:pPr>
                <a:r>
                  <a:rPr lang="fr-FR" altLang="fr-FR" sz="1800" dirty="0"/>
                  <a:t>No nucleus-</a:t>
                </a:r>
                <a:r>
                  <a:rPr lang="fr-FR" altLang="fr-FR" sz="1800" dirty="0" err="1"/>
                  <a:t>gas</a:t>
                </a:r>
                <a:r>
                  <a:rPr lang="fr-FR" altLang="fr-FR" sz="1800" dirty="0"/>
                  <a:t> interactions</a:t>
                </a:r>
              </a:p>
              <a:p>
                <a:pPr fontAlgn="auto">
                  <a:lnSpc>
                    <a:spcPct val="70000"/>
                  </a:lnSpc>
                  <a:spcAft>
                    <a:spcPts val="0"/>
                  </a:spcAft>
                </a:pPr>
                <a:r>
                  <a:rPr lang="fr-FR" altLang="fr-FR" sz="1800" dirty="0" err="1"/>
                  <a:t>Excluded</a:t>
                </a:r>
                <a:r>
                  <a:rPr lang="fr-FR" altLang="fr-FR" sz="1800" dirty="0"/>
                  <a:t> volume  </a:t>
                </a:r>
              </a:p>
              <a:p>
                <a:pPr marL="0" indent="0" fontAlgn="auto">
                  <a:lnSpc>
                    <a:spcPct val="70000"/>
                  </a:lnSpc>
                  <a:spcAft>
                    <a:spcPts val="0"/>
                  </a:spcAft>
                  <a:buNone/>
                </a:pPr>
                <a:endParaRPr lang="fr-FR" altLang="fr-FR" sz="1800" dirty="0" smtClean="0"/>
              </a:p>
              <a:p>
                <a:pPr fontAlgn="auto">
                  <a:lnSpc>
                    <a:spcPct val="70000"/>
                  </a:lnSpc>
                  <a:spcAft>
                    <a:spcPts val="0"/>
                  </a:spcAft>
                  <a:buFont typeface="Symbol"/>
                  <a:buChar char="Þ"/>
                </a:pPr>
                <a:r>
                  <a:rPr lang="fr-FR" altLang="fr-FR" sz="1800" dirty="0" smtClean="0"/>
                  <a:t>The </a:t>
                </a:r>
                <a:r>
                  <a:rPr lang="fr-FR" altLang="fr-FR" sz="1800" dirty="0" err="1" smtClean="0"/>
                  <a:t>definition</a:t>
                </a:r>
                <a:r>
                  <a:rPr lang="fr-FR" altLang="fr-FR" sz="1800" dirty="0" smtClean="0"/>
                  <a:t> of clusters </a:t>
                </a:r>
                <a:r>
                  <a:rPr lang="fr-FR" altLang="fr-FR" sz="1800" dirty="0" err="1" smtClean="0"/>
                  <a:t>from</a:t>
                </a:r>
                <a:r>
                  <a:rPr lang="fr-FR" altLang="fr-FR" sz="1800" dirty="0" smtClean="0"/>
                  <a:t> a DFT model </a:t>
                </a:r>
                <a:r>
                  <a:rPr lang="fr-FR" altLang="fr-FR" sz="1800" dirty="0" err="1" smtClean="0"/>
                  <a:t>is</a:t>
                </a:r>
                <a:r>
                  <a:rPr lang="fr-FR" altLang="fr-FR" sz="1800" dirty="0" smtClean="0"/>
                  <a:t> not trivial: No match </a:t>
                </a:r>
                <a:r>
                  <a:rPr lang="fr-FR" altLang="fr-FR" sz="1800" dirty="0" err="1" smtClean="0"/>
                  <a:t>with</a:t>
                </a:r>
                <a:r>
                  <a:rPr lang="fr-FR" altLang="fr-FR" sz="1800" dirty="0" smtClean="0"/>
                  <a:t> </a:t>
                </a:r>
                <a:r>
                  <a:rPr lang="fr-FR" altLang="fr-FR" sz="1800" dirty="0" err="1" smtClean="0"/>
                  <a:t>microscopic</a:t>
                </a:r>
                <a:r>
                  <a:rPr lang="fr-FR" altLang="fr-FR" sz="1800" dirty="0" smtClean="0"/>
                  <a:t> </a:t>
                </a:r>
                <a:r>
                  <a:rPr lang="fr-FR" altLang="fr-FR" sz="1800" dirty="0" err="1" smtClean="0"/>
                  <a:t>calculations</a:t>
                </a:r>
                <a:r>
                  <a:rPr lang="fr-FR" altLang="fr-FR" sz="1800" dirty="0" smtClean="0"/>
                  <a:t> in the WS </a:t>
                </a:r>
                <a:r>
                  <a:rPr lang="fr-FR" altLang="fr-FR" sz="1800" dirty="0" err="1" smtClean="0"/>
                  <a:t>cell</a:t>
                </a:r>
                <a:endParaRPr lang="fr-FR" altLang="fr-FR" sz="1800" dirty="0"/>
              </a:p>
              <a:p>
                <a:pPr fontAlgn="auto">
                  <a:lnSpc>
                    <a:spcPct val="80000"/>
                  </a:lnSpc>
                  <a:spcAft>
                    <a:spcPts val="0"/>
                  </a:spcAft>
                  <a:buFont typeface="Wingdings" pitchFamily="2" charset="2"/>
                  <a:buNone/>
                </a:pPr>
                <a:r>
                  <a:rPr lang="fr-FR" altLang="fr-FR" sz="1800" dirty="0"/>
                  <a:t>	</a:t>
                </a:r>
                <a:r>
                  <a:rPr lang="fr-FR" altLang="fr-FR" sz="1800" dirty="0" smtClean="0"/>
                  <a:t> </a:t>
                </a:r>
                <a:endParaRPr lang="fr-FR" altLang="fr-FR" sz="1000" b="1" i="1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9" y="1752600"/>
                <a:ext cx="4849811" cy="4800600"/>
              </a:xfrm>
              <a:prstGeom prst="rect">
                <a:avLst/>
              </a:prstGeom>
              <a:blipFill rotWithShape="1">
                <a:blip r:embed="rId2"/>
                <a:stretch>
                  <a:fillRect l="-1131" t="-2287" r="-6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810000" cy="46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858952" y="6366632"/>
            <a:ext cx="41504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>
                <a:latin typeface="+mn-lt"/>
              </a:rPr>
              <a:t>N.Buyukcizmeci</a:t>
            </a:r>
            <a:r>
              <a:rPr lang="fr-FR" sz="1400" dirty="0" smtClean="0">
                <a:latin typeface="+mn-lt"/>
              </a:rPr>
              <a:t> et al, </a:t>
            </a:r>
            <a:r>
              <a:rPr lang="en-US" sz="1400" dirty="0" smtClean="0">
                <a:latin typeface="+mn-lt"/>
              </a:rPr>
              <a:t>NPA </a:t>
            </a:r>
            <a:r>
              <a:rPr lang="en-US" sz="1400" dirty="0">
                <a:latin typeface="+mn-lt"/>
              </a:rPr>
              <a:t>907 (2013) </a:t>
            </a:r>
            <a:r>
              <a:rPr lang="en-US" sz="1400" dirty="0" smtClean="0">
                <a:latin typeface="+mn-lt"/>
              </a:rPr>
              <a:t>13</a:t>
            </a:r>
            <a:endParaRPr lang="fr-F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647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fr-FR" sz="4000" dirty="0" smtClean="0">
                <a:latin typeface="Segoe Print" panose="02000600000000000000" pitchFamily="2" charset="0"/>
              </a:rPr>
              <a:t>Dense </a:t>
            </a:r>
            <a:r>
              <a:rPr lang="fr-FR" sz="4000" dirty="0" err="1" smtClean="0">
                <a:latin typeface="Segoe Print" panose="02000600000000000000" pitchFamily="2" charset="0"/>
              </a:rPr>
              <a:t>matter</a:t>
            </a:r>
            <a:r>
              <a:rPr lang="fr-FR" sz="4000" dirty="0" smtClean="0">
                <a:latin typeface="Segoe Print" panose="02000600000000000000" pitchFamily="2" charset="0"/>
              </a:rPr>
              <a:t> in the </a:t>
            </a:r>
            <a:r>
              <a:rPr lang="fr-FR" sz="4000" dirty="0" err="1" smtClean="0">
                <a:latin typeface="Segoe Print" panose="02000600000000000000" pitchFamily="2" charset="0"/>
              </a:rPr>
              <a:t>universe</a:t>
            </a:r>
            <a:endParaRPr lang="fr-FR" sz="4000" dirty="0" smtClean="0">
              <a:latin typeface="Segoe Print" panose="02000600000000000000" pitchFamily="2" charset="0"/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566738" y="1752600"/>
            <a:ext cx="4076700" cy="4267200"/>
          </a:xfrm>
          <a:prstGeom prst="rect">
            <a:avLst/>
          </a:prstGeom>
        </p:spPr>
        <p:txBody>
          <a:bodyPr/>
          <a:lstStyle/>
          <a:p>
            <a:r>
              <a:rPr lang="fr-FR" sz="2000" dirty="0" smtClean="0"/>
              <a:t>Supernova explosion </a:t>
            </a:r>
            <a:r>
              <a:rPr lang="fr-FR" sz="2000" dirty="0" err="1" smtClean="0"/>
              <a:t>occurs</a:t>
            </a:r>
            <a:r>
              <a:rPr lang="fr-FR" sz="2000" dirty="0" smtClean="0"/>
              <a:t> via </a:t>
            </a:r>
            <a:r>
              <a:rPr lang="fr-FR" sz="2000" dirty="0" err="1" smtClean="0"/>
              <a:t>core</a:t>
            </a:r>
            <a:r>
              <a:rPr lang="fr-FR" sz="2000" dirty="0" smtClean="0"/>
              <a:t>-collapse in </a:t>
            </a:r>
            <a:r>
              <a:rPr lang="fr-FR" sz="2000" dirty="0" err="1" smtClean="0"/>
              <a:t>very</a:t>
            </a:r>
            <a:r>
              <a:rPr lang="fr-FR" sz="2000" dirty="0" smtClean="0"/>
              <a:t> massive stars (M&gt;8M</a:t>
            </a:r>
            <a:r>
              <a:rPr lang="fr-FR" sz="2000" baseline="-25000" dirty="0" smtClean="0"/>
              <a:t>sun</a:t>
            </a:r>
            <a:r>
              <a:rPr lang="fr-FR" sz="2000" dirty="0" smtClean="0"/>
              <a:t>)</a:t>
            </a:r>
          </a:p>
          <a:p>
            <a:r>
              <a:rPr lang="fr-FR" sz="2000" dirty="0" smtClean="0"/>
              <a:t>10</a:t>
            </a:r>
            <a:r>
              <a:rPr lang="fr-FR" sz="2000" baseline="30000" dirty="0"/>
              <a:t>6</a:t>
            </a:r>
            <a:r>
              <a:rPr lang="fr-FR" sz="2000" dirty="0" smtClean="0"/>
              <a:t> </a:t>
            </a:r>
            <a:r>
              <a:rPr lang="fr-FR" sz="2000" dirty="0">
                <a:latin typeface="Symbol" pitchFamily="18" charset="2"/>
              </a:rPr>
              <a:t>&lt;</a:t>
            </a:r>
            <a:r>
              <a:rPr lang="fr-FR" sz="2000" dirty="0" smtClean="0">
                <a:latin typeface="Symbol" pitchFamily="18" charset="2"/>
              </a:rPr>
              <a:t>r&lt;</a:t>
            </a:r>
            <a:r>
              <a:rPr lang="fr-FR" sz="2000" dirty="0" smtClean="0"/>
              <a:t>10</a:t>
            </a:r>
            <a:r>
              <a:rPr lang="fr-FR" sz="2000" baseline="30000" dirty="0" smtClean="0"/>
              <a:t>15</a:t>
            </a:r>
            <a:r>
              <a:rPr lang="fr-FR" sz="2000" dirty="0" smtClean="0"/>
              <a:t> </a:t>
            </a:r>
            <a:r>
              <a:rPr lang="fr-FR" sz="2000" dirty="0"/>
              <a:t>g/cm</a:t>
            </a:r>
            <a:r>
              <a:rPr lang="fr-FR" sz="2000" baseline="30000" dirty="0"/>
              <a:t>3</a:t>
            </a:r>
            <a:r>
              <a:rPr lang="fr-FR" sz="2000" dirty="0"/>
              <a:t>       </a:t>
            </a:r>
            <a:r>
              <a:rPr lang="fr-FR" sz="2000" dirty="0" smtClean="0"/>
              <a:t>0.01&lt;T&lt;50 </a:t>
            </a:r>
            <a:r>
              <a:rPr lang="fr-FR" sz="2000" dirty="0"/>
              <a:t>MeV in the </a:t>
            </a:r>
            <a:r>
              <a:rPr lang="fr-FR" sz="2000" dirty="0" err="1" smtClean="0"/>
              <a:t>core</a:t>
            </a:r>
            <a:endParaRPr lang="fr-FR" sz="2000" dirty="0" smtClean="0"/>
          </a:p>
          <a:p>
            <a:r>
              <a:rPr lang="fr-FR" sz="2000" dirty="0" smtClean="0"/>
              <a:t>The  </a:t>
            </a:r>
            <a:r>
              <a:rPr lang="fr-FR" sz="2000" dirty="0" err="1" smtClean="0"/>
              <a:t>density</a:t>
            </a:r>
            <a:r>
              <a:rPr lang="fr-FR" sz="2000" dirty="0" smtClean="0"/>
              <a:t> in the </a:t>
            </a:r>
            <a:r>
              <a:rPr lang="fr-FR" sz="2000" dirty="0" err="1" smtClean="0"/>
              <a:t>residual</a:t>
            </a:r>
            <a:r>
              <a:rPr lang="fr-FR" sz="2000" dirty="0" smtClean="0"/>
              <a:t> pulsar (neutron star) </a:t>
            </a:r>
            <a:r>
              <a:rPr lang="fr-FR" sz="2000" dirty="0" err="1" smtClean="0"/>
              <a:t>is</a:t>
            </a:r>
            <a:r>
              <a:rPr lang="fr-FR" sz="2000" dirty="0" smtClean="0"/>
              <a:t>  of the </a:t>
            </a:r>
            <a:r>
              <a:rPr lang="fr-FR" sz="2000" dirty="0" err="1" smtClean="0"/>
              <a:t>same</a:t>
            </a:r>
            <a:r>
              <a:rPr lang="fr-FR" sz="2000" dirty="0" smtClean="0"/>
              <a:t> </a:t>
            </a:r>
            <a:r>
              <a:rPr lang="fr-FR" sz="2000" dirty="0" err="1" smtClean="0"/>
              <a:t>order</a:t>
            </a:r>
            <a:r>
              <a:rPr lang="fr-FR" sz="2000" dirty="0" smtClean="0"/>
              <a:t>  &lt;</a:t>
            </a:r>
            <a:r>
              <a:rPr lang="fr-FR" sz="2000" dirty="0" smtClean="0">
                <a:latin typeface="Symbol" pitchFamily="18" charset="2"/>
              </a:rPr>
              <a:t>r</a:t>
            </a:r>
            <a:r>
              <a:rPr lang="fr-FR" sz="2000" dirty="0" smtClean="0"/>
              <a:t>&gt;</a:t>
            </a:r>
            <a:r>
              <a:rPr lang="fr-FR" sz="2000" dirty="0" smtClean="0">
                <a:latin typeface="Symbol" pitchFamily="18" charset="2"/>
              </a:rPr>
              <a:t> ~r</a:t>
            </a:r>
            <a:r>
              <a:rPr lang="fr-FR" sz="2000" baseline="-25000" dirty="0" smtClean="0">
                <a:latin typeface="Symbol" pitchFamily="18" charset="2"/>
              </a:rPr>
              <a:t>0</a:t>
            </a:r>
            <a:r>
              <a:rPr lang="fr-FR" sz="2000" dirty="0" smtClean="0">
                <a:latin typeface="Symbol" pitchFamily="18" charset="2"/>
              </a:rPr>
              <a:t>~</a:t>
            </a:r>
            <a:r>
              <a:rPr lang="fr-FR" sz="2000" dirty="0" smtClean="0"/>
              <a:t>10</a:t>
            </a:r>
            <a:r>
              <a:rPr lang="fr-FR" sz="2000" baseline="30000" dirty="0" smtClean="0"/>
              <a:t>14</a:t>
            </a:r>
            <a:r>
              <a:rPr lang="fr-FR" sz="2000" dirty="0" smtClean="0"/>
              <a:t> </a:t>
            </a:r>
            <a:r>
              <a:rPr lang="fr-FR" sz="2000" dirty="0"/>
              <a:t>g/cm</a:t>
            </a:r>
            <a:r>
              <a:rPr lang="fr-FR" sz="2000" baseline="30000" dirty="0"/>
              <a:t>3</a:t>
            </a:r>
            <a:r>
              <a:rPr lang="fr-FR" sz="2000" dirty="0"/>
              <a:t> </a:t>
            </a:r>
            <a:endParaRPr lang="fr-FR" sz="2000" dirty="0" smtClean="0"/>
          </a:p>
          <a:p>
            <a:pPr marL="0" indent="0">
              <a:buNone/>
            </a:pPr>
            <a:endParaRPr lang="fr-FR" sz="2000" b="1" dirty="0" smtClean="0"/>
          </a:p>
          <a:p>
            <a:pPr marL="0" indent="0">
              <a:buNone/>
            </a:pPr>
            <a:r>
              <a:rPr lang="fr-FR" b="1" dirty="0" smtClean="0"/>
              <a:t>=&gt; </a:t>
            </a:r>
            <a:r>
              <a:rPr lang="fr-FR" b="1" dirty="0" err="1" smtClean="0"/>
              <a:t>Matter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nucleonic</a:t>
            </a:r>
            <a:r>
              <a:rPr lang="fr-FR" b="1" dirty="0" smtClean="0"/>
              <a:t> or </a:t>
            </a:r>
            <a:r>
              <a:rPr lang="fr-FR" b="1" dirty="0" err="1" smtClean="0"/>
              <a:t>sub-nucleonic</a:t>
            </a:r>
            <a:r>
              <a:rPr lang="fr-FR" b="1" dirty="0" smtClean="0"/>
              <a:t> </a:t>
            </a:r>
            <a:r>
              <a:rPr lang="fr-FR" b="1" dirty="0" err="1" smtClean="0"/>
              <a:t>dof</a:t>
            </a:r>
            <a:r>
              <a:rPr lang="fr-FR" b="1" dirty="0" smtClean="0"/>
              <a:t> !</a:t>
            </a:r>
          </a:p>
        </p:txBody>
      </p:sp>
      <p:sp>
        <p:nvSpPr>
          <p:cNvPr id="8196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35138"/>
            <a:ext cx="4176712" cy="443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3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-1143000" y="762000"/>
            <a:ext cx="8229600" cy="83820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4000" dirty="0" smtClean="0"/>
              <a:t>The 2 BIG </a:t>
            </a:r>
            <a:br>
              <a:rPr lang="fr-FR" sz="4000" dirty="0" smtClean="0"/>
            </a:br>
            <a:r>
              <a:rPr lang="fr-FR" sz="4000" dirty="0" err="1" smtClean="0"/>
              <a:t>EoS</a:t>
            </a:r>
            <a:r>
              <a:rPr lang="fr-FR" sz="4000" dirty="0" smtClean="0"/>
              <a:t> challenges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269150" y="6419902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Melson</a:t>
            </a:r>
            <a:r>
              <a:rPr lang="fr-FR" dirty="0" smtClean="0"/>
              <a:t> et al. 2015</a:t>
            </a:r>
            <a:endParaRPr lang="fr-FR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165854"/>
            <a:ext cx="29083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77800"/>
            <a:ext cx="89535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48640" y="1524000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Present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best 3D hydro simulations do not </a:t>
            </a:r>
            <a:r>
              <a:rPr lang="fr-FR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yet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produce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satisfactory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explosions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Incertainty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the initial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n-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 interaction ?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fr-FR" dirty="0"/>
              <a:t> </a:t>
            </a:r>
            <a:endParaRPr lang="fr-FR" b="1" dirty="0"/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09600" y="6320135"/>
            <a:ext cx="494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=&gt; </a:t>
            </a:r>
            <a:r>
              <a:rPr lang="fr-FR" sz="2400" b="1" dirty="0" err="1" smtClean="0">
                <a:solidFill>
                  <a:srgbClr val="FF0000"/>
                </a:solidFill>
              </a:rPr>
              <a:t>Microphysics</a:t>
            </a:r>
            <a:r>
              <a:rPr lang="fr-FR" sz="2400" b="1" dirty="0" smtClean="0">
                <a:solidFill>
                  <a:srgbClr val="FF0000"/>
                </a:solidFill>
              </a:rPr>
              <a:t> essential !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-1143000" y="762000"/>
            <a:ext cx="8229600" cy="83820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4000" dirty="0" smtClean="0"/>
              <a:t>The 2 BIG </a:t>
            </a:r>
            <a:br>
              <a:rPr lang="fr-FR" sz="4000" dirty="0" smtClean="0"/>
            </a:br>
            <a:r>
              <a:rPr lang="fr-FR" sz="4000" dirty="0" err="1" smtClean="0"/>
              <a:t>EoS</a:t>
            </a:r>
            <a:r>
              <a:rPr lang="fr-FR" sz="4000" dirty="0" smtClean="0"/>
              <a:t> challenges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48640" y="1524000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Present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best 3D hydro simulations do not </a:t>
            </a:r>
            <a:r>
              <a:rPr lang="fr-FR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yet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produce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satisfactory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explosions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Incertainty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the initial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n-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 interaction ?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fr-FR" dirty="0"/>
              <a:t> </a:t>
            </a:r>
            <a:endParaRPr lang="fr-FR" b="1" dirty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940152" y="2133436"/>
            <a:ext cx="6190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J0348+0432</a:t>
            </a:r>
            <a:endParaRPr lang="fr-FR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3656589" cy="24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3528892" cy="262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68074" y="3429000"/>
            <a:ext cx="1981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fr-FR" sz="1400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M.Oertel</a:t>
            </a:r>
            <a:r>
              <a:rPr lang="fr-FR" sz="1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et al 2015</a:t>
            </a:r>
            <a:endParaRPr lang="fr-FR" sz="14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9400" y="2743200"/>
            <a:ext cx="685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904661" y="4343400"/>
            <a:ext cx="55353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629400" y="2570202"/>
            <a:ext cx="17139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x</a:t>
            </a:r>
            <a:r>
              <a:rPr lang="fr-FR" b="1" baseline="-25000" dirty="0" err="1" smtClean="0">
                <a:latin typeface="Symbol" panose="05050102010706020507" pitchFamily="18" charset="2"/>
              </a:rPr>
              <a:t>sD</a:t>
            </a:r>
            <a:r>
              <a:rPr lang="fr-FR" b="1" dirty="0" smtClean="0">
                <a:latin typeface="Symbol" panose="05050102010706020507" pitchFamily="18" charset="2"/>
              </a:rPr>
              <a:t>&gt;1</a:t>
            </a:r>
          </a:p>
          <a:p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+conversion </a:t>
            </a:r>
            <a:r>
              <a:rPr lang="fr-F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QM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>
            <a:off x="7696200" y="182880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738245" y="4495800"/>
            <a:ext cx="872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x</a:t>
            </a:r>
            <a:r>
              <a:rPr lang="fr-FR" b="1" baseline="-25000" dirty="0" err="1" smtClean="0">
                <a:latin typeface="Symbol" panose="05050102010706020507" pitchFamily="18" charset="2"/>
              </a:rPr>
              <a:t>s</a:t>
            </a:r>
            <a:r>
              <a:rPr lang="fr-FR" b="1" baseline="-25000" dirty="0" smtClean="0">
                <a:latin typeface="Symbol" panose="05050102010706020507" pitchFamily="18" charset="2"/>
              </a:rPr>
              <a:t>*</a:t>
            </a:r>
            <a:r>
              <a:rPr lang="fr-FR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r-FR" b="1" dirty="0" smtClean="0">
                <a:latin typeface="Symbol" panose="05050102010706020507" pitchFamily="18" charset="2"/>
              </a:rPr>
              <a:t>&gt;0</a:t>
            </a:r>
          </a:p>
          <a:p>
            <a:r>
              <a:rPr lang="fr-FR" b="1" dirty="0" err="1" smtClean="0"/>
              <a:t>x</a:t>
            </a:r>
            <a:r>
              <a:rPr lang="fr-FR" b="1" baseline="-25000" dirty="0" err="1" smtClean="0">
                <a:latin typeface="Symbol" panose="05050102010706020507" pitchFamily="18" charset="2"/>
              </a:rPr>
              <a:t>F</a:t>
            </a:r>
            <a:r>
              <a:rPr lang="fr-FR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fr-FR" b="1" dirty="0" smtClean="0">
                <a:latin typeface="Symbol" panose="05050102010706020507" pitchFamily="18" charset="2"/>
              </a:rPr>
              <a:t>&gt;0</a:t>
            </a:r>
            <a:endParaRPr lang="fr-FR" b="1" dirty="0">
              <a:latin typeface="Symbol" panose="05050102010706020507" pitchFamily="18" charset="2"/>
            </a:endParaRPr>
          </a:p>
          <a:p>
            <a:endParaRPr lang="fr-FR" b="1" dirty="0"/>
          </a:p>
        </p:txBody>
      </p:sp>
      <p:sp>
        <p:nvSpPr>
          <p:cNvPr id="16" name="Rectangle 15"/>
          <p:cNvSpPr/>
          <p:nvPr/>
        </p:nvSpPr>
        <p:spPr>
          <a:xfrm>
            <a:off x="6042660" y="533400"/>
            <a:ext cx="1981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fr-FR" sz="1400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A.Drago</a:t>
            </a:r>
            <a:r>
              <a:rPr lang="fr-FR" sz="14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et al 2014</a:t>
            </a:r>
            <a:endParaRPr lang="fr-FR" sz="14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2088" y="3886200"/>
            <a:ext cx="5086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Present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best </a:t>
            </a:r>
            <a:r>
              <a:rPr lang="fr-FR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EoS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modelling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cannot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yet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explain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fr-FR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most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massive 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Strangeness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couplings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at high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density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?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Transition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quark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matter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09600" y="6320135"/>
            <a:ext cx="494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=&gt; </a:t>
            </a:r>
            <a:r>
              <a:rPr lang="fr-FR" sz="2400" b="1" dirty="0" err="1" smtClean="0">
                <a:solidFill>
                  <a:srgbClr val="FF0000"/>
                </a:solidFill>
              </a:rPr>
              <a:t>Microphysics</a:t>
            </a:r>
            <a:r>
              <a:rPr lang="fr-FR" sz="2400" b="1" dirty="0" smtClean="0">
                <a:solidFill>
                  <a:srgbClr val="FF0000"/>
                </a:solidFill>
              </a:rPr>
              <a:t> essential !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opscience.iop.org/0067-0049/194/2/39/downloadHRFigure/figure/apjs391961f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4" b="4488"/>
          <a:stretch/>
        </p:blipFill>
        <p:spPr bwMode="auto">
          <a:xfrm>
            <a:off x="5684520" y="2039613"/>
            <a:ext cx="3230559" cy="3007373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066800"/>
          </a:xfrm>
        </p:spPr>
        <p:txBody>
          <a:bodyPr/>
          <a:lstStyle/>
          <a:p>
            <a:r>
              <a:rPr lang="fr-FR" sz="4400" dirty="0" err="1" smtClean="0"/>
              <a:t>Matter</a:t>
            </a:r>
            <a:r>
              <a:rPr lang="fr-FR" sz="4400" dirty="0" smtClean="0"/>
              <a:t> </a:t>
            </a:r>
            <a:r>
              <a:rPr lang="fr-FR" sz="4400" dirty="0" err="1" smtClean="0"/>
              <a:t>below</a:t>
            </a:r>
            <a:r>
              <a:rPr lang="fr-FR" sz="4400" dirty="0" smtClean="0"/>
              <a:t> saturation</a:t>
            </a:r>
            <a:endParaRPr lang="fr-FR" sz="4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365759" y="1143000"/>
            <a:ext cx="8397241" cy="4983480"/>
          </a:xfrm>
        </p:spPr>
        <p:txBody>
          <a:bodyPr/>
          <a:lstStyle/>
          <a:p>
            <a:r>
              <a:rPr lang="fr-FR" dirty="0" smtClean="0"/>
              <a:t>Standard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: </a:t>
            </a:r>
            <a:r>
              <a:rPr lang="fr-FR" dirty="0" err="1" smtClean="0"/>
              <a:t>theory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(?)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known</a:t>
            </a:r>
            <a:endParaRPr lang="fr-FR" dirty="0" smtClean="0"/>
          </a:p>
          <a:p>
            <a:r>
              <a:rPr lang="fr-FR" dirty="0" smtClean="0"/>
              <a:t>Most of the supernova </a:t>
            </a:r>
            <a:r>
              <a:rPr lang="fr-FR" dirty="0" err="1" smtClean="0"/>
              <a:t>dynamics</a:t>
            </a:r>
            <a:r>
              <a:rPr lang="fr-FR" dirty="0" smtClean="0"/>
              <a:t> + NS </a:t>
            </a:r>
            <a:r>
              <a:rPr lang="fr-FR" dirty="0" err="1" smtClean="0"/>
              <a:t>crust</a:t>
            </a:r>
            <a:endParaRPr lang="fr-FR" dirty="0" smtClean="0"/>
          </a:p>
          <a:p>
            <a:r>
              <a:rPr lang="fr-FR" dirty="0" smtClean="0"/>
              <a:t>SN: T&gt;0,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p</a:t>
            </a:r>
            <a:r>
              <a:rPr lang="fr-FR" baseline="-25000" dirty="0" smtClean="0"/>
              <a:t> </a:t>
            </a:r>
            <a:r>
              <a:rPr lang="fr-FR" dirty="0" err="1" smtClean="0"/>
              <a:t>given</a:t>
            </a:r>
            <a:r>
              <a:rPr lang="fr-FR" dirty="0" smtClean="0"/>
              <a:t> by </a:t>
            </a:r>
            <a:r>
              <a:rPr lang="fr-FR" dirty="0" err="1" smtClean="0"/>
              <a:t>weak</a:t>
            </a:r>
            <a:r>
              <a:rPr lang="fr-FR" smtClean="0"/>
              <a:t> rates </a:t>
            </a:r>
            <a:endParaRPr lang="fr-FR" dirty="0" smtClean="0"/>
          </a:p>
          <a:p>
            <a:r>
              <a:rPr lang="fr-FR" dirty="0" smtClean="0"/>
              <a:t>NS: T=0, </a:t>
            </a:r>
            <a:r>
              <a:rPr lang="fr-FR" dirty="0" smtClean="0">
                <a:latin typeface="Symbol" panose="05050102010706020507" pitchFamily="18" charset="2"/>
              </a:rPr>
              <a:t>b</a:t>
            </a:r>
            <a:r>
              <a:rPr lang="fr-FR" dirty="0" smtClean="0"/>
              <a:t>-</a:t>
            </a:r>
            <a:r>
              <a:rPr lang="fr-FR" dirty="0" err="1" smtClean="0"/>
              <a:t>equilibrium</a:t>
            </a:r>
            <a:r>
              <a:rPr lang="fr-FR" dirty="0" smtClean="0"/>
              <a:t>  </a:t>
            </a:r>
          </a:p>
          <a:p>
            <a:r>
              <a:rPr lang="fr-FR" sz="2000" dirty="0" err="1" smtClean="0"/>
              <a:t>Same</a:t>
            </a:r>
            <a:r>
              <a:rPr lang="fr-FR" sz="2000" dirty="0" smtClean="0"/>
              <a:t> </a:t>
            </a:r>
            <a:r>
              <a:rPr lang="fr-FR" sz="2000" dirty="0" err="1" smtClean="0"/>
              <a:t>physical</a:t>
            </a:r>
            <a:r>
              <a:rPr lang="fr-FR" sz="2000" dirty="0" smtClean="0"/>
              <a:t> system but </a:t>
            </a:r>
            <a:r>
              <a:rPr lang="fr-FR" sz="2000" dirty="0" err="1" smtClean="0"/>
              <a:t>different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     thermo conditions =&gt; </a:t>
            </a:r>
          </a:p>
          <a:p>
            <a:pPr marL="0" indent="0">
              <a:buNone/>
            </a:pPr>
            <a:r>
              <a:rPr lang="fr-FR" sz="2000" dirty="0" smtClean="0"/>
              <a:t>     </a:t>
            </a:r>
            <a:r>
              <a:rPr lang="fr-FR" sz="2000" dirty="0" err="1" smtClean="0"/>
              <a:t>very</a:t>
            </a:r>
            <a:r>
              <a:rPr lang="fr-FR" sz="2000" dirty="0" smtClean="0"/>
              <a:t> </a:t>
            </a:r>
            <a:r>
              <a:rPr lang="fr-FR" sz="2000" dirty="0" err="1" smtClean="0"/>
              <a:t>different</a:t>
            </a:r>
            <a:r>
              <a:rPr lang="fr-FR" sz="2000" dirty="0" smtClean="0"/>
              <a:t> </a:t>
            </a:r>
            <a:r>
              <a:rPr lang="fr-FR" sz="2000" dirty="0" err="1" smtClean="0"/>
              <a:t>formalisms</a:t>
            </a:r>
            <a:endParaRPr lang="fr-FR" sz="2000" dirty="0" smtClean="0"/>
          </a:p>
          <a:p>
            <a:pPr marL="0" indent="0">
              <a:buNone/>
            </a:pPr>
            <a:r>
              <a:rPr lang="fr-FR" b="1" dirty="0" smtClean="0"/>
              <a:t>	 </a:t>
            </a:r>
            <a:endParaRPr lang="fr-FR" sz="4000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9" y="4191000"/>
            <a:ext cx="5063490" cy="259666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29400" y="2492274"/>
            <a:ext cx="1676400" cy="23083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962400" y="5791200"/>
            <a:ext cx="11430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8059924">
            <a:off x="4710603" y="5334421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2583900">
            <a:off x="5367659" y="22499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105400" y="3048000"/>
            <a:ext cx="145103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Cluster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chemeClr val="bg1"/>
                </a:solidFill>
              </a:rPr>
              <a:t>dof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886200" y="4736068"/>
            <a:ext cx="155844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Nucleon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chemeClr val="bg1"/>
                </a:solidFill>
              </a:rPr>
              <a:t>dof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7" grpId="0" animBg="1"/>
      <p:bldP spid="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/>
          <p:cNvSpPr txBox="1">
            <a:spLocks/>
          </p:cNvSpPr>
          <p:nvPr/>
        </p:nvSpPr>
        <p:spPr>
          <a:xfrm>
            <a:off x="304800" y="1524000"/>
            <a:ext cx="523721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2000" dirty="0" smtClean="0"/>
              <a:t>HF(B) or (E)TF in the WS </a:t>
            </a:r>
            <a:r>
              <a:rPr lang="fr-FR" sz="2000" dirty="0" err="1" smtClean="0"/>
              <a:t>cell</a:t>
            </a:r>
            <a:endParaRPr lang="fr-FR" sz="2000" dirty="0" smtClean="0"/>
          </a:p>
          <a:p>
            <a:pPr fontAlgn="auto">
              <a:spcAft>
                <a:spcPts val="0"/>
              </a:spcAft>
            </a:pPr>
            <a:r>
              <a:rPr lang="fr-FR" sz="2000" dirty="0" smtClean="0"/>
              <a:t>Extended to </a:t>
            </a:r>
            <a:r>
              <a:rPr lang="fr-FR" sz="2000" dirty="0" err="1" smtClean="0"/>
              <a:t>finite</a:t>
            </a:r>
            <a:r>
              <a:rPr lang="fr-FR" sz="2000" dirty="0" smtClean="0"/>
              <a:t> </a:t>
            </a:r>
            <a:r>
              <a:rPr lang="fr-FR" sz="2000" dirty="0" err="1" smtClean="0"/>
              <a:t>temperature</a:t>
            </a:r>
            <a:r>
              <a:rPr lang="fr-FR" sz="2000" dirty="0" smtClean="0"/>
              <a:t> </a:t>
            </a:r>
          </a:p>
          <a:p>
            <a:pPr fontAlgn="auto">
              <a:spcAft>
                <a:spcPts val="0"/>
              </a:spcAft>
            </a:pPr>
            <a:endParaRPr lang="fr-FR" sz="2000" dirty="0" smtClean="0"/>
          </a:p>
          <a:p>
            <a:pPr marL="0" indent="0" fontAlgn="auto">
              <a:spcAft>
                <a:spcPts val="0"/>
              </a:spcAft>
              <a:buNone/>
            </a:pPr>
            <a:endParaRPr lang="fr-FR" sz="2000" dirty="0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E284B-F781-4261-BCB0-6AF8CDE3789C}" type="slidenum">
              <a:rPr lang="fr-FR"/>
              <a:pPr>
                <a:defRPr/>
              </a:pPr>
              <a:t>8</a:t>
            </a:fld>
            <a:r>
              <a:rPr lang="fr-FR"/>
              <a:t>/27</a:t>
            </a:r>
          </a:p>
        </p:txBody>
      </p:sp>
      <p:sp>
        <p:nvSpPr>
          <p:cNvPr id="5123" name="Rectangle 6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fr-FR" sz="3600" dirty="0" smtClean="0"/>
              <a:t>I- DFT for neutron star </a:t>
            </a:r>
            <a:r>
              <a:rPr lang="fr-FR" sz="3600" dirty="0" err="1" smtClean="0"/>
              <a:t>matter</a:t>
            </a:r>
            <a:r>
              <a:rPr lang="fr-FR" sz="3600" dirty="0" smtClean="0"/>
              <a:t> 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r="15087"/>
          <a:stretch/>
        </p:blipFill>
        <p:spPr bwMode="auto">
          <a:xfrm>
            <a:off x="5867400" y="1752600"/>
            <a:ext cx="3044352" cy="4191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503912" y="6029980"/>
            <a:ext cx="3563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omic Sans MS" pitchFamily="66" charset="0"/>
              </a:rPr>
              <a:t>J. W. </a:t>
            </a:r>
            <a:r>
              <a:rPr lang="en-US" sz="1400" dirty="0" err="1">
                <a:latin typeface="Comic Sans MS" pitchFamily="66" charset="0"/>
              </a:rPr>
              <a:t>Negele</a:t>
            </a:r>
            <a:r>
              <a:rPr lang="en-US" sz="1400" dirty="0">
                <a:latin typeface="Comic Sans MS" pitchFamily="66" charset="0"/>
              </a:rPr>
              <a:t> and D. </a:t>
            </a:r>
            <a:r>
              <a:rPr lang="en-US" sz="1400" dirty="0" err="1">
                <a:latin typeface="Comic Sans MS" pitchFamily="66" charset="0"/>
              </a:rPr>
              <a:t>Vautherin</a:t>
            </a:r>
            <a:r>
              <a:rPr lang="en-US" sz="1400" dirty="0">
                <a:latin typeface="Comic Sans MS" pitchFamily="66" charset="0"/>
              </a:rPr>
              <a:t>, </a:t>
            </a:r>
            <a:endParaRPr lang="en-US" sz="1400" dirty="0" smtClean="0">
              <a:latin typeface="Comic Sans MS" pitchFamily="66" charset="0"/>
            </a:endParaRPr>
          </a:p>
          <a:p>
            <a:pPr algn="r"/>
            <a:r>
              <a:rPr lang="en-US" sz="1400" dirty="0" smtClean="0">
                <a:latin typeface="Comic Sans MS" pitchFamily="66" charset="0"/>
              </a:rPr>
              <a:t>NPA 207, </a:t>
            </a:r>
            <a:r>
              <a:rPr lang="fr-FR" sz="1400" dirty="0" smtClean="0">
                <a:latin typeface="Comic Sans MS" pitchFamily="66" charset="0"/>
              </a:rPr>
              <a:t>298 </a:t>
            </a:r>
            <a:r>
              <a:rPr lang="fr-FR" sz="1400" dirty="0">
                <a:latin typeface="Comic Sans MS" pitchFamily="66" charset="0"/>
              </a:rPr>
              <a:t>(1973)</a:t>
            </a:r>
          </a:p>
        </p:txBody>
      </p:sp>
    </p:spTree>
    <p:extLst>
      <p:ext uri="{BB962C8B-B14F-4D97-AF65-F5344CB8AC3E}">
        <p14:creationId xmlns:p14="http://schemas.microsoft.com/office/powerpoint/2010/main" val="34408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/>
          <p:cNvSpPr txBox="1">
            <a:spLocks/>
          </p:cNvSpPr>
          <p:nvPr/>
        </p:nvSpPr>
        <p:spPr>
          <a:xfrm>
            <a:off x="304800" y="1524000"/>
            <a:ext cx="523721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sz="2000" dirty="0" smtClean="0"/>
              <a:t>HF(B) or (E)TF in the WS </a:t>
            </a:r>
            <a:r>
              <a:rPr lang="fr-FR" sz="2000" dirty="0" err="1" smtClean="0"/>
              <a:t>cell</a:t>
            </a:r>
            <a:r>
              <a:rPr lang="fr-FR" sz="2000" dirty="0" smtClean="0"/>
              <a:t> </a:t>
            </a:r>
          </a:p>
          <a:p>
            <a:pPr fontAlgn="auto">
              <a:spcAft>
                <a:spcPts val="0"/>
              </a:spcAft>
            </a:pPr>
            <a:r>
              <a:rPr lang="fr-FR" sz="2000" dirty="0" smtClean="0"/>
              <a:t>Extended to </a:t>
            </a:r>
            <a:r>
              <a:rPr lang="fr-FR" sz="2000" dirty="0" err="1" smtClean="0"/>
              <a:t>finite</a:t>
            </a:r>
            <a:r>
              <a:rPr lang="fr-FR" sz="2000" dirty="0" smtClean="0"/>
              <a:t> </a:t>
            </a:r>
            <a:r>
              <a:rPr lang="fr-FR" sz="2000" dirty="0" err="1" smtClean="0"/>
              <a:t>temperature</a:t>
            </a:r>
            <a:endParaRPr lang="fr-FR" sz="2000" dirty="0" smtClean="0"/>
          </a:p>
          <a:p>
            <a:pPr fontAlgn="auto">
              <a:spcAft>
                <a:spcPts val="0"/>
              </a:spcAft>
            </a:pPr>
            <a:r>
              <a:rPr lang="fr-FR" sz="2000" dirty="0" err="1" smtClean="0"/>
              <a:t>Many</a:t>
            </a:r>
            <a:r>
              <a:rPr lang="fr-FR" sz="2000" dirty="0" smtClean="0"/>
              <a:t> applications: </a:t>
            </a:r>
            <a:r>
              <a:rPr lang="fr-FR" sz="2000" dirty="0" err="1" smtClean="0"/>
              <a:t>crust</a:t>
            </a:r>
            <a:r>
              <a:rPr lang="fr-FR" sz="2000" dirty="0" smtClean="0"/>
              <a:t> composition, </a:t>
            </a:r>
            <a:r>
              <a:rPr lang="fr-FR" sz="2000" dirty="0" err="1" smtClean="0"/>
              <a:t>pasta</a:t>
            </a:r>
            <a:r>
              <a:rPr lang="fr-FR" sz="2000" dirty="0" smtClean="0"/>
              <a:t>, </a:t>
            </a:r>
            <a:r>
              <a:rPr lang="fr-FR" sz="2000" dirty="0" err="1" smtClean="0"/>
              <a:t>cooling</a:t>
            </a:r>
            <a:r>
              <a:rPr lang="fr-FR" sz="2000" dirty="0" smtClean="0"/>
              <a:t>….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fr-FR" sz="2000" dirty="0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E284B-F781-4261-BCB0-6AF8CDE3789C}" type="slidenum">
              <a:rPr lang="fr-FR"/>
              <a:pPr>
                <a:defRPr/>
              </a:pPr>
              <a:t>9</a:t>
            </a:fld>
            <a:r>
              <a:rPr lang="fr-FR"/>
              <a:t>/27</a:t>
            </a:r>
          </a:p>
        </p:txBody>
      </p:sp>
      <p:sp>
        <p:nvSpPr>
          <p:cNvPr id="5123" name="Rectangle 6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fr-FR" sz="3600" dirty="0" smtClean="0"/>
              <a:t>I- DFT for neutron star </a:t>
            </a:r>
            <a:r>
              <a:rPr lang="fr-FR" sz="3600" dirty="0" err="1" smtClean="0"/>
              <a:t>matter</a:t>
            </a:r>
            <a:r>
              <a:rPr lang="fr-FR" sz="3600" dirty="0" smtClean="0"/>
              <a:t>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38800" y="5867400"/>
            <a:ext cx="3563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Comic Sans MS" pitchFamily="66" charset="0"/>
              </a:rPr>
              <a:t>, </a:t>
            </a:r>
          </a:p>
          <a:p>
            <a:pPr algn="r"/>
            <a:r>
              <a:rPr lang="en-US" sz="1400" dirty="0" err="1" smtClean="0">
                <a:latin typeface="Comic Sans MS" pitchFamily="66" charset="0"/>
              </a:rPr>
              <a:t>R.Wolf</a:t>
            </a:r>
            <a:r>
              <a:rPr lang="en-US" sz="1400" dirty="0" smtClean="0">
                <a:latin typeface="Comic Sans MS" pitchFamily="66" charset="0"/>
              </a:rPr>
              <a:t> et al, PRL 110, 041101</a:t>
            </a:r>
            <a:r>
              <a:rPr lang="fr-FR" sz="1400" dirty="0" smtClean="0">
                <a:latin typeface="Comic Sans MS" pitchFamily="66" charset="0"/>
              </a:rPr>
              <a:t> (2013)</a:t>
            </a:r>
            <a:endParaRPr lang="fr-FR" sz="1400" dirty="0">
              <a:latin typeface="Comic Sans MS" pitchFamily="66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/>
          <a:stretch/>
        </p:blipFill>
        <p:spPr bwMode="auto">
          <a:xfrm>
            <a:off x="76200" y="3471862"/>
            <a:ext cx="4224659" cy="29289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914400" y="3200400"/>
            <a:ext cx="3563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M.Fortin</a:t>
            </a:r>
            <a:r>
              <a:rPr lang="en-US" sz="1400" dirty="0" smtClean="0">
                <a:latin typeface="Comic Sans MS" pitchFamily="66" charset="0"/>
              </a:rPr>
              <a:t> et al., PRC 82 (2010), 065804</a:t>
            </a:r>
          </a:p>
          <a:p>
            <a:r>
              <a:rPr lang="fr-FR" sz="1400" dirty="0" smtClean="0">
                <a:latin typeface="Comic Sans MS" pitchFamily="66" charset="0"/>
              </a:rPr>
              <a:t> </a:t>
            </a:r>
            <a:endParaRPr lang="fr-FR" sz="1400" dirty="0">
              <a:latin typeface="Comic Sans MS" pitchFamily="66" charset="0"/>
            </a:endParaRP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76209"/>
            <a:ext cx="3082875" cy="230559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209800" y="4201180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S.S.Avancini</a:t>
            </a:r>
            <a:r>
              <a:rPr lang="en-US" sz="1400" dirty="0" smtClean="0">
                <a:latin typeface="Comic Sans MS" pitchFamily="66" charset="0"/>
              </a:rPr>
              <a:t> et al., PRC 79 (2009),035804</a:t>
            </a:r>
          </a:p>
          <a:p>
            <a:r>
              <a:rPr lang="fr-FR" sz="1400" dirty="0" smtClean="0">
                <a:latin typeface="Comic Sans MS" pitchFamily="66" charset="0"/>
              </a:rPr>
              <a:t> 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710752" y="6078379"/>
            <a:ext cx="777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 smtClean="0"/>
              <a:t>droplets</a:t>
            </a:r>
            <a:endParaRPr lang="fr-FR" sz="10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3841339" y="5697379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 smtClean="0"/>
              <a:t>rods</a:t>
            </a:r>
            <a:endParaRPr lang="fr-FR" sz="10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3810000" y="5410200"/>
            <a:ext cx="5533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 smtClean="0"/>
              <a:t>slabs</a:t>
            </a:r>
            <a:endParaRPr lang="fr-FR" sz="10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3453642" y="4876800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 smtClean="0"/>
              <a:t>homogeneous</a:t>
            </a:r>
            <a:endParaRPr lang="fr-FR" sz="1000" b="1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3429000" cy="3774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2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0.6|4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entury Gothic"/>
        <a:ea typeface=""/>
        <a:cs typeface=""/>
      </a:majorFont>
      <a:minorFont>
        <a:latin typeface="Segoe Print"/>
        <a:ea typeface=""/>
        <a:cs typeface="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18793</TotalTime>
  <Words>2491</Words>
  <Application>Microsoft Office PowerPoint</Application>
  <PresentationFormat>Affichage à l'écran (4:3)</PresentationFormat>
  <Paragraphs>402</Paragraphs>
  <Slides>35</Slides>
  <Notes>12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7" baseType="lpstr">
      <vt:lpstr>Exécutif</vt:lpstr>
      <vt:lpstr>Equation</vt:lpstr>
      <vt:lpstr>Sub-saturation EoS for  Core Collapse Supernova  and Neutron Stars  </vt:lpstr>
      <vt:lpstr>Dense matter in the universe</vt:lpstr>
      <vt:lpstr>Dense matter in the universe</vt:lpstr>
      <vt:lpstr>Dense matter in the universe</vt:lpstr>
      <vt:lpstr> The 2 BIG  EoS challenges</vt:lpstr>
      <vt:lpstr> The 2 BIG  EoS challenges</vt:lpstr>
      <vt:lpstr>Matter below saturation</vt:lpstr>
      <vt:lpstr>I- DFT for neutron star matter  </vt:lpstr>
      <vt:lpstr>I- DFT for neutron star matter  </vt:lpstr>
      <vt:lpstr>II-  NSE for supernova matter</vt:lpstr>
      <vt:lpstr>   Finite temperature stellar matter  Cluster distribution + consistency with DFT&amp;correct T=0 limit </vt:lpstr>
      <vt:lpstr> A WS cell with cluster DoF</vt:lpstr>
      <vt:lpstr>Cluster DoF: T=0</vt:lpstr>
      <vt:lpstr>Cluster DoF: T=0</vt:lpstr>
      <vt:lpstr>The importance of mass measurements</vt:lpstr>
      <vt:lpstr>T&gt;0: the SNA limit  </vt:lpstr>
      <vt:lpstr>WS free energy surface</vt:lpstr>
      <vt:lpstr>Specificity of T&gt;0 </vt:lpstr>
      <vt:lpstr>NSE versus SNA</vt:lpstr>
      <vt:lpstr>Results: average quantities</vt:lpstr>
      <vt:lpstr>Results at beta equilibrium</vt:lpstr>
      <vt:lpstr>The role of light resonances</vt:lpstr>
      <vt:lpstr> Dependence on the energy functional</vt:lpstr>
      <vt:lpstr>Dependence on the energy functional  </vt:lpstr>
      <vt:lpstr>The importance of the cluster distribution</vt:lpstr>
      <vt:lpstr>Application I:  electron capture rates</vt:lpstr>
      <vt:lpstr>Application II: matter composition and magic numbers</vt:lpstr>
      <vt:lpstr>Application III: cooling properties</vt:lpstr>
      <vt:lpstr>Conclusions</vt:lpstr>
      <vt:lpstr>Présentation PowerPoint</vt:lpstr>
      <vt:lpstr>Clusters in a medium:  particles in the continuum  </vt:lpstr>
      <vt:lpstr>Clusters in a medium:  particles in the continuum</vt:lpstr>
      <vt:lpstr>Clusters in a medium:  particles in the continuum</vt:lpstr>
      <vt:lpstr>Clusters in a medium:  particles in the continuum</vt:lpstr>
      <vt:lpstr>II-  NSE for supernova matter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gulminelli</dc:creator>
  <cp:lastModifiedBy>francesca gulminelli</cp:lastModifiedBy>
  <cp:revision>257</cp:revision>
  <cp:lastPrinted>1601-01-01T00:00:00Z</cp:lastPrinted>
  <dcterms:created xsi:type="dcterms:W3CDTF">1601-01-01T00:00:00Z</dcterms:created>
  <dcterms:modified xsi:type="dcterms:W3CDTF">2015-06-14T20:46:32Z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