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4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2" r:id="rId8"/>
    <p:sldMasterId id="2147483764" r:id="rId9"/>
    <p:sldMasterId id="2147483776" r:id="rId10"/>
    <p:sldMasterId id="2147483788" r:id="rId11"/>
    <p:sldMasterId id="2147483800" r:id="rId12"/>
    <p:sldMasterId id="2147483812" r:id="rId13"/>
    <p:sldMasterId id="2147483824" r:id="rId14"/>
    <p:sldMasterId id="2147483836" r:id="rId15"/>
    <p:sldMasterId id="2147483848" r:id="rId16"/>
  </p:sldMasterIdLst>
  <p:notesMasterIdLst>
    <p:notesMasterId r:id="rId62"/>
  </p:notesMasterIdLst>
  <p:sldIdLst>
    <p:sldId id="294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304" r:id="rId26"/>
    <p:sldId id="266" r:id="rId27"/>
    <p:sldId id="295" r:id="rId28"/>
    <p:sldId id="270" r:id="rId29"/>
    <p:sldId id="271" r:id="rId30"/>
    <p:sldId id="296" r:id="rId31"/>
    <p:sldId id="273" r:id="rId32"/>
    <p:sldId id="274" r:id="rId33"/>
    <p:sldId id="297" r:id="rId34"/>
    <p:sldId id="268" r:id="rId35"/>
    <p:sldId id="269" r:id="rId36"/>
    <p:sldId id="275" r:id="rId37"/>
    <p:sldId id="298" r:id="rId38"/>
    <p:sldId id="277" r:id="rId39"/>
    <p:sldId id="278" r:id="rId40"/>
    <p:sldId id="299" r:id="rId41"/>
    <p:sldId id="300" r:id="rId42"/>
    <p:sldId id="301" r:id="rId43"/>
    <p:sldId id="302" r:id="rId44"/>
    <p:sldId id="303" r:id="rId45"/>
    <p:sldId id="305" r:id="rId46"/>
    <p:sldId id="306" r:id="rId47"/>
    <p:sldId id="307" r:id="rId48"/>
    <p:sldId id="308" r:id="rId49"/>
    <p:sldId id="284" r:id="rId50"/>
    <p:sldId id="285" r:id="rId51"/>
    <p:sldId id="286" r:id="rId52"/>
    <p:sldId id="287" r:id="rId53"/>
    <p:sldId id="288" r:id="rId54"/>
    <p:sldId id="289" r:id="rId55"/>
    <p:sldId id="290" r:id="rId56"/>
    <p:sldId id="291" r:id="rId57"/>
    <p:sldId id="309" r:id="rId58"/>
    <p:sldId id="310" r:id="rId59"/>
    <p:sldId id="292" r:id="rId60"/>
    <p:sldId id="293" r:id="rId61"/>
  </p:sldIdLst>
  <p:sldSz cx="1219358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Galalae" initials="CG" lastIdx="37" clrIdx="0">
    <p:extLst>
      <p:ext uri="{19B8F6BF-5375-455C-9EA6-DF929625EA0E}">
        <p15:presenceInfo xmlns:p15="http://schemas.microsoft.com/office/powerpoint/2012/main" userId="Cristina Galala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54" y="1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tableStyles" Target="tableStyles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Vector Valued Functions</a:t>
            </a:r>
          </a:p>
          <a:p>
            <a:pPr>
              <a:defRPr/>
            </a:pPr>
            <a:r>
              <a:rPr lang="en-GB" dirty="0" smtClean="0"/>
              <a:t>(dataset = 2</a:t>
            </a:r>
            <a:r>
              <a:rPr lang="en-GB" baseline="30000" dirty="0" smtClean="0"/>
              <a:t>27</a:t>
            </a:r>
            <a:r>
              <a:rPr lang="en-GB" baseline="0" dirty="0" smtClean="0"/>
              <a:t> </a:t>
            </a:r>
            <a:r>
              <a:rPr lang="en-GB" baseline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GB" baseline="0" dirty="0" smtClean="0"/>
              <a:t>s)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Intel Core i7-4600U (CPU)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Addition</c:v>
                </c:pt>
                <c:pt idx="1">
                  <c:v>2nd degree polynomial</c:v>
                </c:pt>
                <c:pt idx="2">
                  <c:v>Logit function</c:v>
                </c:pt>
                <c:pt idx="3">
                  <c:v>Logistic function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266</c:v>
                </c:pt>
                <c:pt idx="1">
                  <c:v>276</c:v>
                </c:pt>
                <c:pt idx="2">
                  <c:v>800</c:v>
                </c:pt>
                <c:pt idx="3">
                  <c:v>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D-45D6-A4DD-B3592D7EF4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Intel Core i7-4600U (GPU)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Addition</c:v>
                </c:pt>
                <c:pt idx="1">
                  <c:v>2nd degree polynomial</c:v>
                </c:pt>
                <c:pt idx="2">
                  <c:v>Logit function</c:v>
                </c:pt>
                <c:pt idx="3">
                  <c:v>Logistic function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350</c:v>
                </c:pt>
                <c:pt idx="1">
                  <c:v>458</c:v>
                </c:pt>
                <c:pt idx="2">
                  <c:v>540</c:v>
                </c:pt>
                <c:pt idx="3">
                  <c:v>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2D-45D6-A4DD-B3592D7EF4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Intel Core i7-4600U (GPU - compute only)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Addition</c:v>
                </c:pt>
                <c:pt idx="1">
                  <c:v>2nd degree polynomial</c:v>
                </c:pt>
                <c:pt idx="2">
                  <c:v>Logit function</c:v>
                </c:pt>
                <c:pt idx="3">
                  <c:v>Logistic function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85</c:v>
                </c:pt>
                <c:pt idx="1">
                  <c:v>85</c:v>
                </c:pt>
                <c:pt idx="2">
                  <c:v>84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2D-45D6-A4DD-B3592D7EF47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AMD A10-7850k (CPU)</c:v>
                </c:pt>
              </c:strCache>
            </c:strRef>
          </c:tx>
          <c:spPr>
            <a:noFill/>
            <a:ln w="25400" cap="flat" cmpd="sng" algn="ctr">
              <a:solidFill>
                <a:schemeClr val="accent4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Addition</c:v>
                </c:pt>
                <c:pt idx="1">
                  <c:v>2nd degree polynomial</c:v>
                </c:pt>
                <c:pt idx="2">
                  <c:v>Logit function</c:v>
                </c:pt>
                <c:pt idx="3">
                  <c:v>Logistic function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383</c:v>
                </c:pt>
                <c:pt idx="1">
                  <c:v>390</c:v>
                </c:pt>
                <c:pt idx="2">
                  <c:v>1252</c:v>
                </c:pt>
                <c:pt idx="3">
                  <c:v>1518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23-4CC7-90CC-E0DF4C1610F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AMD A10-7850K (GPU)</c:v>
                </c:pt>
              </c:strCache>
            </c:strRef>
          </c:tx>
          <c:spPr>
            <a:noFill/>
            <a:ln w="25400" cap="flat" cmpd="sng" algn="ctr">
              <a:solidFill>
                <a:schemeClr val="accent5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Addition</c:v>
                </c:pt>
                <c:pt idx="1">
                  <c:v>2nd degree polynomial</c:v>
                </c:pt>
                <c:pt idx="2">
                  <c:v>Logit function</c:v>
                </c:pt>
                <c:pt idx="3">
                  <c:v>Logistic function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946</c:v>
                </c:pt>
                <c:pt idx="1">
                  <c:v>900</c:v>
                </c:pt>
                <c:pt idx="2">
                  <c:v>961</c:v>
                </c:pt>
                <c:pt idx="3">
                  <c:v>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23-4CC7-90CC-E0DF4C1610F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AMD A10-7850K (GPU - compute only)</c:v>
                </c:pt>
              </c:strCache>
            </c:strRef>
          </c:tx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Addition</c:v>
                </c:pt>
                <c:pt idx="1">
                  <c:v>2nd degree polynomial</c:v>
                </c:pt>
                <c:pt idx="2">
                  <c:v>Logit function</c:v>
                </c:pt>
                <c:pt idx="3">
                  <c:v>Logistic function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105</c:v>
                </c:pt>
                <c:pt idx="1">
                  <c:v>104</c:v>
                </c:pt>
                <c:pt idx="2">
                  <c:v>100</c:v>
                </c:pt>
                <c:pt idx="3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23-4CC7-90CC-E0DF4C161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222592024"/>
        <c:axId val="220340232"/>
      </c:barChart>
      <c:catAx>
        <c:axId val="222592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340232"/>
        <c:crosses val="autoZero"/>
        <c:auto val="1"/>
        <c:lblAlgn val="ctr"/>
        <c:lblOffset val="100"/>
        <c:noMultiLvlLbl val="0"/>
      </c:catAx>
      <c:valAx>
        <c:axId val="2203402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smtClean="0"/>
                  <a:t>milliseconds</a:t>
                </a:r>
                <a:endParaRPr lang="en-GB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592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rotate</a:t>
            </a:r>
          </a:p>
          <a:p>
            <a:pPr>
              <a:defRPr/>
            </a:pPr>
            <a:r>
              <a:rPr lang="en-GB" dirty="0" smtClean="0"/>
              <a:t>(dataset = 2</a:t>
            </a:r>
            <a:r>
              <a:rPr lang="en-GB" baseline="30000" dirty="0" smtClean="0"/>
              <a:t>27</a:t>
            </a:r>
            <a:r>
              <a:rPr lang="en-GB" baseline="0" dirty="0" smtClean="0"/>
              <a:t> </a:t>
            </a:r>
            <a:r>
              <a:rPr lang="en-GB" baseline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GB" baseline="0" dirty="0" smtClean="0"/>
              <a:t>s)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Intel Core i7-4600U (CPU)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 = begin(X) + 1</c:v>
                </c:pt>
                <c:pt idx="1">
                  <c:v>r = X.size() / 8</c:v>
                </c:pt>
                <c:pt idx="2">
                  <c:v>r = X.size() * 7 / 8</c:v>
                </c:pt>
                <c:pt idx="3">
                  <c:v>r = end(X) - 1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249</c:v>
                </c:pt>
                <c:pt idx="1">
                  <c:v>339</c:v>
                </c:pt>
                <c:pt idx="2">
                  <c:v>418</c:v>
                </c:pt>
                <c:pt idx="3">
                  <c:v>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D-45D6-A4DD-B3592D7EF4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Intel Core i7-4600U (GPU)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 = begin(X) + 1</c:v>
                </c:pt>
                <c:pt idx="1">
                  <c:v>r = X.size() / 8</c:v>
                </c:pt>
                <c:pt idx="2">
                  <c:v>r = X.size() * 7 / 8</c:v>
                </c:pt>
                <c:pt idx="3">
                  <c:v>r = end(X) - 1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562</c:v>
                </c:pt>
                <c:pt idx="1">
                  <c:v>479</c:v>
                </c:pt>
                <c:pt idx="2">
                  <c:v>565</c:v>
                </c:pt>
                <c:pt idx="3">
                  <c:v>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2D-45D6-A4DD-B3592D7EF4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Intel Core i7-4600U (GPU - compute only)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 = begin(X) + 1</c:v>
                </c:pt>
                <c:pt idx="1">
                  <c:v>r = X.size() / 8</c:v>
                </c:pt>
                <c:pt idx="2">
                  <c:v>r = X.size() * 7 / 8</c:v>
                </c:pt>
                <c:pt idx="3">
                  <c:v>r = end(X) - 1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124</c:v>
                </c:pt>
                <c:pt idx="1">
                  <c:v>126</c:v>
                </c:pt>
                <c:pt idx="2">
                  <c:v>125</c:v>
                </c:pt>
                <c:pt idx="3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2D-45D6-A4DD-B3592D7EF47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AMD A10-7850K (CPU)</c:v>
                </c:pt>
              </c:strCache>
            </c:strRef>
          </c:tx>
          <c:spPr>
            <a:noFill/>
            <a:ln w="25400" cap="flat" cmpd="sng" algn="ctr">
              <a:solidFill>
                <a:schemeClr val="accent4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 = begin(X) + 1</c:v>
                </c:pt>
                <c:pt idx="1">
                  <c:v>r = X.size() / 8</c:v>
                </c:pt>
                <c:pt idx="2">
                  <c:v>r = X.size() * 7 / 8</c:v>
                </c:pt>
                <c:pt idx="3">
                  <c:v>r = end(X) - 1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430</c:v>
                </c:pt>
                <c:pt idx="1">
                  <c:v>2924</c:v>
                </c:pt>
                <c:pt idx="2">
                  <c:v>2753</c:v>
                </c:pt>
                <c:pt idx="3">
                  <c:v>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F4-4E95-BCA3-863276136C7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AMD A10-7850K (GPU)</c:v>
                </c:pt>
              </c:strCache>
            </c:strRef>
          </c:tx>
          <c:spPr>
            <a:noFill/>
            <a:ln w="25400" cap="flat" cmpd="sng" algn="ctr">
              <a:solidFill>
                <a:schemeClr val="accent5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 = begin(X) + 1</c:v>
                </c:pt>
                <c:pt idx="1">
                  <c:v>r = X.size() / 8</c:v>
                </c:pt>
                <c:pt idx="2">
                  <c:v>r = X.size() * 7 / 8</c:v>
                </c:pt>
                <c:pt idx="3">
                  <c:v>r = end(X) - 1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1559</c:v>
                </c:pt>
                <c:pt idx="1">
                  <c:v>1507</c:v>
                </c:pt>
                <c:pt idx="2">
                  <c:v>1530</c:v>
                </c:pt>
                <c:pt idx="3">
                  <c:v>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F4-4E95-BCA3-863276136C7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AMD A10-7850K (GPU - compute only)</c:v>
                </c:pt>
              </c:strCache>
            </c:strRef>
          </c:tx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 = begin(X) + 1</c:v>
                </c:pt>
                <c:pt idx="1">
                  <c:v>r = X.size() / 8</c:v>
                </c:pt>
                <c:pt idx="2">
                  <c:v>r = X.size() * 7 / 8</c:v>
                </c:pt>
                <c:pt idx="3">
                  <c:v>r = end(X) - 1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173</c:v>
                </c:pt>
                <c:pt idx="1">
                  <c:v>187</c:v>
                </c:pt>
                <c:pt idx="2">
                  <c:v>175</c:v>
                </c:pt>
                <c:pt idx="3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F4-4E95-BCA3-863276136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226786320"/>
        <c:axId val="226785928"/>
      </c:barChart>
      <c:catAx>
        <c:axId val="22678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785928"/>
        <c:crosses val="autoZero"/>
        <c:auto val="1"/>
        <c:lblAlgn val="ctr"/>
        <c:lblOffset val="100"/>
        <c:noMultiLvlLbl val="0"/>
      </c:catAx>
      <c:valAx>
        <c:axId val="2267859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smtClean="0"/>
                  <a:t>milliseconds</a:t>
                </a:r>
                <a:endParaRPr lang="en-GB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78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>
                <a:latin typeface="Arial"/>
              </a:rPr>
              <a:t>Click to edit the notes' format</a:t>
            </a:r>
            <a:endParaRPr/>
          </a:p>
        </p:txBody>
      </p:sp>
      <p:sp>
        <p:nvSpPr>
          <p:cNvPr id="29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29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GB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29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29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957DB79-A382-4460-8675-BD3919C7A63B}" type="slidenum">
              <a:rPr lang="en-GB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5334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302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583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51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91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403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798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843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731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371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127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857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4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B8B4111-BB72-4746-847E-C1DBC3BEB152}" type="slidenum">
              <a:rPr lang="en-GB" sz="1200" strike="noStrike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9889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354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499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018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737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70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8857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3543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88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9912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497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6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5A8810B-226C-4326-B152-80C81F80FA7C}" type="slidenum">
              <a:rPr lang="en-GB" sz="1200" strike="noStrike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50085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8885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921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2650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868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2077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0271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1584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5638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518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612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5881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952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0518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1315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6350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0464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366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42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968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234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725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57DB79-A382-4460-8675-BD3919C7A63B}" type="slidenum">
              <a:rPr lang="en-GB" sz="1400" smtClean="0">
                <a:latin typeface="Times New Roman"/>
              </a:r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76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744" y="2040467"/>
            <a:ext cx="4664047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744" y="2753084"/>
            <a:ext cx="4664047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8391" y="2038435"/>
            <a:ext cx="4664047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8391" y="2750990"/>
            <a:ext cx="4664047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63F70F8-59BF-42B8-82DE-A95504475A61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172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A994ACFC-B2B8-434B-AAB9-79F132B09D2E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489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CEBDBEC-E353-4627-A91F-8617AB0BFA47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86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992" y="0"/>
            <a:ext cx="45725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2480" y="542282"/>
            <a:ext cx="3383721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99" y="762000"/>
            <a:ext cx="6096794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7060" y="2511813"/>
            <a:ext cx="3398963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80D684C-5D73-4617-A1C0-A823BE38D062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08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309" y="5418668"/>
            <a:ext cx="10782180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3588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744" y="5909735"/>
            <a:ext cx="9230546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fld id="{C9B81EFD-20F3-4486-B546-A43424C15E5E}" type="datetime1">
              <a:rPr lang="en-GB" smtClean="0"/>
              <a:pPr defTabSz="457200"/>
              <a:t>31/05/2015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17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C069FEA-0484-4187-A1A0-0511FC7385BA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383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5089" y="695325"/>
            <a:ext cx="2629242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626" y="714376"/>
            <a:ext cx="7735307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F72F9C3-153D-4FE3-AD3C-F27458512FD7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246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358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83" y="770467"/>
            <a:ext cx="10783704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99" y="4206876"/>
            <a:ext cx="9229403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fld id="{FB36DF91-2480-41E3-B3A5-E8C68CC4904F}" type="datetime1">
              <a:rPr lang="en-GB" smtClean="0"/>
              <a:pPr defTabSz="457200"/>
              <a:t>31/05/2015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230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D1EDC03-E7DC-4430-965A-48A8E5A61F93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GB" dirty="0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GB" dirty="0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GB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GB" dirty="0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897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83" y="767419"/>
            <a:ext cx="10782180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99" y="4204209"/>
            <a:ext cx="9227498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0D2E511-C7C2-4DB5-819B-7274DFCB3817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6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744" y="1998134"/>
            <a:ext cx="4664047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2113" y="1998134"/>
            <a:ext cx="4664047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B7890BE-A53A-413C-9029-B699493CFFBA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03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744" y="2040467"/>
            <a:ext cx="4664047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744" y="2753084"/>
            <a:ext cx="4664047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8391" y="2038435"/>
            <a:ext cx="4664047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8391" y="2750990"/>
            <a:ext cx="4664047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63F70F8-59BF-42B8-82DE-A95504475A61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639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A994ACFC-B2B8-434B-AAB9-79F132B09D2E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920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CEBDBEC-E353-4627-A91F-8617AB0BFA47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654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992" y="0"/>
            <a:ext cx="45725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2480" y="542282"/>
            <a:ext cx="3383721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99" y="762000"/>
            <a:ext cx="6096794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7060" y="2511813"/>
            <a:ext cx="3398963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80D684C-5D73-4617-A1C0-A823BE38D062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2642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309" y="5418668"/>
            <a:ext cx="10782180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3588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744" y="5909735"/>
            <a:ext cx="9230546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fld id="{C9B81EFD-20F3-4486-B546-A43424C15E5E}" type="datetime1">
              <a:rPr lang="en-GB" smtClean="0"/>
              <a:pPr defTabSz="457200"/>
              <a:t>31/05/2015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10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C069FEA-0484-4187-A1A0-0511FC7385BA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618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5089" y="695325"/>
            <a:ext cx="2629242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626" y="714376"/>
            <a:ext cx="7735307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F72F9C3-153D-4FE3-AD3C-F27458512FD7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728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358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83" y="770467"/>
            <a:ext cx="10783704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99" y="4206876"/>
            <a:ext cx="9229403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fld id="{FB36DF91-2480-41E3-B3A5-E8C68CC4904F}" type="datetime1">
              <a:rPr lang="en-GB" smtClean="0"/>
              <a:pPr defTabSz="457200"/>
              <a:t>31/05/2015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4645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D1EDC03-E7DC-4430-965A-48A8E5A61F93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GB" dirty="0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GB" dirty="0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GB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GB" dirty="0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540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2" name="Picture 71"/>
          <p:cNvPicPr/>
          <p:nvPr/>
        </p:nvPicPr>
        <p:blipFill>
          <a:blip r:embed="rId2"/>
          <a:stretch/>
        </p:blipFill>
        <p:spPr>
          <a:xfrm>
            <a:off x="36036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73" name="Picture 72"/>
          <p:cNvPicPr/>
          <p:nvPr/>
        </p:nvPicPr>
        <p:blipFill>
          <a:blip r:embed="rId2"/>
          <a:stretch/>
        </p:blipFill>
        <p:spPr>
          <a:xfrm>
            <a:off x="36036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83" y="767419"/>
            <a:ext cx="10782180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99" y="4204209"/>
            <a:ext cx="9227498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0D2E511-C7C2-4DB5-819B-7274DFCB3817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9348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744" y="1998134"/>
            <a:ext cx="4664047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2113" y="1998134"/>
            <a:ext cx="4664047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B7890BE-A53A-413C-9029-B699493CFFBA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0858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744" y="2040467"/>
            <a:ext cx="4664047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744" y="2753084"/>
            <a:ext cx="4664047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8391" y="2038435"/>
            <a:ext cx="4664047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8391" y="2750990"/>
            <a:ext cx="4664047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63F70F8-59BF-42B8-82DE-A95504475A61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0737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A994ACFC-B2B8-434B-AAB9-79F132B09D2E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182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CEBDBEC-E353-4627-A91F-8617AB0BFA47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5427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992" y="0"/>
            <a:ext cx="45725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2480" y="542282"/>
            <a:ext cx="3383721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99" y="762000"/>
            <a:ext cx="6096794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7060" y="2511813"/>
            <a:ext cx="3398963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80D684C-5D73-4617-A1C0-A823BE38D062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387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309" y="5418668"/>
            <a:ext cx="10782180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3588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744" y="5909735"/>
            <a:ext cx="9230546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fld id="{C9B81EFD-20F3-4486-B546-A43424C15E5E}" type="datetime1">
              <a:rPr lang="en-GB" smtClean="0"/>
              <a:pPr defTabSz="457200"/>
              <a:t>31/05/2015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0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C069FEA-0484-4187-A1A0-0511FC7385BA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642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5089" y="695325"/>
            <a:ext cx="2629242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626" y="714376"/>
            <a:ext cx="7735307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F72F9C3-153D-4FE3-AD3C-F27458512FD7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7563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358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83" y="770467"/>
            <a:ext cx="10783704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99" y="4206876"/>
            <a:ext cx="9229403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fld id="{FB36DF91-2480-41E3-B3A5-E8C68CC4904F}" type="datetime1">
              <a:rPr lang="en-GB" smtClean="0"/>
              <a:pPr defTabSz="457200"/>
              <a:t>31/05/2015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13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D1EDC03-E7DC-4430-965A-48A8E5A61F93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GB" dirty="0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GB" dirty="0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GB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GB" dirty="0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818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83" y="767419"/>
            <a:ext cx="10782180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99" y="4204209"/>
            <a:ext cx="9227498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0D2E511-C7C2-4DB5-819B-7274DFCB3817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0973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744" y="1998134"/>
            <a:ext cx="4664047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2113" y="1998134"/>
            <a:ext cx="4664047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B7890BE-A53A-413C-9029-B699493CFFBA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705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744" y="2040467"/>
            <a:ext cx="4664047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744" y="2753084"/>
            <a:ext cx="4664047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8391" y="2038435"/>
            <a:ext cx="4664047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8391" y="2750990"/>
            <a:ext cx="4664047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63F70F8-59BF-42B8-82DE-A95504475A61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749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A994ACFC-B2B8-434B-AAB9-79F132B09D2E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4936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CEBDBEC-E353-4627-A91F-8617AB0BFA47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713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992" y="0"/>
            <a:ext cx="45725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2480" y="542282"/>
            <a:ext cx="3383721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99" y="762000"/>
            <a:ext cx="6096794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7060" y="2511813"/>
            <a:ext cx="3398963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80D684C-5D73-4617-A1C0-A823BE38D062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4820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309" y="5418668"/>
            <a:ext cx="10782180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3588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744" y="5909735"/>
            <a:ext cx="9230546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fld id="{C9B81EFD-20F3-4486-B546-A43424C15E5E}" type="datetime1">
              <a:rPr lang="en-GB" smtClean="0"/>
              <a:pPr defTabSz="457200"/>
              <a:t>31/05/2015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16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C069FEA-0484-4187-A1A0-0511FC7385BA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9653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5089" y="695325"/>
            <a:ext cx="2629242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626" y="714376"/>
            <a:ext cx="7735307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F72F9C3-153D-4FE3-AD3C-F27458512FD7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28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358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83" y="770467"/>
            <a:ext cx="10783704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99" y="4206876"/>
            <a:ext cx="9229403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fld id="{FB36DF91-2480-41E3-B3A5-E8C68CC4904F}" type="datetime1">
              <a:rPr lang="en-GB" smtClean="0"/>
              <a:pPr defTabSz="457200"/>
              <a:t>31/05/2015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5313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D1EDC03-E7DC-4430-965A-48A8E5A61F93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GB" dirty="0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GB" dirty="0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GB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GB" dirty="0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925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83" y="767419"/>
            <a:ext cx="10782180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99" y="4204209"/>
            <a:ext cx="9227498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0D2E511-C7C2-4DB5-819B-7274DFCB3817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251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744" y="1998134"/>
            <a:ext cx="4664047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2113" y="1998134"/>
            <a:ext cx="4664047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B7890BE-A53A-413C-9029-B699493CFFBA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490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744" y="2040467"/>
            <a:ext cx="4664047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744" y="2753084"/>
            <a:ext cx="4664047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8391" y="2038435"/>
            <a:ext cx="4664047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8391" y="2750990"/>
            <a:ext cx="4664047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63F70F8-59BF-42B8-82DE-A95504475A61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1992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A994ACFC-B2B8-434B-AAB9-79F132B09D2E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449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CEBDBEC-E353-4627-A91F-8617AB0BFA47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587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992" y="0"/>
            <a:ext cx="45725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2480" y="542282"/>
            <a:ext cx="3383721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99" y="762000"/>
            <a:ext cx="6096794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7060" y="2511813"/>
            <a:ext cx="3398963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80D684C-5D73-4617-A1C0-A823BE38D062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3208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309" y="5418668"/>
            <a:ext cx="10782180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3588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744" y="5909735"/>
            <a:ext cx="9230546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fld id="{C9B81EFD-20F3-4486-B546-A43424C15E5E}" type="datetime1">
              <a:rPr lang="en-GB" smtClean="0"/>
              <a:pPr defTabSz="457200"/>
              <a:t>31/05/2015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16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C069FEA-0484-4187-A1A0-0511FC7385BA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34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5089" y="695325"/>
            <a:ext cx="2629242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626" y="714376"/>
            <a:ext cx="7735307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F72F9C3-153D-4FE3-AD3C-F27458512FD7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49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358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83" y="770467"/>
            <a:ext cx="10783704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99" y="4206876"/>
            <a:ext cx="9229403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fld id="{FB36DF91-2480-41E3-B3A5-E8C68CC4904F}" type="datetime1">
              <a:rPr lang="en-GB" smtClean="0"/>
              <a:pPr defTabSz="457200"/>
              <a:t>31/05/2015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8078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D1EDC03-E7DC-4430-965A-48A8E5A61F93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GB" dirty="0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GB" dirty="0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GB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GB" dirty="0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2594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83" y="767419"/>
            <a:ext cx="10782180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99" y="4204209"/>
            <a:ext cx="9227498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0D2E511-C7C2-4DB5-819B-7274DFCB3817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470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744" y="1998134"/>
            <a:ext cx="4664047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2113" y="1998134"/>
            <a:ext cx="4664047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B7890BE-A53A-413C-9029-B699493CFFBA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7916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744" y="2040467"/>
            <a:ext cx="4664047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744" y="2753084"/>
            <a:ext cx="4664047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8391" y="2038435"/>
            <a:ext cx="4664047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8391" y="2750990"/>
            <a:ext cx="4664047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63F70F8-59BF-42B8-82DE-A95504475A61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6224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A994ACFC-B2B8-434B-AAB9-79F132B09D2E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3735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CEBDBEC-E353-4627-A91F-8617AB0BFA47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0240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992" y="0"/>
            <a:ext cx="45725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2480" y="542282"/>
            <a:ext cx="3383721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99" y="762000"/>
            <a:ext cx="6096794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7060" y="2511813"/>
            <a:ext cx="3398963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80D684C-5D73-4617-A1C0-A823BE38D062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4115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309" y="5418668"/>
            <a:ext cx="10782180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3588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744" y="5909735"/>
            <a:ext cx="9230546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fld id="{C9B81EFD-20F3-4486-B546-A43424C15E5E}" type="datetime1">
              <a:rPr lang="en-GB" smtClean="0"/>
              <a:pPr defTabSz="457200"/>
              <a:t>31/05/2015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68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C069FEA-0484-4187-A1A0-0511FC7385BA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1781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5089" y="695325"/>
            <a:ext cx="2629242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626" y="714376"/>
            <a:ext cx="7735307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F72F9C3-153D-4FE3-AD3C-F27458512FD7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8644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358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83" y="770467"/>
            <a:ext cx="10783704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99" y="4206876"/>
            <a:ext cx="9229403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fld id="{FB36DF91-2480-41E3-B3A5-E8C68CC4904F}" type="datetime1">
              <a:rPr lang="en-GB" smtClean="0"/>
              <a:pPr defTabSz="457200"/>
              <a:t>31/05/2015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2522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D1EDC03-E7DC-4430-965A-48A8E5A61F93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GB" dirty="0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GB" dirty="0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GB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GB" dirty="0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611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83" y="767419"/>
            <a:ext cx="10782180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99" y="4204209"/>
            <a:ext cx="9227498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0D2E511-C7C2-4DB5-819B-7274DFCB3817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99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744" y="1998134"/>
            <a:ext cx="4664047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2113" y="1998134"/>
            <a:ext cx="4664047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B7890BE-A53A-413C-9029-B699493CFFBA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0303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744" y="2040467"/>
            <a:ext cx="4664047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744" y="2753084"/>
            <a:ext cx="4664047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8391" y="2038435"/>
            <a:ext cx="4664047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8391" y="2750990"/>
            <a:ext cx="4664047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63F70F8-59BF-42B8-82DE-A95504475A61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4422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A994ACFC-B2B8-434B-AAB9-79F132B09D2E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4456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CEBDBEC-E353-4627-A91F-8617AB0BFA47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3401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992" y="0"/>
            <a:ext cx="45725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2480" y="542282"/>
            <a:ext cx="3383721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99" y="762000"/>
            <a:ext cx="6096794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7060" y="2511813"/>
            <a:ext cx="3398963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80D684C-5D73-4617-A1C0-A823BE38D062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95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309" y="5418668"/>
            <a:ext cx="10782180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3588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744" y="5909735"/>
            <a:ext cx="9230546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fld id="{C9B81EFD-20F3-4486-B546-A43424C15E5E}" type="datetime1">
              <a:rPr lang="en-GB" smtClean="0"/>
              <a:pPr defTabSz="457200"/>
              <a:t>31/05/2015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57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C069FEA-0484-4187-A1A0-0511FC7385BA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5247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5089" y="695325"/>
            <a:ext cx="2629242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626" y="714376"/>
            <a:ext cx="7735307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F72F9C3-153D-4FE3-AD3C-F27458512FD7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4007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358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83" y="770467"/>
            <a:ext cx="10783704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99" y="4206876"/>
            <a:ext cx="9229403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fld id="{FB36DF91-2480-41E3-B3A5-E8C68CC4904F}" type="datetime1">
              <a:rPr lang="en-GB" smtClean="0"/>
              <a:pPr defTabSz="457200"/>
              <a:t>31/05/2015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088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D1EDC03-E7DC-4430-965A-48A8E5A61F93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GB" dirty="0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GB" dirty="0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GB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GB" dirty="0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266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83" y="767419"/>
            <a:ext cx="10782180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99" y="4204209"/>
            <a:ext cx="9227498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0D2E511-C7C2-4DB5-819B-7274DFCB3817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7634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744" y="1998134"/>
            <a:ext cx="4664047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2113" y="1998134"/>
            <a:ext cx="4664047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B7890BE-A53A-413C-9029-B699493CFFBA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254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744" y="2040467"/>
            <a:ext cx="4664047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744" y="2753084"/>
            <a:ext cx="4664047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8391" y="2038435"/>
            <a:ext cx="4664047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8391" y="2750990"/>
            <a:ext cx="4664047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63F70F8-59BF-42B8-82DE-A95504475A61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727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A994ACFC-B2B8-434B-AAB9-79F132B09D2E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0430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CEBDBEC-E353-4627-A91F-8617AB0BFA47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75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992" y="0"/>
            <a:ext cx="45725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2480" y="542282"/>
            <a:ext cx="3383721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99" y="762000"/>
            <a:ext cx="6096794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7060" y="2511813"/>
            <a:ext cx="3398963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80D684C-5D73-4617-A1C0-A823BE38D062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2112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309" y="5418668"/>
            <a:ext cx="10782180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3588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744" y="5909735"/>
            <a:ext cx="9230546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fld id="{C9B81EFD-20F3-4486-B546-A43424C15E5E}" type="datetime1">
              <a:rPr lang="en-GB" smtClean="0"/>
              <a:pPr defTabSz="457200"/>
              <a:t>31/05/2015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4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C069FEA-0484-4187-A1A0-0511FC7385BA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1670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5089" y="695325"/>
            <a:ext cx="2629242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626" y="714376"/>
            <a:ext cx="7735307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F72F9C3-153D-4FE3-AD3C-F27458512FD7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46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8" name="Picture 107"/>
          <p:cNvPicPr/>
          <p:nvPr/>
        </p:nvPicPr>
        <p:blipFill>
          <a:blip r:embed="rId2"/>
          <a:stretch/>
        </p:blipFill>
        <p:spPr>
          <a:xfrm>
            <a:off x="36036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109" name="Picture 108"/>
          <p:cNvPicPr/>
          <p:nvPr/>
        </p:nvPicPr>
        <p:blipFill>
          <a:blip r:embed="rId2"/>
          <a:stretch/>
        </p:blipFill>
        <p:spPr>
          <a:xfrm>
            <a:off x="36036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4" name="Picture 143"/>
          <p:cNvPicPr/>
          <p:nvPr/>
        </p:nvPicPr>
        <p:blipFill>
          <a:blip r:embed="rId2"/>
          <a:stretch/>
        </p:blipFill>
        <p:spPr>
          <a:xfrm>
            <a:off x="36036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145" name="Picture 144"/>
          <p:cNvPicPr/>
          <p:nvPr/>
        </p:nvPicPr>
        <p:blipFill>
          <a:blip r:embed="rId2"/>
          <a:stretch/>
        </p:blipFill>
        <p:spPr>
          <a:xfrm>
            <a:off x="36036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80" name="Picture 179"/>
          <p:cNvPicPr/>
          <p:nvPr/>
        </p:nvPicPr>
        <p:blipFill>
          <a:blip r:embed="rId2"/>
          <a:stretch/>
        </p:blipFill>
        <p:spPr>
          <a:xfrm>
            <a:off x="36036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181" name="Picture 180"/>
          <p:cNvPicPr/>
          <p:nvPr/>
        </p:nvPicPr>
        <p:blipFill>
          <a:blip r:embed="rId2"/>
          <a:stretch/>
        </p:blipFill>
        <p:spPr>
          <a:xfrm>
            <a:off x="36036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16" name="Picture 215"/>
          <p:cNvPicPr/>
          <p:nvPr/>
        </p:nvPicPr>
        <p:blipFill>
          <a:blip r:embed="rId2"/>
          <a:stretch/>
        </p:blipFill>
        <p:spPr>
          <a:xfrm>
            <a:off x="36036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217" name="Picture 216"/>
          <p:cNvPicPr/>
          <p:nvPr/>
        </p:nvPicPr>
        <p:blipFill>
          <a:blip r:embed="rId2"/>
          <a:stretch/>
        </p:blipFill>
        <p:spPr>
          <a:xfrm>
            <a:off x="36036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52" name="Picture 251"/>
          <p:cNvPicPr/>
          <p:nvPr/>
        </p:nvPicPr>
        <p:blipFill>
          <a:blip r:embed="rId2"/>
          <a:stretch/>
        </p:blipFill>
        <p:spPr>
          <a:xfrm>
            <a:off x="36036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253" name="Picture 252"/>
          <p:cNvPicPr/>
          <p:nvPr/>
        </p:nvPicPr>
        <p:blipFill>
          <a:blip r:embed="rId2"/>
          <a:stretch/>
        </p:blipFill>
        <p:spPr>
          <a:xfrm>
            <a:off x="36036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88" name="Picture 287"/>
          <p:cNvPicPr/>
          <p:nvPr/>
        </p:nvPicPr>
        <p:blipFill>
          <a:blip r:embed="rId2"/>
          <a:stretch/>
        </p:blipFill>
        <p:spPr>
          <a:xfrm>
            <a:off x="36036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289" name="Picture 288"/>
          <p:cNvPicPr/>
          <p:nvPr/>
        </p:nvPicPr>
        <p:blipFill>
          <a:blip r:embed="rId2"/>
          <a:stretch/>
        </p:blipFill>
        <p:spPr>
          <a:xfrm>
            <a:off x="36036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358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83" y="770467"/>
            <a:ext cx="10783704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99" y="4206876"/>
            <a:ext cx="9229403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fld id="{FB36DF91-2480-41E3-B3A5-E8C68CC4904F}" type="datetime1">
              <a:rPr lang="en-GB" smtClean="0"/>
              <a:pPr defTabSz="457200"/>
              <a:t>31/05/2015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407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D1EDC03-E7DC-4430-965A-48A8E5A61F93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GB" dirty="0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GB" dirty="0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GB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GB" dirty="0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824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83" y="767419"/>
            <a:ext cx="10782180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99" y="4204209"/>
            <a:ext cx="9227498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0D2E511-C7C2-4DB5-819B-7274DFCB3817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259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744" y="1998134"/>
            <a:ext cx="4664047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2113" y="1998134"/>
            <a:ext cx="4664047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B7890BE-A53A-413C-9029-B699493CFFBA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857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744" y="2040467"/>
            <a:ext cx="4664047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744" y="2753084"/>
            <a:ext cx="4664047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8391" y="2038435"/>
            <a:ext cx="4664047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8391" y="2750990"/>
            <a:ext cx="4664047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63F70F8-59BF-42B8-82DE-A95504475A61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0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A994ACFC-B2B8-434B-AAB9-79F132B09D2E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661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CEBDBEC-E353-4627-A91F-8617AB0BFA47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238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992" y="0"/>
            <a:ext cx="45725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2480" y="542282"/>
            <a:ext cx="3383721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99" y="762000"/>
            <a:ext cx="6096794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7060" y="2511813"/>
            <a:ext cx="3398963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80D684C-5D73-4617-A1C0-A823BE38D062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02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309" y="5418668"/>
            <a:ext cx="10782180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3588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744" y="5909735"/>
            <a:ext cx="9230546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fld id="{C9B81EFD-20F3-4486-B546-A43424C15E5E}" type="datetime1">
              <a:rPr lang="en-GB" smtClean="0"/>
              <a:pPr defTabSz="457200"/>
              <a:t>31/05/2015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40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C069FEA-0484-4187-A1A0-0511FC7385BA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232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5089" y="695325"/>
            <a:ext cx="2629242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626" y="714376"/>
            <a:ext cx="7735307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F72F9C3-153D-4FE3-AD3C-F27458512FD7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6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358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83" y="770467"/>
            <a:ext cx="10783704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99" y="4206876"/>
            <a:ext cx="9229403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fld id="{FB36DF91-2480-41E3-B3A5-E8C68CC4904F}" type="datetime1">
              <a:rPr lang="en-GB" smtClean="0"/>
              <a:pPr defTabSz="457200"/>
              <a:t>31/05/2015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defTabSz="45720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964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D1EDC03-E7DC-4430-965A-48A8E5A61F93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GB" dirty="0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GB" dirty="0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GB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GB" dirty="0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560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83" y="767419"/>
            <a:ext cx="10782180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99" y="4204209"/>
            <a:ext cx="9227498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0D2E511-C7C2-4DB5-819B-7274DFCB3817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335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744" y="1998134"/>
            <a:ext cx="4664047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2113" y="1998134"/>
            <a:ext cx="4664047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B7890BE-A53A-413C-9029-B699493CFFBA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3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6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Seventh Outline Level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46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310" y="499533"/>
            <a:ext cx="10774178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744" y="2011680"/>
            <a:ext cx="10755126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89" y="6412447"/>
            <a:ext cx="41153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57200"/>
            <a:fld id="{6A2EC9D4-EB79-45EB-9C55-7CF8794EF424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89" y="6554697"/>
            <a:ext cx="502985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5068" y="5876413"/>
            <a:ext cx="2926461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1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310" y="499533"/>
            <a:ext cx="10774178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744" y="2011680"/>
            <a:ext cx="10755126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89" y="6412447"/>
            <a:ext cx="41153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57200"/>
            <a:fld id="{6A2EC9D4-EB79-45EB-9C55-7CF8794EF424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89" y="6554697"/>
            <a:ext cx="502985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5068" y="5876413"/>
            <a:ext cx="2926461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310" y="499533"/>
            <a:ext cx="10774178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744" y="2011680"/>
            <a:ext cx="10755126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89" y="6412447"/>
            <a:ext cx="41153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57200"/>
            <a:fld id="{6A2EC9D4-EB79-45EB-9C55-7CF8794EF424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89" y="6554697"/>
            <a:ext cx="502985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5068" y="5876413"/>
            <a:ext cx="2926461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2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310" y="499533"/>
            <a:ext cx="10774178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744" y="2011680"/>
            <a:ext cx="10755126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89" y="6412447"/>
            <a:ext cx="41153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57200"/>
            <a:fld id="{6A2EC9D4-EB79-45EB-9C55-7CF8794EF424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89" y="6554697"/>
            <a:ext cx="502985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5068" y="5876413"/>
            <a:ext cx="2926461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310" y="499533"/>
            <a:ext cx="10774178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744" y="2011680"/>
            <a:ext cx="10755126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89" y="6412447"/>
            <a:ext cx="41153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57200"/>
            <a:fld id="{6A2EC9D4-EB79-45EB-9C55-7CF8794EF424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89" y="6554697"/>
            <a:ext cx="502985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5068" y="5876413"/>
            <a:ext cx="2926461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1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310" y="499533"/>
            <a:ext cx="10774178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744" y="2011680"/>
            <a:ext cx="10755126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89" y="6412447"/>
            <a:ext cx="41153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57200"/>
            <a:fld id="{6A2EC9D4-EB79-45EB-9C55-7CF8794EF424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89" y="6554697"/>
            <a:ext cx="502985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5068" y="5876413"/>
            <a:ext cx="2926461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9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310" y="499533"/>
            <a:ext cx="10774178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744" y="2011680"/>
            <a:ext cx="10755126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89" y="6412447"/>
            <a:ext cx="41153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57200"/>
            <a:fld id="{6A2EC9D4-EB79-45EB-9C55-7CF8794EF424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89" y="6554697"/>
            <a:ext cx="502985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5068" y="5876413"/>
            <a:ext cx="2926461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3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9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16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9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310" y="499533"/>
            <a:ext cx="10774178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744" y="2011680"/>
            <a:ext cx="10755126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89" y="6412447"/>
            <a:ext cx="41153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57200"/>
            <a:fld id="{6A2EC9D4-EB79-45EB-9C55-7CF8794EF424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89" y="6554697"/>
            <a:ext cx="502985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5068" y="5876413"/>
            <a:ext cx="2926461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0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310" y="499533"/>
            <a:ext cx="10774178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744" y="2011680"/>
            <a:ext cx="10755126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89" y="6412447"/>
            <a:ext cx="41153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57200"/>
            <a:fld id="{6A2EC9D4-EB79-45EB-9C55-7CF8794EF424}" type="datetime1">
              <a:rPr lang="en-GB" smtClean="0">
                <a:solidFill>
                  <a:srgbClr val="000000">
                    <a:alpha val="80000"/>
                  </a:srgbClr>
                </a:solidFill>
              </a:rPr>
              <a:pPr defTabSz="457200"/>
              <a:t>31/05/2015</a:t>
            </a:fld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89" y="6554697"/>
            <a:ext cx="502985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srgbClr val="000000">
                  <a:alpha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5068" y="5876413"/>
            <a:ext cx="2926461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srgbClr val="219DFD">
                    <a:alpha val="2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219DFD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multicoreware/cppamp-driver-ng/wiki/Hom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zNtM038JuI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multicoreware/cppamp-driver-ng/overview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msdn.microsoft.com/en-us/library/hh265137(v=vs.140).aspx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ampalgorithms.codeplex.com/" TargetMode="External"/><Relationship Id="rId7" Type="http://schemas.openxmlformats.org/officeDocument/2006/relationships/hyperlink" Target="http://amplapack.codeplex.com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ampblas.codeplex.com/" TargetMode="External"/><Relationship Id="rId5" Type="http://schemas.openxmlformats.org/officeDocument/2006/relationships/hyperlink" Target="http://ampfft.codeplex.com/" TargetMode="External"/><Relationship Id="rId4" Type="http://schemas.openxmlformats.org/officeDocument/2006/relationships/hyperlink" Target="http://amprng.codeplex.com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C++ AMP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Alexandru Voicu</a:t>
            </a:r>
            <a:r>
              <a:rPr lang="en-GB" smtClean="0"/>
              <a:t>, Ph.D.</a:t>
            </a:r>
            <a:endParaRPr lang="en-GB" dirty="0" smtClean="0"/>
          </a:p>
          <a:p>
            <a:r>
              <a:rPr lang="en-GB" dirty="0" smtClean="0"/>
              <a:t>Software Engineer</a:t>
            </a:r>
          </a:p>
          <a:p>
            <a:r>
              <a:rPr lang="en-GB" dirty="0" smtClean="0"/>
              <a:t>Visual C++ Libraries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22" y="5669987"/>
            <a:ext cx="4947512" cy="118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do (II)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 lnSpcReduction="10000"/>
              </a:bodyPr>
              <a:lstStyle/>
              <a:p>
                <a:pPr algn="just"/>
                <a:r>
                  <a:rPr lang="en-GB" dirty="0" smtClean="0"/>
                  <a:t>The </a:t>
                </a:r>
                <a:r>
                  <a:rPr lang="en-GB" dirty="0" err="1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parallel_for_each</a:t>
                </a:r>
                <a:r>
                  <a:rPr lang="en-GB" dirty="0" smtClean="0"/>
                  <a:t> function practically: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GB" dirty="0" smtClean="0"/>
                  <a:t>Receives an N-dimensional execution domain in the form of an extent&lt;N&gt; object of size </a:t>
                </a:r>
                <a:r>
                  <a:rPr lang="en-GB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K</a:t>
                </a:r>
                <a:r>
                  <a:rPr lang="en-GB" dirty="0" smtClean="0"/>
                  <a:t>, which yields </a:t>
                </a:r>
                <a:r>
                  <a:rPr lang="en-GB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P</a:t>
                </a:r>
                <a:r>
                  <a:rPr lang="en-GB" dirty="0" smtClean="0"/>
                  <a:t> SIMD threads of width </a:t>
                </a:r>
                <a:r>
                  <a:rPr lang="en-GB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W</a:t>
                </a:r>
                <a:r>
                  <a:rPr lang="en-GB" dirty="0" smtClean="0"/>
                  <a:t> will be spawned,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GB" dirty="0" smtClean="0"/>
                  <a:t>;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GB" dirty="0" smtClean="0"/>
                  <a:t>Receives a functional object (</a:t>
                </a:r>
                <a:r>
                  <a:rPr lang="en-GB" dirty="0" err="1" smtClean="0"/>
                  <a:t>functor</a:t>
                </a:r>
                <a:r>
                  <a:rPr lang="en-GB" dirty="0" smtClean="0"/>
                  <a:t>, lambda function) which takes as its unique parameter an </a:t>
                </a:r>
                <a:r>
                  <a:rPr lang="en-GB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index&lt;N&gt;</a:t>
                </a:r>
                <a:r>
                  <a:rPr lang="en-GB" dirty="0" smtClean="0"/>
                  <a:t> object and is decorated with </a:t>
                </a:r>
                <a:r>
                  <a:rPr lang="en-GB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restrict(amp)</a:t>
                </a:r>
                <a:r>
                  <a:rPr lang="en-GB" dirty="0" smtClean="0"/>
                  <a:t> -&gt; the body describes the computation to be performed by each of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 smtClean="0"/>
                  <a:t>  SIMD lanes;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GB" dirty="0" smtClean="0"/>
                  <a:t>Favours using a lambda function – the data that is used during computation can only be marshalled in indirectly, not via parameter passing, and lambda capture makes this cleaner.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7" t="-1294" r="-907" b="-1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7E164B8-DB08-4689-90F4-5350E36C98DA}" type="datetime1">
              <a:rPr lang="en-GB">
                <a:solidFill>
                  <a:srgbClr val="000000">
                    <a:alpha val="80000"/>
                  </a:srgbClr>
                </a:solidFill>
                <a:latin typeface="Calibri Light" panose="020F0302020204030204"/>
              </a:rPr>
              <a:pPr defTabSz="457200">
                <a:defRPr/>
              </a:pPr>
              <a:t>31/05/2015</a:t>
            </a:fld>
            <a:endParaRPr lang="en-GB" dirty="0">
              <a:solidFill>
                <a:srgbClr val="000000">
                  <a:alpha val="8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4720" y="5460962"/>
            <a:ext cx="2926080" cy="1397039"/>
          </a:xfrm>
        </p:spPr>
        <p:txBody>
          <a:bodyPr/>
          <a:lstStyle/>
          <a:p>
            <a:pPr defTabSz="457200">
              <a:defRPr/>
            </a:pPr>
            <a:fld id="{4FAB73BC-B049-4115-A692-8D63A059BFB8}" type="slidenum">
              <a:rPr lang="en-GB" sz="5400">
                <a:solidFill>
                  <a:srgbClr val="219DFD">
                    <a:alpha val="25000"/>
                  </a:srgbClr>
                </a:solidFill>
                <a:latin typeface="Calibri Light" panose="020F0302020204030204"/>
              </a:rPr>
              <a:pPr defTabSz="457200">
                <a:defRPr/>
              </a:pPr>
              <a:t>10</a:t>
            </a:fld>
            <a:endParaRPr lang="en-GB" sz="5400" dirty="0">
              <a:solidFill>
                <a:srgbClr val="219DFD">
                  <a:alpha val="25000"/>
                </a:srgb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74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657360" y="499680"/>
            <a:ext cx="10772280" cy="16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2"/>
          <p:cNvSpPr/>
          <p:nvPr/>
        </p:nvSpPr>
        <p:spPr>
          <a:xfrm>
            <a:off x="609480" y="273600"/>
            <a:ext cx="1097280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85000"/>
              </a:lnSpc>
            </a:pPr>
            <a:r>
              <a:rPr lang="en-GB" sz="5400" strike="noStrike" dirty="0" smtClean="0">
                <a:solidFill>
                  <a:srgbClr val="219DFD"/>
                </a:solidFill>
                <a:latin typeface="Calibri Light"/>
                <a:ea typeface="DejaVu Sans"/>
              </a:rPr>
              <a:t>What to do (III)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2" name="CustomShape 3"/>
              <p:cNvSpPr/>
              <p:nvPr/>
            </p:nvSpPr>
            <p:spPr>
              <a:xfrm>
                <a:off x="609480" y="1604520"/>
                <a:ext cx="10972800" cy="39765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/>
              <a:lstStyle/>
              <a:p>
                <a:r>
                  <a:rPr lang="en-GB" sz="2400" strike="noStrike" dirty="0" smtClean="0">
                    <a:solidFill>
                      <a:srgbClr val="000000"/>
                    </a:solidFill>
                    <a:latin typeface="Calibri Light"/>
                    <a:ea typeface="DejaVu Sans"/>
                  </a:rPr>
                  <a:t>The tiled </a:t>
                </a:r>
                <a:r>
                  <a:rPr lang="en-GB" sz="2400" strike="noStrike" dirty="0" err="1">
                    <a:solidFill>
                      <a:srgbClr val="000000"/>
                    </a:solidFill>
                    <a:latin typeface="Consolas"/>
                    <a:ea typeface="DejaVu Sans"/>
                  </a:rPr>
                  <a:t>parallel_for_each</a:t>
                </a:r>
                <a:r>
                  <a:rPr lang="en-GB" sz="2400" strike="noStrike" dirty="0">
                    <a:solidFill>
                      <a:srgbClr val="000000"/>
                    </a:solidFill>
                    <a:latin typeface="Calibri Light"/>
                    <a:ea typeface="DejaVu Sans"/>
                  </a:rPr>
                  <a:t> overload practically:</a:t>
                </a:r>
                <a:endParaRPr lang="en-GB" sz="2400" dirty="0"/>
              </a:p>
              <a:p>
                <a:pPr marL="457200" indent="-457200" algn="just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GB" sz="2400" strike="noStrike" dirty="0">
                    <a:solidFill>
                      <a:srgbClr val="000000"/>
                    </a:solidFill>
                    <a:latin typeface="Calibri Light"/>
                    <a:ea typeface="DejaVu Sans"/>
                  </a:rPr>
                  <a:t>Receives an explicitly partitioned N-dimensional execution domain, in the form of a </a:t>
                </a:r>
                <a:r>
                  <a:rPr lang="en-GB" sz="2400" strike="noStrike" dirty="0" err="1">
                    <a:solidFill>
                      <a:srgbClr val="000000"/>
                    </a:solidFill>
                    <a:latin typeface="Consolas"/>
                    <a:ea typeface="DejaVu Sans"/>
                  </a:rPr>
                  <a:t>tiled_extent</a:t>
                </a:r>
                <a:r>
                  <a:rPr lang="en-GB" sz="2400" strike="noStrike" dirty="0">
                    <a:solidFill>
                      <a:srgbClr val="000000"/>
                    </a:solidFill>
                    <a:latin typeface="Consolas"/>
                    <a:ea typeface="DejaVu Sans"/>
                  </a:rPr>
                  <a:t>&lt;D</a:t>
                </a:r>
                <a:r>
                  <a:rPr lang="en-GB" sz="2400" strike="noStrike" baseline="-33000" dirty="0">
                    <a:solidFill>
                      <a:srgbClr val="000000"/>
                    </a:solidFill>
                    <a:latin typeface="Consolas"/>
                    <a:ea typeface="DejaVu Sans"/>
                  </a:rPr>
                  <a:t>0</a:t>
                </a:r>
                <a:r>
                  <a:rPr lang="en-GB" sz="2400" strike="noStrike" dirty="0">
                    <a:solidFill>
                      <a:srgbClr val="000000"/>
                    </a:solidFill>
                    <a:latin typeface="Consolas"/>
                    <a:ea typeface="DejaVu Sans"/>
                  </a:rPr>
                  <a:t>, …, D</a:t>
                </a:r>
                <a:r>
                  <a:rPr lang="en-GB" sz="2400" strike="noStrike" baseline="-33000" dirty="0">
                    <a:solidFill>
                      <a:srgbClr val="000000"/>
                    </a:solidFill>
                    <a:latin typeface="Consolas"/>
                    <a:ea typeface="DejaVu Sans"/>
                  </a:rPr>
                  <a:t>N-1</a:t>
                </a:r>
                <a:r>
                  <a:rPr lang="en-GB" sz="2400" strike="noStrike" dirty="0">
                    <a:solidFill>
                      <a:srgbClr val="000000"/>
                    </a:solidFill>
                    <a:latin typeface="Consolas"/>
                    <a:ea typeface="DejaVu Sans"/>
                  </a:rPr>
                  <a:t>&gt;</a:t>
                </a:r>
                <a:r>
                  <a:rPr lang="en-GB" sz="2400" strike="noStrike" dirty="0">
                    <a:solidFill>
                      <a:srgbClr val="000000"/>
                    </a:solidFill>
                    <a:latin typeface="Calibri Light"/>
                    <a:ea typeface="DejaVu Sans"/>
                  </a:rPr>
                  <a:t> object of size </a:t>
                </a:r>
                <a:r>
                  <a:rPr lang="en-GB" sz="2400" strike="noStrike" dirty="0">
                    <a:solidFill>
                      <a:srgbClr val="000000"/>
                    </a:solidFill>
                    <a:latin typeface="Consolas"/>
                    <a:ea typeface="DejaVu Sans"/>
                  </a:rPr>
                  <a:t>K</a:t>
                </a:r>
                <a:r>
                  <a:rPr lang="en-GB" sz="2400" strike="noStrike" dirty="0">
                    <a:solidFill>
                      <a:srgbClr val="000000"/>
                    </a:solidFill>
                    <a:latin typeface="Calibri Light"/>
                    <a:ea typeface="DejaVu Sans"/>
                  </a:rPr>
                  <a:t>, which yields </a:t>
                </a:r>
                <a:r>
                  <a:rPr lang="en-GB" sz="2400" strike="noStrike" dirty="0">
                    <a:solidFill>
                      <a:srgbClr val="000000"/>
                    </a:solidFill>
                    <a:latin typeface="Consolas"/>
                    <a:ea typeface="DejaVu Sans"/>
                  </a:rPr>
                  <a:t>P</a:t>
                </a:r>
                <a:r>
                  <a:rPr lang="en-GB" sz="2400" strike="noStrike" dirty="0">
                    <a:solidFill>
                      <a:srgbClr val="000000"/>
                    </a:solidFill>
                    <a:latin typeface="Calibri Light"/>
                    <a:ea typeface="DejaVu Sans"/>
                  </a:rPr>
                  <a:t> SIMD threads of width </a:t>
                </a:r>
                <a14:m>
                  <m:oMath xmlns:m="http://schemas.openxmlformats.org/officeDocument/2006/math">
                    <m:r>
                      <a:rPr lang="en-GB" sz="2400" i="1" strike="noStrike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ejaVu Sans"/>
                      </a:rPr>
                      <m:t>𝑊</m:t>
                    </m:r>
                    <m:r>
                      <a:rPr lang="en-GB" sz="2400" i="1" strike="noStrike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ejaVu Sans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GB" sz="2400" i="1" strike="noStrike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ejaVu Sans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GB" sz="2400" b="0" i="0" strike="noStrike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ejaVu Sans"/>
                          </a:rPr>
                          <m:t>i</m:t>
                        </m:r>
                        <m:r>
                          <a:rPr lang="en-GB" sz="2400" i="1" strike="noStrike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ejaVu Sans"/>
                          </a:rPr>
                          <m:t>=</m:t>
                        </m:r>
                        <m:r>
                          <a:rPr lang="en-GB" sz="2400" b="0" i="1" strike="noStrike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ejaVu Sans"/>
                          </a:rPr>
                          <m:t>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GB" sz="2400" b="0" i="0" strike="noStrike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ejaVu Sans"/>
                          </a:rPr>
                          <m:t>N</m:t>
                        </m:r>
                        <m:r>
                          <a:rPr lang="en-GB" sz="2400" b="0" i="1" strike="noStrike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DejaVu Sans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GB" sz="2400" b="0" i="1" strike="noStrike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ejaVu San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400" b="0" i="0" strike="noStrike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ejaVu Sans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2400" b="0" i="0" strike="noStrike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DejaVu Sans"/>
                              </a:rPr>
                              <m:t>i</m:t>
                            </m:r>
                          </m:sub>
                        </m:sSub>
                      </m:e>
                    </m:nary>
                    <m:r>
                      <a:rPr lang="en-GB" sz="2400" i="1" strike="noStrike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 Light"/>
                      </a:rPr>
                      <m:t>, </m:t>
                    </m:r>
                    <m:r>
                      <a:rPr lang="en-GB" sz="2400" b="0" i="1" strike="noStrike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 Light"/>
                      </a:rPr>
                      <m:t> </m:t>
                    </m:r>
                    <m:r>
                      <m:rPr>
                        <m:sty m:val="p"/>
                      </m:rPr>
                      <a:rPr lang="en-GB" sz="2400" i="0" strike="noStrike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 Light"/>
                      </a:rPr>
                      <m:t>K</m:t>
                    </m:r>
                    <m:r>
                      <a:rPr lang="en-GB" sz="2400" i="1" strike="noStrike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 Light"/>
                      </a:rPr>
                      <m:t>==</m:t>
                    </m:r>
                    <m:r>
                      <m:rPr>
                        <m:sty m:val="p"/>
                      </m:rPr>
                      <a:rPr lang="en-GB" sz="2400" i="0" strike="noStrike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 Light"/>
                      </a:rPr>
                      <m:t>P</m:t>
                    </m:r>
                    <m:r>
                      <a:rPr lang="en-GB" sz="2400" b="0" i="1" strike="noStrike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 Light"/>
                      </a:rPr>
                      <m:t>×</m:t>
                    </m:r>
                    <m:r>
                      <m:rPr>
                        <m:sty m:val="p"/>
                      </m:rPr>
                      <a:rPr lang="en-GB" sz="2400" i="0" strike="noStrike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 Light"/>
                      </a:rPr>
                      <m:t>W</m:t>
                    </m:r>
                  </m:oMath>
                </a14:m>
                <a:r>
                  <a:rPr lang="en-GB" sz="2400" strike="noStrike" dirty="0">
                    <a:solidFill>
                      <a:srgbClr val="000000"/>
                    </a:solidFill>
                    <a:latin typeface="Calibri Light"/>
                    <a:ea typeface="Calibri Light"/>
                  </a:rPr>
                  <a:t>;</a:t>
                </a:r>
                <a:endParaRPr lang="en-GB" sz="2400" dirty="0"/>
              </a:p>
              <a:p>
                <a:pPr marL="457200" indent="-457200" algn="just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GB" sz="2400" strike="noStrike" dirty="0">
                    <a:solidFill>
                      <a:srgbClr val="000000"/>
                    </a:solidFill>
                    <a:latin typeface="Calibri Light"/>
                    <a:ea typeface="Calibri Light"/>
                  </a:rPr>
                  <a:t>Receives a functional object whose operator() takes as its unique argument a </a:t>
                </a:r>
                <a:r>
                  <a:rPr lang="en-GB" sz="2400" strike="noStrike" dirty="0" err="1">
                    <a:solidFill>
                      <a:srgbClr val="000000"/>
                    </a:solidFill>
                    <a:latin typeface="Consolas"/>
                    <a:ea typeface="Calibri Light"/>
                  </a:rPr>
                  <a:t>tiled_index</a:t>
                </a:r>
                <a:r>
                  <a:rPr lang="en-GB" sz="2400" strike="noStrike" dirty="0">
                    <a:solidFill>
                      <a:srgbClr val="000000"/>
                    </a:solidFill>
                    <a:latin typeface="Consolas"/>
                    <a:ea typeface="Calibri Light"/>
                  </a:rPr>
                  <a:t>&lt;D</a:t>
                </a:r>
                <a:r>
                  <a:rPr lang="en-GB" sz="2400" strike="noStrike" baseline="-33000" dirty="0">
                    <a:solidFill>
                      <a:srgbClr val="000000"/>
                    </a:solidFill>
                    <a:latin typeface="Consolas"/>
                    <a:ea typeface="Calibri Light"/>
                  </a:rPr>
                  <a:t>0</a:t>
                </a:r>
                <a:r>
                  <a:rPr lang="en-GB" sz="2400" strike="noStrike" dirty="0">
                    <a:solidFill>
                      <a:srgbClr val="000000"/>
                    </a:solidFill>
                    <a:latin typeface="Consolas"/>
                    <a:ea typeface="Calibri Light"/>
                  </a:rPr>
                  <a:t>, …, D</a:t>
                </a:r>
                <a:r>
                  <a:rPr lang="en-GB" sz="2400" strike="noStrike" baseline="-33000" dirty="0">
                    <a:solidFill>
                      <a:srgbClr val="000000"/>
                    </a:solidFill>
                    <a:latin typeface="Consolas"/>
                    <a:ea typeface="Calibri Light"/>
                  </a:rPr>
                  <a:t>N-1</a:t>
                </a:r>
                <a:r>
                  <a:rPr lang="en-GB" sz="2400" strike="noStrike" dirty="0">
                    <a:solidFill>
                      <a:srgbClr val="000000"/>
                    </a:solidFill>
                    <a:latin typeface="Consolas"/>
                    <a:ea typeface="Calibri Light"/>
                  </a:rPr>
                  <a:t>&gt;</a:t>
                </a:r>
                <a:r>
                  <a:rPr lang="en-GB" sz="2400" strike="noStrike" dirty="0">
                    <a:solidFill>
                      <a:srgbClr val="000000"/>
                    </a:solidFill>
                    <a:latin typeface="Calibri Light"/>
                    <a:ea typeface="Calibri Light"/>
                  </a:rPr>
                  <a:t> object and is decorated with </a:t>
                </a:r>
                <a:r>
                  <a:rPr lang="en-GB" sz="2400" strike="noStrike" dirty="0" smtClean="0">
                    <a:solidFill>
                      <a:srgbClr val="000000"/>
                    </a:solidFill>
                    <a:latin typeface="Consolas" panose="020B0609020204030204" pitchFamily="49" charset="0"/>
                    <a:ea typeface="Calibri Light"/>
                    <a:cs typeface="Consolas" panose="020B0609020204030204" pitchFamily="49" charset="0"/>
                  </a:rPr>
                  <a:t>restrict(amp)</a:t>
                </a:r>
                <a:r>
                  <a:rPr lang="en-GB" sz="2400" strike="noStrike" dirty="0" smtClean="0">
                    <a:solidFill>
                      <a:srgbClr val="000000"/>
                    </a:solidFill>
                    <a:latin typeface="Calibri Light" panose="020F0302020204030204" pitchFamily="34" charset="0"/>
                    <a:ea typeface="Calibri Light"/>
                    <a:cs typeface="Consolas" panose="020B0609020204030204" pitchFamily="49" charset="0"/>
                  </a:rPr>
                  <a:t> -&gt;</a:t>
                </a:r>
                <a:r>
                  <a:rPr lang="en-GB" sz="2400" strike="noStrike" dirty="0" smtClean="0">
                    <a:solidFill>
                      <a:srgbClr val="000000"/>
                    </a:solidFill>
                    <a:latin typeface="Calibri Light"/>
                    <a:ea typeface="Calibri Light"/>
                  </a:rPr>
                  <a:t> the body </a:t>
                </a:r>
                <a:r>
                  <a:rPr lang="en-GB" sz="2400" strike="noStrike" dirty="0">
                    <a:solidFill>
                      <a:srgbClr val="000000"/>
                    </a:solidFill>
                    <a:latin typeface="Calibri Light"/>
                    <a:ea typeface="Calibri Light"/>
                  </a:rPr>
                  <a:t>describes the computation to be performed by each of the </a:t>
                </a:r>
                <a:r>
                  <a:rPr lang="en-GB" sz="2400" strike="noStrike" dirty="0">
                    <a:solidFill>
                      <a:srgbClr val="000000"/>
                    </a:solidFill>
                    <a:latin typeface="Consolas"/>
                    <a:ea typeface="Calibri Light"/>
                  </a:rPr>
                  <a:t>K</a:t>
                </a:r>
                <a:r>
                  <a:rPr lang="en-GB" sz="2400" strike="noStrike" dirty="0">
                    <a:solidFill>
                      <a:srgbClr val="000000"/>
                    </a:solidFill>
                    <a:latin typeface="Calibri Light"/>
                    <a:ea typeface="Calibri Light"/>
                  </a:rPr>
                  <a:t> SIMD </a:t>
                </a:r>
                <a:r>
                  <a:rPr lang="en-GB" sz="2400" strike="noStrike" dirty="0" smtClean="0">
                    <a:solidFill>
                      <a:srgbClr val="000000"/>
                    </a:solidFill>
                    <a:latin typeface="Calibri Light"/>
                    <a:ea typeface="Calibri Light"/>
                  </a:rPr>
                  <a:t>lanes, </a:t>
                </a:r>
                <a:r>
                  <a:rPr lang="en-GB" sz="2400" i="1" u="sng" strike="noStrike" dirty="0" smtClean="0">
                    <a:solidFill>
                      <a:srgbClr val="000000"/>
                    </a:solidFill>
                    <a:latin typeface="Calibri Light"/>
                    <a:ea typeface="Calibri Light"/>
                  </a:rPr>
                  <a:t>including cooperative work</a:t>
                </a:r>
                <a:r>
                  <a:rPr lang="en-GB" sz="2400" strike="noStrike" dirty="0" smtClean="0">
                    <a:solidFill>
                      <a:srgbClr val="000000"/>
                    </a:solidFill>
                    <a:latin typeface="Calibri Light"/>
                    <a:ea typeface="Calibri Light"/>
                  </a:rPr>
                  <a:t>;</a:t>
                </a:r>
                <a:endParaRPr lang="en-GB" sz="2400" dirty="0"/>
              </a:p>
              <a:p>
                <a:pPr marL="457200" indent="-457200" algn="just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GB" sz="2400" strike="noStrike" dirty="0">
                    <a:solidFill>
                      <a:srgbClr val="000000"/>
                    </a:solidFill>
                    <a:latin typeface="Calibri Light"/>
                    <a:ea typeface="Calibri Light"/>
                  </a:rPr>
                  <a:t>The </a:t>
                </a:r>
                <a:r>
                  <a:rPr lang="en-GB" sz="2400" strike="noStrike" dirty="0" err="1">
                    <a:solidFill>
                      <a:srgbClr val="000000"/>
                    </a:solidFill>
                    <a:latin typeface="Consolas"/>
                    <a:ea typeface="Calibri Light"/>
                  </a:rPr>
                  <a:t>tiled_index</a:t>
                </a:r>
                <a:r>
                  <a:rPr lang="en-GB" sz="2400" strike="noStrike" dirty="0">
                    <a:solidFill>
                      <a:srgbClr val="000000"/>
                    </a:solidFill>
                    <a:latin typeface="Consolas"/>
                    <a:ea typeface="Calibri Light"/>
                  </a:rPr>
                  <a:t>&lt;D</a:t>
                </a:r>
                <a:r>
                  <a:rPr lang="en-GB" sz="2400" strike="noStrike" baseline="-33000" dirty="0">
                    <a:solidFill>
                      <a:srgbClr val="000000"/>
                    </a:solidFill>
                    <a:latin typeface="Consolas"/>
                    <a:ea typeface="Calibri Light"/>
                  </a:rPr>
                  <a:t>0</a:t>
                </a:r>
                <a:r>
                  <a:rPr lang="en-GB" sz="2400" strike="noStrike" dirty="0">
                    <a:solidFill>
                      <a:srgbClr val="000000"/>
                    </a:solidFill>
                    <a:latin typeface="Consolas"/>
                    <a:ea typeface="Calibri Light"/>
                  </a:rPr>
                  <a:t>, …, D</a:t>
                </a:r>
                <a:r>
                  <a:rPr lang="en-GB" sz="2400" strike="noStrike" baseline="-33000" dirty="0">
                    <a:solidFill>
                      <a:srgbClr val="000000"/>
                    </a:solidFill>
                    <a:latin typeface="Consolas"/>
                    <a:ea typeface="Calibri Light"/>
                  </a:rPr>
                  <a:t>N-1</a:t>
                </a:r>
                <a:r>
                  <a:rPr lang="en-GB" sz="2400" strike="noStrike" dirty="0">
                    <a:solidFill>
                      <a:srgbClr val="000000"/>
                    </a:solidFill>
                    <a:latin typeface="Consolas"/>
                    <a:ea typeface="Calibri Light"/>
                  </a:rPr>
                  <a:t>&gt;</a:t>
                </a:r>
                <a:r>
                  <a:rPr lang="en-GB" sz="2400" strike="noStrike" dirty="0">
                    <a:solidFill>
                      <a:srgbClr val="000000"/>
                    </a:solidFill>
                    <a:latin typeface="Calibri Light"/>
                    <a:ea typeface="Calibri Light"/>
                  </a:rPr>
                  <a:t> object is a proxy for a SIMD thread;</a:t>
                </a:r>
                <a:endParaRPr lang="en-GB" sz="2400" dirty="0"/>
              </a:p>
              <a:p>
                <a:pPr marL="457200" indent="-457200" algn="just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GB" sz="2400" strike="noStrike" dirty="0">
                    <a:solidFill>
                      <a:srgbClr val="000000"/>
                    </a:solidFill>
                    <a:latin typeface="Calibri Light"/>
                    <a:ea typeface="Calibri Light"/>
                  </a:rPr>
                  <a:t>The partitioning is under user control, and </a:t>
                </a:r>
                <a:r>
                  <a:rPr lang="en-GB" sz="2400" strike="noStrike" dirty="0" smtClean="0">
                    <a:solidFill>
                      <a:srgbClr val="000000"/>
                    </a:solidFill>
                    <a:latin typeface="Calibri Light"/>
                    <a:ea typeface="Calibri Light"/>
                  </a:rPr>
                  <a:t>does not have to be an orthographic projection from lane to datum i.e. one lane can process multiple data.</a:t>
                </a:r>
                <a:endParaRPr sz="2400" dirty="0"/>
              </a:p>
            </p:txBody>
          </p:sp>
        </mc:Choice>
        <mc:Fallback xmlns="">
          <p:sp>
            <p:nvSpPr>
              <p:cNvPr id="322" name="CustomShap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80" y="1604520"/>
                <a:ext cx="10972800" cy="3976560"/>
              </a:xfrm>
              <a:prstGeom prst="rect">
                <a:avLst/>
              </a:prstGeom>
              <a:blipFill>
                <a:blip r:embed="rId3"/>
                <a:stretch>
                  <a:fillRect l="-1722" t="-2297" r="-1667" b="-65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40" y="0"/>
            <a:ext cx="11404311" cy="68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 defTabSz="457200">
              <a:defRPr/>
            </a:pPr>
            <a:fld id="{B6BB5748-E308-468F-B0DD-DFE513F8E9AD}" type="datetime1">
              <a:rPr lang="en-GB">
                <a:solidFill>
                  <a:srgbClr val="219DFD">
                    <a:alpha val="80000"/>
                  </a:srgbClr>
                </a:solidFill>
                <a:latin typeface="Calibri Light" panose="020F0302020204030204"/>
              </a:rPr>
              <a:pPr defTabSz="457200">
                <a:defRPr/>
              </a:pPr>
              <a:t>31/05/2015</a:t>
            </a:fld>
            <a:endParaRPr lang="en-US">
              <a:solidFill>
                <a:srgbClr val="219DFD">
                  <a:alpha val="80000"/>
                </a:srgb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608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657360" y="499680"/>
            <a:ext cx="10772280" cy="16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en-GB" sz="5400" strike="noStrike">
                <a:solidFill>
                  <a:srgbClr val="219DFD"/>
                </a:solidFill>
                <a:latin typeface="Calibri Light"/>
                <a:ea typeface="DejaVu Sans"/>
              </a:rPr>
              <a:t>Where (I)</a:t>
            </a:r>
            <a:endParaRPr/>
          </a:p>
        </p:txBody>
      </p:sp>
      <p:sp>
        <p:nvSpPr>
          <p:cNvPr id="330" name="CustomShape 2"/>
          <p:cNvSpPr/>
          <p:nvPr/>
        </p:nvSpPr>
        <p:spPr>
          <a:xfrm>
            <a:off x="676800" y="2011680"/>
            <a:ext cx="10753200" cy="37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The </a:t>
            </a:r>
            <a:r>
              <a:rPr lang="en-GB" sz="2400" strike="noStrike" dirty="0">
                <a:solidFill>
                  <a:srgbClr val="262626"/>
                </a:solidFill>
                <a:latin typeface="Consolas"/>
                <a:ea typeface="DejaVu Sans"/>
              </a:rPr>
              <a:t>accelerator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 ADT logically:</a:t>
            </a:r>
            <a:endParaRPr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Acts as an abstraction for a computation capable resource, which can be a CPU or a GPU (today), might be an FPGA, DSP or some other physical accelerator (tomorrow);</a:t>
            </a:r>
            <a:endParaRPr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Alongside </a:t>
            </a:r>
            <a:r>
              <a:rPr lang="en-GB" sz="2400" strike="noStrike" dirty="0" err="1">
                <a:solidFill>
                  <a:srgbClr val="262626"/>
                </a:solidFill>
                <a:latin typeface="Consolas"/>
                <a:ea typeface="DejaVu Sans"/>
              </a:rPr>
              <a:t>array_view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, makes heterogeneous, locality aware computing 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possible: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HETEROGENEOUS 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-&gt; the abstract model maps to different types of 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processors;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LOCALITY 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AWARE -&gt; accelerator has unique identity and location in a system’s topology, and can “own” resources e.g. a set of datum.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657360" y="499680"/>
            <a:ext cx="10772280" cy="16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en-GB" sz="5400" strike="noStrike">
                <a:solidFill>
                  <a:srgbClr val="219DFD"/>
                </a:solidFill>
                <a:latin typeface="Calibri Light"/>
                <a:ea typeface="DejaVu Sans"/>
              </a:rPr>
              <a:t>Where (II)</a:t>
            </a:r>
            <a:endParaRPr/>
          </a:p>
        </p:txBody>
      </p:sp>
      <p:sp>
        <p:nvSpPr>
          <p:cNvPr id="332" name="CustomShape 2"/>
          <p:cNvSpPr/>
          <p:nvPr/>
        </p:nvSpPr>
        <p:spPr>
          <a:xfrm>
            <a:off x="676800" y="2011680"/>
            <a:ext cx="10753200" cy="412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The </a:t>
            </a:r>
            <a:r>
              <a:rPr lang="en-GB" sz="2400" strike="noStrike" dirty="0">
                <a:solidFill>
                  <a:srgbClr val="262626"/>
                </a:solidFill>
                <a:latin typeface="Consolas"/>
                <a:ea typeface="DejaVu Sans"/>
              </a:rPr>
              <a:t>accelerator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 ADT practically:</a:t>
            </a:r>
            <a:endParaRPr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Exposes a mechanism for enumerating all computation capable resources available in a system (</a:t>
            </a:r>
            <a:r>
              <a:rPr lang="en-GB" sz="2400" strike="noStrike" dirty="0">
                <a:solidFill>
                  <a:srgbClr val="262626"/>
                </a:solidFill>
                <a:latin typeface="Consolas"/>
                <a:ea typeface="DejaVu Sans"/>
              </a:rPr>
              <a:t>accelerator::</a:t>
            </a:r>
            <a:r>
              <a:rPr lang="en-GB" sz="2400" strike="noStrike" dirty="0" err="1">
                <a:solidFill>
                  <a:srgbClr val="262626"/>
                </a:solidFill>
                <a:latin typeface="Consolas"/>
                <a:ea typeface="DejaVu Sans"/>
              </a:rPr>
              <a:t>get_all</a:t>
            </a:r>
            <a:r>
              <a:rPr lang="en-GB" sz="2400" strike="noStrike" dirty="0" smtClean="0">
                <a:solidFill>
                  <a:srgbClr val="262626"/>
                </a:solidFill>
                <a:latin typeface="Consolas"/>
                <a:ea typeface="DejaVu Sans"/>
              </a:rPr>
              <a:t>()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);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Enables 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the introspection of hardware properties through its member 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functions;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Creates </a:t>
            </a:r>
            <a:r>
              <a:rPr lang="en-GB" sz="2400" strike="noStrike" dirty="0" err="1">
                <a:solidFill>
                  <a:srgbClr val="262626"/>
                </a:solidFill>
                <a:latin typeface="Consolas"/>
                <a:ea typeface="DejaVu Sans"/>
              </a:rPr>
              <a:t>accelerator_view</a:t>
            </a:r>
            <a:r>
              <a:rPr lang="en-GB" sz="2400" strike="noStrike" dirty="0" err="1">
                <a:solidFill>
                  <a:srgbClr val="262626"/>
                </a:solidFill>
                <a:latin typeface="Calibri Light"/>
                <a:ea typeface="DejaVu Sans"/>
              </a:rPr>
              <a:t>s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 that are used to associate computation or data with a particular accelerator.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GB" sz="2400" i="1" u="sng" strike="noStrike" dirty="0">
                <a:solidFill>
                  <a:srgbClr val="262626"/>
                </a:solidFill>
                <a:latin typeface="Calibri Light"/>
                <a:ea typeface="DejaVu Sans"/>
              </a:rPr>
              <a:t>The runtime provides reasonable defaults, so you can frequently blissfully ignore the above!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7754F9C-5659-453E-9E2E-BEA50014CE40}" type="datetime1">
              <a:rPr lang="en-GB">
                <a:latin typeface="Calibri Light" panose="020F0302020204030204"/>
              </a:rPr>
              <a:pPr defTabSz="457200"/>
              <a:t>31/05/2015</a:t>
            </a:fld>
            <a:endParaRPr lang="en-US">
              <a:latin typeface="Calibri Light" panose="020F0302020204030204"/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02" y="9003"/>
            <a:ext cx="9675984" cy="6839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432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657360" y="499680"/>
            <a:ext cx="10772280" cy="16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en-GB" sz="5400" strike="noStrike">
                <a:solidFill>
                  <a:srgbClr val="219DFD"/>
                </a:solidFill>
                <a:latin typeface="Calibri Light"/>
                <a:ea typeface="DejaVu Sans"/>
              </a:rPr>
              <a:t>What data (I)</a:t>
            </a:r>
            <a:endParaRPr/>
          </a:p>
        </p:txBody>
      </p:sp>
      <p:sp>
        <p:nvSpPr>
          <p:cNvPr id="336" name="CustomShape 2"/>
          <p:cNvSpPr/>
          <p:nvPr/>
        </p:nvSpPr>
        <p:spPr>
          <a:xfrm>
            <a:off x="676800" y="2011680"/>
            <a:ext cx="10753200" cy="37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The </a:t>
            </a:r>
            <a:r>
              <a:rPr lang="en-GB" sz="2400" strike="noStrike" dirty="0" err="1">
                <a:solidFill>
                  <a:srgbClr val="262626"/>
                </a:solidFill>
                <a:latin typeface="Consolas"/>
                <a:ea typeface="DejaVu Sans"/>
              </a:rPr>
              <a:t>array_view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 ADT logically:</a:t>
            </a:r>
            <a:endParaRPr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Represents an N-dimensional space 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which: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Resides 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either on the host’s or an accelerator’s memory 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space;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Can 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be accessed and “understood” by accelerators.</a:t>
            </a:r>
            <a:endParaRPr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Alongside accelerator, makes SEAMLESS heterogeneous, locality-aware, computing possible and 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ACCESSIBLE: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SEAMLESS 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– the programmer does not have to worry about shuffling 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data;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ACCESSIBLE 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– the programmer does not have to get into low-level data movement and locality details for writing efficient programs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657360" y="499680"/>
            <a:ext cx="10772280" cy="16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en-GB" sz="5400" strike="noStrike">
                <a:solidFill>
                  <a:srgbClr val="219DFD"/>
                </a:solidFill>
                <a:latin typeface="Calibri Light"/>
                <a:ea typeface="DejaVu Sans"/>
              </a:rPr>
              <a:t>What data (II)</a:t>
            </a:r>
            <a:endParaRPr/>
          </a:p>
        </p:txBody>
      </p:sp>
      <p:sp>
        <p:nvSpPr>
          <p:cNvPr id="338" name="CustomShape 2"/>
          <p:cNvSpPr/>
          <p:nvPr/>
        </p:nvSpPr>
        <p:spPr>
          <a:xfrm>
            <a:off x="676800" y="2011680"/>
            <a:ext cx="10753200" cy="37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The </a:t>
            </a:r>
            <a:r>
              <a:rPr lang="en-GB" sz="2400" strike="noStrike" dirty="0" err="1">
                <a:solidFill>
                  <a:srgbClr val="262626"/>
                </a:solidFill>
                <a:latin typeface="Consolas"/>
                <a:ea typeface="DejaVu Sans"/>
              </a:rPr>
              <a:t>array_view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 ADT practically:</a:t>
            </a:r>
            <a:endParaRPr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Wraps a set of datum (e.g. an </a:t>
            </a:r>
            <a:r>
              <a:rPr lang="en-GB" sz="2400" strike="noStrike" dirty="0" err="1">
                <a:solidFill>
                  <a:srgbClr val="262626"/>
                </a:solidFill>
                <a:latin typeface="Consolas"/>
                <a:ea typeface="DejaVu Sans"/>
              </a:rPr>
              <a:t>int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, a </a:t>
            </a:r>
            <a:r>
              <a:rPr lang="en-GB" sz="2400" strike="noStrike" dirty="0" err="1">
                <a:solidFill>
                  <a:srgbClr val="262626"/>
                </a:solidFill>
                <a:latin typeface="Consolas"/>
                <a:ea typeface="DejaVu Sans"/>
              </a:rPr>
              <a:t>std</a:t>
            </a:r>
            <a:r>
              <a:rPr lang="en-GB" sz="2400" strike="noStrike" dirty="0">
                <a:solidFill>
                  <a:srgbClr val="262626"/>
                </a:solidFill>
                <a:latin typeface="Consolas"/>
                <a:ea typeface="DejaVu Sans"/>
              </a:rPr>
              <a:t>::</a:t>
            </a:r>
            <a:r>
              <a:rPr lang="en-GB" sz="2400" strike="noStrike" dirty="0" smtClean="0">
                <a:solidFill>
                  <a:srgbClr val="262626"/>
                </a:solidFill>
                <a:latin typeface="Consolas"/>
                <a:ea typeface="DejaVu Sans"/>
              </a:rPr>
              <a:t>vector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, built-in 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array etc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.):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Makes 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it trivial to view flat data as an N-dimensional space – a matrix is a matrix and behaves like one, not </a:t>
            </a:r>
            <a:r>
              <a:rPr lang="en-GB" sz="2400" strike="noStrike" dirty="0" err="1">
                <a:solidFill>
                  <a:srgbClr val="262626"/>
                </a:solidFill>
                <a:latin typeface="Consolas"/>
                <a:ea typeface="DejaVu Sans"/>
              </a:rPr>
              <a:t>std</a:t>
            </a:r>
            <a:r>
              <a:rPr lang="en-GB" sz="2400" strike="noStrike" dirty="0">
                <a:solidFill>
                  <a:srgbClr val="262626"/>
                </a:solidFill>
                <a:latin typeface="Consolas"/>
                <a:ea typeface="DejaVu Sans"/>
              </a:rPr>
              <a:t>::vector&lt;</a:t>
            </a:r>
            <a:r>
              <a:rPr lang="en-GB" sz="2400" strike="noStrike" dirty="0" err="1">
                <a:solidFill>
                  <a:srgbClr val="262626"/>
                </a:solidFill>
                <a:latin typeface="Consolas"/>
                <a:ea typeface="DejaVu Sans"/>
              </a:rPr>
              <a:t>std</a:t>
            </a:r>
            <a:r>
              <a:rPr lang="en-GB" sz="2400" strike="noStrike" dirty="0">
                <a:solidFill>
                  <a:srgbClr val="262626"/>
                </a:solidFill>
                <a:latin typeface="Consolas"/>
                <a:ea typeface="DejaVu Sans"/>
              </a:rPr>
              <a:t>::vector&lt;T&gt;&gt;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 or </a:t>
            </a:r>
            <a:r>
              <a:rPr lang="en-GB" sz="2400" strike="noStrike" dirty="0">
                <a:solidFill>
                  <a:srgbClr val="262626"/>
                </a:solidFill>
                <a:latin typeface="Consolas"/>
                <a:ea typeface="DejaVu Sans"/>
              </a:rPr>
              <a:t>T[m][n</a:t>
            </a:r>
            <a:r>
              <a:rPr lang="en-GB" sz="2400" strike="noStrike" dirty="0" smtClean="0">
                <a:solidFill>
                  <a:srgbClr val="262626"/>
                </a:solidFill>
                <a:latin typeface="Consolas"/>
                <a:ea typeface="DejaVu Sans"/>
              </a:rPr>
              <a:t>]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;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Allows 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the programmer to focus on the algorithm – synchronization between host - accelerator and accelerator – accelerator is 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implicit;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Future-proofs 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code by rapport with the extension towards other 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accelerators 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– let the implementation do the work of getting data into the cloud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!</a:t>
            </a:r>
          </a:p>
          <a:p>
            <a:pPr marL="914400" lvl="1" indent="-457200" algn="just">
              <a:buFont typeface="+mj-lt"/>
              <a:buAutoNum type="alphaLcParenR"/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GB" sz="2400" i="1" u="sng" strike="noStrike" dirty="0">
                <a:solidFill>
                  <a:srgbClr val="262626"/>
                </a:solidFill>
                <a:latin typeface="Calibri Light"/>
                <a:ea typeface="DejaVu Sans"/>
              </a:rPr>
              <a:t>Unless absolutely necessary, try to write against the </a:t>
            </a:r>
            <a:r>
              <a:rPr lang="en-GB" sz="2400" i="1" u="sng" strike="noStrike" dirty="0" err="1">
                <a:solidFill>
                  <a:srgbClr val="262626"/>
                </a:solidFill>
                <a:latin typeface="Calibri Light"/>
                <a:ea typeface="DejaVu Sans"/>
              </a:rPr>
              <a:t>array_view</a:t>
            </a:r>
            <a:r>
              <a:rPr lang="en-GB" sz="2400" i="1" u="sng" strike="noStrike" dirty="0">
                <a:solidFill>
                  <a:srgbClr val="262626"/>
                </a:solidFill>
                <a:latin typeface="Calibri Light"/>
                <a:ea typeface="DejaVu Sans"/>
              </a:rPr>
              <a:t> abstraction!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99" y="9000"/>
            <a:ext cx="9675993" cy="68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6BB5748-E308-468F-B0DD-DFE513F8E9AD}" type="datetime1">
              <a:rPr lang="en-GB">
                <a:latin typeface="Calibri Light" panose="020F0302020204030204"/>
              </a:rPr>
              <a:pPr defTabSz="457200"/>
              <a:t>31/05/2015</a:t>
            </a:fld>
            <a:endParaRPr lang="en-US"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3243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657360" y="499680"/>
            <a:ext cx="10772280" cy="16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en-GB" sz="5400" strike="noStrike">
                <a:solidFill>
                  <a:srgbClr val="219DFD"/>
                </a:solidFill>
                <a:latin typeface="Calibri Light"/>
                <a:ea typeface="DejaVu Sans"/>
              </a:rPr>
              <a:t>Clarification – </a:t>
            </a:r>
            <a:r>
              <a:rPr lang="en-GB" sz="5400" strike="noStrike">
                <a:solidFill>
                  <a:srgbClr val="219DFD"/>
                </a:solidFill>
                <a:latin typeface="Consolas"/>
                <a:ea typeface="DejaVu Sans"/>
              </a:rPr>
              <a:t>restrict(amp)</a:t>
            </a:r>
            <a:r>
              <a:rPr lang="en-GB" sz="5400" strike="noStrike">
                <a:solidFill>
                  <a:srgbClr val="219DFD"/>
                </a:solidFill>
                <a:latin typeface="Calibri Light"/>
                <a:ea typeface="DejaVu Sans"/>
              </a:rPr>
              <a:t> (I)</a:t>
            </a:r>
            <a:endParaRPr/>
          </a:p>
        </p:txBody>
      </p:sp>
      <p:sp>
        <p:nvSpPr>
          <p:cNvPr id="326" name="CustomShape 2"/>
          <p:cNvSpPr/>
          <p:nvPr/>
        </p:nvSpPr>
        <p:spPr>
          <a:xfrm>
            <a:off x="676800" y="2011680"/>
            <a:ext cx="10753200" cy="37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Compile-time safety net – check if your elemental function can be compiled for </a:t>
            </a:r>
            <a:r>
              <a:rPr lang="en-GB" sz="2400" strike="noStrike" dirty="0">
                <a:solidFill>
                  <a:srgbClr val="262626"/>
                </a:solidFill>
                <a:latin typeface="Consolas"/>
                <a:ea typeface="DejaVu Sans"/>
              </a:rPr>
              <a:t>accelerator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s;</a:t>
            </a:r>
            <a:endParaRPr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The restrictions are there mostly due to historical reasons and a slant towards “nanny”-ism by rapport with the developer;</a:t>
            </a:r>
            <a:endParaRPr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For a comprehensive list see section 2 in the open specification: </a:t>
            </a:r>
            <a:r>
              <a:rPr lang="en-GB" sz="2400" u="sng" strike="noStrike" dirty="0">
                <a:solidFill>
                  <a:srgbClr val="4545F2"/>
                </a:solidFill>
                <a:latin typeface="Calibri Light"/>
                <a:ea typeface="DejaVu Sans"/>
              </a:rPr>
              <a:t>http://download.microsoft.com/download/2/2/9/22972859-15C2-4D96-97AE-93344241D56C/CppAMPOpenSpecificationV12.pdf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657360" y="499680"/>
            <a:ext cx="10772280" cy="16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en-GB" sz="5400" strike="noStrike" dirty="0">
                <a:solidFill>
                  <a:srgbClr val="219DFD"/>
                </a:solidFill>
                <a:latin typeface="Calibri Light"/>
                <a:ea typeface="DejaVu Sans"/>
              </a:rPr>
              <a:t>Inspiration</a:t>
            </a:r>
            <a:endParaRPr dirty="0"/>
          </a:p>
        </p:txBody>
      </p:sp>
      <p:grpSp>
        <p:nvGrpSpPr>
          <p:cNvPr id="5" name="Group 4"/>
          <p:cNvGrpSpPr/>
          <p:nvPr/>
        </p:nvGrpSpPr>
        <p:grpSpPr>
          <a:xfrm>
            <a:off x="566769" y="2091240"/>
            <a:ext cx="5246640" cy="4204800"/>
            <a:chOff x="640800" y="2091240"/>
            <a:chExt cx="5246640" cy="4204800"/>
          </a:xfrm>
        </p:grpSpPr>
        <p:sp>
          <p:nvSpPr>
            <p:cNvPr id="298" name="CustomShape 2"/>
            <p:cNvSpPr/>
            <p:nvPr/>
          </p:nvSpPr>
          <p:spPr>
            <a:xfrm>
              <a:off x="640800" y="2091240"/>
              <a:ext cx="5246640" cy="3764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 algn="ctr">
                <a:lnSpc>
                  <a:spcPct val="100000"/>
                </a:lnSpc>
              </a:pPr>
              <a:r>
                <a:rPr lang="en-GB" sz="2400" b="1" strike="noStrike" dirty="0">
                  <a:solidFill>
                    <a:srgbClr val="000000"/>
                  </a:solidFill>
                  <a:latin typeface="Calibri Light"/>
                  <a:ea typeface="DejaVu Sans"/>
                </a:rPr>
                <a:t>THIS</a:t>
              </a:r>
              <a:endParaRPr dirty="0"/>
            </a:p>
          </p:txBody>
        </p:sp>
        <p:pic>
          <p:nvPicPr>
            <p:cNvPr id="300" name="Picture 299"/>
            <p:cNvPicPr/>
            <p:nvPr/>
          </p:nvPicPr>
          <p:blipFill>
            <a:blip r:embed="rId3"/>
            <a:stretch/>
          </p:blipFill>
          <p:spPr>
            <a:xfrm>
              <a:off x="2022480" y="2487240"/>
              <a:ext cx="2483280" cy="38088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6380178" y="2091240"/>
            <a:ext cx="5246640" cy="4204800"/>
            <a:chOff x="6151320" y="2091240"/>
            <a:chExt cx="5246640" cy="4204800"/>
          </a:xfrm>
        </p:grpSpPr>
        <p:sp>
          <p:nvSpPr>
            <p:cNvPr id="299" name="CustomShape 3"/>
            <p:cNvSpPr/>
            <p:nvPr/>
          </p:nvSpPr>
          <p:spPr>
            <a:xfrm>
              <a:off x="6151320" y="2091240"/>
              <a:ext cx="5246640" cy="3764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 algn="ctr">
                <a:lnSpc>
                  <a:spcPct val="100000"/>
                </a:lnSpc>
              </a:pPr>
              <a:r>
                <a:rPr lang="en-GB" sz="2400" b="1" strike="noStrike" dirty="0">
                  <a:solidFill>
                    <a:srgbClr val="000000"/>
                  </a:solidFill>
                  <a:latin typeface="Calibri Light"/>
                  <a:ea typeface="DejaVu Sans"/>
                </a:rPr>
                <a:t>!THIS</a:t>
              </a:r>
              <a:endParaRPr dirty="0"/>
            </a:p>
          </p:txBody>
        </p:sp>
        <p:pic>
          <p:nvPicPr>
            <p:cNvPr id="301" name="Picture 300"/>
            <p:cNvPicPr/>
            <p:nvPr/>
          </p:nvPicPr>
          <p:blipFill>
            <a:blip r:embed="rId4"/>
            <a:stretch/>
          </p:blipFill>
          <p:spPr>
            <a:xfrm>
              <a:off x="7311960" y="2487240"/>
              <a:ext cx="2925360" cy="380880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657360" y="499680"/>
            <a:ext cx="10772280" cy="16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en-GB" sz="5400" strike="noStrike">
                <a:solidFill>
                  <a:srgbClr val="219DFD"/>
                </a:solidFill>
                <a:latin typeface="Calibri Light"/>
                <a:ea typeface="DejaVu Sans"/>
              </a:rPr>
              <a:t>Clarification – </a:t>
            </a:r>
            <a:r>
              <a:rPr lang="en-GB" sz="5400" strike="noStrike">
                <a:solidFill>
                  <a:srgbClr val="219DFD"/>
                </a:solidFill>
                <a:latin typeface="Consolas"/>
                <a:ea typeface="DejaVu Sans"/>
              </a:rPr>
              <a:t>restrict(amp)</a:t>
            </a:r>
            <a:r>
              <a:rPr lang="en-GB" sz="5400" strike="noStrike">
                <a:solidFill>
                  <a:srgbClr val="219DFD"/>
                </a:solidFill>
                <a:latin typeface="Calibri Light"/>
                <a:ea typeface="DejaVu Sans"/>
              </a:rPr>
              <a:t> (II)</a:t>
            </a:r>
            <a:endParaRPr/>
          </a:p>
        </p:txBody>
      </p:sp>
      <p:sp>
        <p:nvSpPr>
          <p:cNvPr id="328" name="CustomShape 2"/>
          <p:cNvSpPr/>
          <p:nvPr/>
        </p:nvSpPr>
        <p:spPr>
          <a:xfrm>
            <a:off x="676800" y="2011680"/>
            <a:ext cx="10753200" cy="37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In hindsight, </a:t>
            </a:r>
            <a:r>
              <a:rPr lang="en-GB" sz="2400" strike="noStrike" dirty="0">
                <a:solidFill>
                  <a:srgbClr val="262626"/>
                </a:solidFill>
                <a:latin typeface="Consolas"/>
                <a:ea typeface="DejaVu Sans"/>
              </a:rPr>
              <a:t>restrict(amp)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, as implemented, was probably an uninspired design 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choice: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composing 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functions becomes tricky, there is a ripple 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effect;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reusing 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perfectly valid existing code is non-trivial (e.g. </a:t>
            </a:r>
            <a:r>
              <a:rPr lang="en-GB" sz="2400" strike="noStrike" dirty="0" err="1">
                <a:solidFill>
                  <a:srgbClr val="262626"/>
                </a:solidFill>
                <a:latin typeface="Consolas"/>
                <a:ea typeface="DejaVu Sans"/>
              </a:rPr>
              <a:t>std</a:t>
            </a:r>
            <a:r>
              <a:rPr lang="en-GB" sz="2400" strike="noStrike" dirty="0">
                <a:solidFill>
                  <a:srgbClr val="262626"/>
                </a:solidFill>
                <a:latin typeface="Consolas"/>
                <a:ea typeface="DejaVu Sans"/>
              </a:rPr>
              <a:t>::min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);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adds 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cognitive overhead and can be confusing – C++ does not really need more keywords, especially special ones!</a:t>
            </a:r>
            <a:endParaRPr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AMD and </a:t>
            </a:r>
            <a:r>
              <a:rPr lang="en-GB" sz="2400" strike="noStrike" dirty="0" err="1">
                <a:solidFill>
                  <a:srgbClr val="262626"/>
                </a:solidFill>
                <a:latin typeface="Calibri Light"/>
                <a:ea typeface="DejaVu Sans"/>
              </a:rPr>
              <a:t>Multicoreware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 did a great job with the C++ AMP programming 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model: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implemented 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it for Linux and OS X (on top of Clang / LLVM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);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“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eviscerated” most of the restrictions (and ultimately </a:t>
            </a:r>
            <a:r>
              <a:rPr lang="en-GB" sz="2400" strike="noStrike" dirty="0">
                <a:solidFill>
                  <a:srgbClr val="262626"/>
                </a:solidFill>
                <a:latin typeface="Consolas"/>
                <a:ea typeface="DejaVu Sans"/>
              </a:rPr>
              <a:t>restrict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 itself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);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Segoe UI"/>
                <a:hlinkClick r:id="rId3"/>
              </a:rPr>
              <a:t>https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Segoe UI"/>
                <a:hlinkClick r:id="rId3"/>
              </a:rPr>
              <a:t>://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Segoe UI"/>
                <a:hlinkClick r:id="rId3"/>
              </a:rPr>
              <a:t>bitbucket.org/multicoreware/cppamp-driver-ng/wiki/Home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649080" y="5418720"/>
            <a:ext cx="10780560" cy="61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Calibri Light"/>
                <a:ea typeface="DejaVu Sans"/>
              </a:rPr>
              <a:t>Code!</a:t>
            </a:r>
            <a:endParaRPr/>
          </a:p>
        </p:txBody>
      </p:sp>
      <p:pic>
        <p:nvPicPr>
          <p:cNvPr id="340" name="Picture Placeholder 4"/>
          <p:cNvPicPr/>
          <p:nvPr/>
        </p:nvPicPr>
        <p:blipFill>
          <a:blip r:embed="rId3"/>
          <a:stretch/>
        </p:blipFill>
        <p:spPr>
          <a:xfrm>
            <a:off x="2028960" y="90720"/>
            <a:ext cx="8133480" cy="535176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1" name="CustomShape 2"/>
          <p:cNvSpPr/>
          <p:nvPr/>
        </p:nvSpPr>
        <p:spPr>
          <a:xfrm>
            <a:off x="676800" y="5909760"/>
            <a:ext cx="922860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I – Vector Valued Functions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pPr marL="0" indent="0" algn="just">
                  <a:buNone/>
                </a:pPr>
                <a:r>
                  <a:rPr lang="en-GB" b="0" dirty="0" smtClean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 smtClean="0"/>
                  <a:t> be a vector valued function, for example:</a:t>
                </a:r>
              </a:p>
              <a:p>
                <a:pPr marL="0" indent="0" algn="ctr">
                  <a:buNone/>
                </a:pPr>
                <a:r>
                  <a:rPr lang="en-GB" b="1" dirty="0" smtClean="0"/>
                  <a:t>Addition</a:t>
                </a:r>
                <a:r>
                  <a:rPr lang="en-GB" dirty="0" smtClean="0"/>
                  <a:t>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GB" b="0" dirty="0" smtClean="0"/>
              </a:p>
              <a:p>
                <a:pPr marL="0" indent="0" algn="ctr">
                  <a:buNone/>
                </a:pPr>
                <a:r>
                  <a:rPr lang="en-GB" b="1" dirty="0" smtClean="0"/>
                  <a:t>2</a:t>
                </a:r>
                <a:r>
                  <a:rPr lang="en-GB" b="1" baseline="30000" dirty="0" smtClean="0"/>
                  <a:t>nd</a:t>
                </a:r>
                <a:r>
                  <a:rPr lang="en-GB" b="1" dirty="0" smtClean="0"/>
                  <a:t> degree polynomial</a:t>
                </a:r>
                <a:r>
                  <a:rPr lang="en-GB" dirty="0" smtClean="0"/>
                  <a:t>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…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pPr marL="0" indent="0" algn="ctr">
                  <a:buNone/>
                </a:pPr>
                <a:r>
                  <a:rPr lang="en-GB" b="1" dirty="0" smtClean="0"/>
                  <a:t>Logit</a:t>
                </a:r>
                <a:r>
                  <a:rPr lang="en-GB" dirty="0" smtClean="0"/>
                  <a:t>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…,</m:t>
                        </m:r>
                        <m:func>
                          <m:func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pPr marL="0" indent="0" algn="ctr">
                  <a:buNone/>
                </a:pPr>
                <a:r>
                  <a:rPr lang="en-GB" b="1" dirty="0" smtClean="0"/>
                  <a:t>Logistic</a:t>
                </a:r>
                <a:r>
                  <a:rPr lang="en-GB" dirty="0" smtClean="0"/>
                  <a:t>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p>
                            </m:sSup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p>
                            </m:sSup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sup>
                            </m:sSup>
                          </m:den>
                        </m:f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pPr marL="0" indent="0" algn="just">
                  <a:buNone/>
                </a:pPr>
                <a:r>
                  <a:rPr lang="en-GB" dirty="0" smtClean="0"/>
                  <a:t>How do we efficiently express the above in modern C++? 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F03FA04D-1911-4997-BA88-D64CF0D80120}" type="datetime1">
              <a:rPr lang="en-GB">
                <a:solidFill>
                  <a:srgbClr val="000000">
                    <a:alpha val="80000"/>
                  </a:srgbClr>
                </a:solidFill>
                <a:latin typeface="Calibri Light" panose="020F0302020204030204"/>
              </a:rPr>
              <a:pPr defTabSz="457200"/>
              <a:t>31/05/2015</a:t>
            </a:fld>
            <a:endParaRPr lang="en-GB" dirty="0">
              <a:solidFill>
                <a:srgbClr val="000000">
                  <a:alpha val="8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4720" y="5460962"/>
            <a:ext cx="2926080" cy="1397039"/>
          </a:xfrm>
        </p:spPr>
        <p:txBody>
          <a:bodyPr/>
          <a:lstStyle/>
          <a:p>
            <a:pPr defTabSz="457200"/>
            <a:fld id="{4FAB73BC-B049-4115-A692-8D63A059BFB8}" type="slidenum">
              <a:rPr lang="en-GB" sz="5400">
                <a:solidFill>
                  <a:srgbClr val="219DFD">
                    <a:alpha val="25000"/>
                  </a:srgbClr>
                </a:solidFill>
                <a:latin typeface="Calibri Light" panose="020F0302020204030204"/>
              </a:rPr>
              <a:pPr defTabSz="457200"/>
              <a:t>22</a:t>
            </a:fld>
            <a:endParaRPr lang="en-GB" sz="5400" dirty="0">
              <a:solidFill>
                <a:srgbClr val="219DFD">
                  <a:alpha val="25000"/>
                </a:srgb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877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657360" y="499680"/>
            <a:ext cx="10772280" cy="16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en-GB" sz="5400" strike="noStrike">
                <a:solidFill>
                  <a:srgbClr val="219DFD"/>
                </a:solidFill>
                <a:latin typeface="Calibri Light"/>
                <a:ea typeface="DejaVu Sans"/>
              </a:rPr>
              <a:t>Vector Valued Function in C++</a:t>
            </a:r>
            <a:endParaRPr/>
          </a:p>
        </p:txBody>
      </p:sp>
      <p:sp>
        <p:nvSpPr>
          <p:cNvPr id="345" name="CustomShape 2"/>
          <p:cNvSpPr/>
          <p:nvPr/>
        </p:nvSpPr>
        <p:spPr>
          <a:xfrm>
            <a:off x="676800" y="2011680"/>
            <a:ext cx="10753200" cy="37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en-GB" sz="2400" strike="noStrike" dirty="0">
                <a:solidFill>
                  <a:srgbClr val="0000FF"/>
                </a:solidFill>
                <a:latin typeface="Consolas"/>
                <a:ea typeface="DejaVu Sans"/>
              </a:rPr>
              <a:t>template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&lt;</a:t>
            </a:r>
            <a:r>
              <a:rPr lang="en-GB" sz="2400" strike="noStrike" dirty="0" err="1">
                <a:solidFill>
                  <a:srgbClr val="0000FF"/>
                </a:solidFill>
                <a:latin typeface="Consolas"/>
                <a:ea typeface="DejaVu Sans"/>
              </a:rPr>
              <a:t>typename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 </a:t>
            </a:r>
            <a:r>
              <a:rPr lang="en-GB" sz="2400" strike="noStrike" dirty="0">
                <a:solidFill>
                  <a:srgbClr val="2B91AF"/>
                </a:solidFill>
                <a:latin typeface="Consolas"/>
                <a:ea typeface="DejaVu Sans"/>
              </a:rPr>
              <a:t>T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, </a:t>
            </a:r>
            <a:r>
              <a:rPr lang="en-GB" sz="2400" strike="noStrike" dirty="0" err="1">
                <a:solidFill>
                  <a:srgbClr val="0000FF"/>
                </a:solidFill>
                <a:latin typeface="Consolas"/>
                <a:ea typeface="DejaVu Sans"/>
              </a:rPr>
              <a:t>typename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 </a:t>
            </a:r>
            <a:r>
              <a:rPr lang="en-GB" sz="2400" strike="noStrike" dirty="0">
                <a:solidFill>
                  <a:srgbClr val="2B91AF"/>
                </a:solidFill>
                <a:latin typeface="Consolas"/>
                <a:ea typeface="DejaVu Sans"/>
              </a:rPr>
              <a:t>Op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&gt;</a:t>
            </a:r>
            <a:endParaRPr dirty="0"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en-GB" sz="2400" dirty="0" smtClean="0">
                <a:solidFill>
                  <a:srgbClr val="0000FF"/>
                </a:solidFill>
                <a:latin typeface="Consolas"/>
              </a:rPr>
              <a:t>void</a:t>
            </a:r>
            <a:r>
              <a:rPr lang="en-GB" sz="2400" strike="noStrike" dirty="0" smtClean="0">
                <a:solidFill>
                  <a:srgbClr val="000000"/>
                </a:solidFill>
                <a:latin typeface="Consolas"/>
                <a:ea typeface="DejaVu Sans"/>
              </a:rPr>
              <a:t> </a:t>
            </a:r>
            <a:r>
              <a:rPr lang="en-GB" sz="2400" strike="noStrike" dirty="0" err="1" smtClean="0">
                <a:solidFill>
                  <a:srgbClr val="000000"/>
                </a:solidFill>
                <a:latin typeface="Consolas"/>
                <a:ea typeface="DejaVu Sans"/>
              </a:rPr>
              <a:t>vector_transform</a:t>
            </a:r>
            <a:r>
              <a:rPr lang="en-GB" sz="2400" strike="noStrike" dirty="0" smtClean="0">
                <a:solidFill>
                  <a:srgbClr val="000000"/>
                </a:solidFill>
                <a:latin typeface="Consolas"/>
                <a:ea typeface="DejaVu Sans"/>
              </a:rPr>
              <a:t>(</a:t>
            </a:r>
            <a:r>
              <a:rPr lang="en-GB" sz="2400" strike="noStrike" dirty="0" smtClean="0">
                <a:solidFill>
                  <a:srgbClr val="2B91AF"/>
                </a:solidFill>
                <a:latin typeface="Consolas"/>
                <a:ea typeface="DejaVu Sans"/>
              </a:rPr>
              <a:t>vector</a:t>
            </a:r>
            <a:r>
              <a:rPr lang="en-GB" sz="2400" strike="noStrike" dirty="0" smtClean="0">
                <a:solidFill>
                  <a:srgbClr val="000000"/>
                </a:solidFill>
                <a:latin typeface="Consolas"/>
                <a:ea typeface="DejaVu Sans"/>
              </a:rPr>
              <a:t>&lt;</a:t>
            </a:r>
            <a:r>
              <a:rPr lang="en-GB" sz="2400" strike="noStrike" dirty="0" smtClean="0">
                <a:solidFill>
                  <a:srgbClr val="2B91AF"/>
                </a:solidFill>
                <a:latin typeface="Consolas"/>
                <a:ea typeface="DejaVu Sans"/>
              </a:rPr>
              <a:t>T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&gt;&amp; </a:t>
            </a:r>
            <a:r>
              <a:rPr lang="en-GB" sz="2400" strike="noStrike" dirty="0">
                <a:solidFill>
                  <a:srgbClr val="808080"/>
                </a:solidFill>
                <a:latin typeface="Consolas"/>
                <a:ea typeface="DejaVu Sans"/>
              </a:rPr>
              <a:t>X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, </a:t>
            </a:r>
            <a:r>
              <a:rPr lang="en-GB" sz="2400" strike="noStrike" dirty="0" smtClean="0">
                <a:solidFill>
                  <a:srgbClr val="2B91AF"/>
                </a:solidFill>
                <a:latin typeface="Consolas"/>
                <a:ea typeface="DejaVu Sans"/>
              </a:rPr>
              <a:t>Op</a:t>
            </a:r>
            <a:r>
              <a:rPr lang="en-GB" sz="2400" strike="noStrike" dirty="0" smtClean="0">
                <a:solidFill>
                  <a:srgbClr val="808080"/>
                </a:solidFill>
                <a:latin typeface="Consolas"/>
                <a:ea typeface="DejaVu Sans"/>
              </a:rPr>
              <a:t> </a:t>
            </a:r>
            <a:r>
              <a:rPr lang="en-GB" sz="2400" strike="noStrike" dirty="0">
                <a:solidFill>
                  <a:srgbClr val="808080"/>
                </a:solidFill>
                <a:latin typeface="Consolas"/>
                <a:ea typeface="DejaVu Sans"/>
              </a:rPr>
              <a:t>F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)</a:t>
            </a:r>
            <a:endParaRPr dirty="0"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{</a:t>
            </a:r>
            <a:endParaRPr dirty="0"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    </a:t>
            </a:r>
            <a:r>
              <a:rPr lang="en-GB" sz="2400" strike="noStrike" dirty="0" smtClean="0">
                <a:solidFill>
                  <a:srgbClr val="000000"/>
                </a:solidFill>
                <a:latin typeface="Consolas"/>
                <a:ea typeface="DejaVu Sans"/>
              </a:rPr>
              <a:t>transform(begin(</a:t>
            </a:r>
            <a:r>
              <a:rPr lang="en-GB" sz="2400" strike="noStrike" dirty="0" smtClean="0">
                <a:solidFill>
                  <a:srgbClr val="808080"/>
                </a:solidFill>
                <a:latin typeface="Consolas"/>
                <a:ea typeface="DejaVu Sans"/>
              </a:rPr>
              <a:t>X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), </a:t>
            </a:r>
            <a:r>
              <a:rPr lang="en-GB" sz="2400" strike="noStrike" dirty="0" smtClean="0">
                <a:solidFill>
                  <a:srgbClr val="000000"/>
                </a:solidFill>
                <a:latin typeface="Consolas"/>
                <a:ea typeface="DejaVu Sans"/>
              </a:rPr>
              <a:t>end(</a:t>
            </a:r>
            <a:r>
              <a:rPr lang="en-GB" sz="2400" strike="noStrike" dirty="0" smtClean="0">
                <a:solidFill>
                  <a:srgbClr val="808080"/>
                </a:solidFill>
                <a:latin typeface="Consolas"/>
                <a:ea typeface="DejaVu Sans"/>
              </a:rPr>
              <a:t>X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), </a:t>
            </a:r>
            <a:r>
              <a:rPr lang="en-GB" sz="2400" strike="noStrike" dirty="0" smtClean="0">
                <a:solidFill>
                  <a:srgbClr val="000000"/>
                </a:solidFill>
                <a:latin typeface="Consolas"/>
                <a:ea typeface="DejaVu Sans"/>
              </a:rPr>
              <a:t>begin(</a:t>
            </a:r>
            <a:r>
              <a:rPr lang="en-GB" sz="2400" dirty="0">
                <a:solidFill>
                  <a:srgbClr val="808080"/>
                </a:solidFill>
                <a:latin typeface="Consolas"/>
              </a:rPr>
              <a:t>X</a:t>
            </a:r>
            <a:r>
              <a:rPr lang="en-GB" sz="2400" strike="noStrike" dirty="0" smtClean="0">
                <a:solidFill>
                  <a:srgbClr val="000000"/>
                </a:solidFill>
                <a:latin typeface="Consolas"/>
                <a:ea typeface="DejaVu Sans"/>
              </a:rPr>
              <a:t>), 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F);</a:t>
            </a:r>
            <a:endParaRPr dirty="0"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en-GB" sz="2400" strike="noStrike" dirty="0" smtClean="0">
                <a:solidFill>
                  <a:srgbClr val="000000"/>
                </a:solidFill>
                <a:latin typeface="Consolas"/>
                <a:ea typeface="DejaVu Sans"/>
              </a:rPr>
              <a:t>}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657360" y="499680"/>
            <a:ext cx="10772280" cy="16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en-GB" sz="5400" strike="noStrike">
                <a:solidFill>
                  <a:srgbClr val="219DFD"/>
                </a:solidFill>
                <a:latin typeface="Calibri Light"/>
                <a:ea typeface="DejaVu Sans"/>
              </a:rPr>
              <a:t>Vector Valued Function in C++ </a:t>
            </a:r>
            <a:r>
              <a:rPr lang="en-GB" sz="5400" b="1" strike="noStrike">
                <a:solidFill>
                  <a:srgbClr val="219DFD"/>
                </a:solidFill>
                <a:latin typeface="Calibri Light"/>
                <a:ea typeface="DejaVu Sans"/>
              </a:rPr>
              <a:t>AMP</a:t>
            </a:r>
            <a:endParaRPr/>
          </a:p>
        </p:txBody>
      </p:sp>
      <p:sp>
        <p:nvSpPr>
          <p:cNvPr id="347" name="CustomShape 2"/>
          <p:cNvSpPr/>
          <p:nvPr/>
        </p:nvSpPr>
        <p:spPr>
          <a:xfrm>
            <a:off x="676800" y="1845360"/>
            <a:ext cx="10957358" cy="484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5000"/>
              </a:lnSpc>
              <a:buFont typeface="Arial"/>
              <a:buChar char=" "/>
            </a:pPr>
            <a:r>
              <a:rPr lang="en-GB" sz="2400" strike="noStrike" dirty="0">
                <a:solidFill>
                  <a:srgbClr val="0000FF"/>
                </a:solidFill>
                <a:latin typeface="Consolas"/>
                <a:ea typeface="DejaVu Sans"/>
              </a:rPr>
              <a:t>template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&lt;</a:t>
            </a:r>
            <a:r>
              <a:rPr lang="en-GB" sz="2400" strike="noStrike" dirty="0" err="1">
                <a:solidFill>
                  <a:srgbClr val="0000FF"/>
                </a:solidFill>
                <a:latin typeface="Consolas"/>
                <a:ea typeface="DejaVu Sans"/>
              </a:rPr>
              <a:t>typename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 </a:t>
            </a:r>
            <a:r>
              <a:rPr lang="en-GB" sz="2400" strike="noStrike" dirty="0">
                <a:solidFill>
                  <a:srgbClr val="2B91AF"/>
                </a:solidFill>
                <a:latin typeface="Consolas"/>
                <a:ea typeface="DejaVu Sans"/>
              </a:rPr>
              <a:t>T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, </a:t>
            </a:r>
            <a:r>
              <a:rPr lang="en-GB" sz="2400" strike="noStrike" dirty="0" err="1">
                <a:solidFill>
                  <a:srgbClr val="0000FF"/>
                </a:solidFill>
                <a:latin typeface="Consolas"/>
                <a:ea typeface="DejaVu Sans"/>
              </a:rPr>
              <a:t>typename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 </a:t>
            </a:r>
            <a:r>
              <a:rPr lang="en-GB" sz="2400" strike="noStrike" dirty="0">
                <a:solidFill>
                  <a:srgbClr val="2B91AF"/>
                </a:solidFill>
                <a:latin typeface="Consolas"/>
                <a:ea typeface="DejaVu Sans"/>
              </a:rPr>
              <a:t>Op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&gt;</a:t>
            </a:r>
            <a:endParaRPr sz="2400" dirty="0"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en-GB" sz="2400" dirty="0" smtClean="0">
                <a:solidFill>
                  <a:srgbClr val="0000FF"/>
                </a:solidFill>
                <a:latin typeface="Consolas"/>
              </a:rPr>
              <a:t>void</a:t>
            </a:r>
            <a:r>
              <a:rPr lang="en-GB" sz="2400" strike="noStrike" dirty="0" smtClean="0">
                <a:solidFill>
                  <a:srgbClr val="000000"/>
                </a:solidFill>
                <a:latin typeface="Consolas"/>
                <a:ea typeface="DejaVu Sans"/>
              </a:rPr>
              <a:t> </a:t>
            </a:r>
            <a:r>
              <a:rPr lang="en-GB" sz="2400" strike="noStrike" dirty="0" err="1" smtClean="0">
                <a:solidFill>
                  <a:srgbClr val="000000"/>
                </a:solidFill>
                <a:latin typeface="Consolas"/>
                <a:ea typeface="DejaVu Sans"/>
              </a:rPr>
              <a:t>vector_transform</a:t>
            </a:r>
            <a:r>
              <a:rPr lang="en-GB" sz="2400" strike="noStrike" dirty="0" smtClean="0">
                <a:solidFill>
                  <a:srgbClr val="000000"/>
                </a:solidFill>
                <a:latin typeface="Consolas"/>
                <a:ea typeface="DejaVu Sans"/>
              </a:rPr>
              <a:t>(</a:t>
            </a:r>
            <a:r>
              <a:rPr lang="en-GB" sz="2400" strike="noStrike" dirty="0" smtClean="0">
                <a:solidFill>
                  <a:srgbClr val="2B91AF"/>
                </a:solidFill>
                <a:latin typeface="Consolas"/>
                <a:ea typeface="DejaVu Sans"/>
              </a:rPr>
              <a:t>vector</a:t>
            </a:r>
            <a:r>
              <a:rPr lang="en-GB" sz="2400" strike="noStrike" dirty="0" smtClean="0">
                <a:solidFill>
                  <a:srgbClr val="000000"/>
                </a:solidFill>
                <a:latin typeface="Consolas"/>
                <a:ea typeface="DejaVu Sans"/>
              </a:rPr>
              <a:t>&lt;</a:t>
            </a:r>
            <a:r>
              <a:rPr lang="en-GB" sz="2400" strike="noStrike" dirty="0" smtClean="0">
                <a:solidFill>
                  <a:srgbClr val="2B91AF"/>
                </a:solidFill>
                <a:latin typeface="Consolas"/>
                <a:ea typeface="DejaVu Sans"/>
              </a:rPr>
              <a:t>T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&gt;&amp; </a:t>
            </a:r>
            <a:r>
              <a:rPr lang="en-GB" sz="2400" strike="noStrike" dirty="0">
                <a:solidFill>
                  <a:srgbClr val="808080"/>
                </a:solidFill>
                <a:latin typeface="Consolas"/>
                <a:ea typeface="DejaVu Sans"/>
              </a:rPr>
              <a:t>X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, </a:t>
            </a:r>
            <a:r>
              <a:rPr lang="en-GB" sz="2400" strike="noStrike" dirty="0">
                <a:solidFill>
                  <a:srgbClr val="2B91AF"/>
                </a:solidFill>
                <a:latin typeface="Consolas"/>
                <a:ea typeface="DejaVu Sans"/>
              </a:rPr>
              <a:t>Op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 </a:t>
            </a:r>
            <a:r>
              <a:rPr lang="en-GB" sz="2400" strike="noStrike" dirty="0">
                <a:solidFill>
                  <a:srgbClr val="808080"/>
                </a:solidFill>
                <a:latin typeface="Consolas"/>
                <a:ea typeface="DejaVu Sans"/>
              </a:rPr>
              <a:t>F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)</a:t>
            </a:r>
            <a:endParaRPr sz="2400" dirty="0"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{</a:t>
            </a:r>
            <a:endParaRPr sz="2400" dirty="0"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    </a:t>
            </a:r>
            <a:r>
              <a:rPr lang="en-GB" sz="2400" strike="noStrike" dirty="0" err="1" smtClean="0">
                <a:solidFill>
                  <a:srgbClr val="2B91AF"/>
                </a:solidFill>
                <a:latin typeface="Consolas"/>
                <a:ea typeface="DejaVu Sans"/>
              </a:rPr>
              <a:t>array_view</a:t>
            </a:r>
            <a:r>
              <a:rPr lang="en-GB" sz="2400" strike="noStrike" dirty="0" smtClean="0">
                <a:solidFill>
                  <a:srgbClr val="000000"/>
                </a:solidFill>
                <a:latin typeface="Consolas"/>
                <a:ea typeface="DejaVu Sans"/>
              </a:rPr>
              <a:t>&lt;</a:t>
            </a:r>
            <a:r>
              <a:rPr lang="en-GB" sz="2400" strike="noStrike" dirty="0" smtClean="0">
                <a:solidFill>
                  <a:srgbClr val="2B91AF"/>
                </a:solidFill>
                <a:latin typeface="Consolas"/>
                <a:ea typeface="DejaVu Sans"/>
              </a:rPr>
              <a:t>T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&gt; </a:t>
            </a:r>
            <a:r>
              <a:rPr lang="en-GB" sz="2400" strike="noStrike" dirty="0" err="1">
                <a:solidFill>
                  <a:srgbClr val="000000"/>
                </a:solidFill>
                <a:latin typeface="Consolas"/>
                <a:ea typeface="DejaVu Sans"/>
              </a:rPr>
              <a:t>X_acc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(</a:t>
            </a:r>
            <a:r>
              <a:rPr lang="en-GB" sz="2400" strike="noStrike" dirty="0">
                <a:solidFill>
                  <a:srgbClr val="808080"/>
                </a:solidFill>
                <a:latin typeface="Consolas"/>
                <a:ea typeface="DejaVu Sans"/>
              </a:rPr>
              <a:t>X</a:t>
            </a:r>
            <a:r>
              <a:rPr lang="en-GB" sz="2400" strike="noStrike" dirty="0" smtClean="0">
                <a:solidFill>
                  <a:srgbClr val="000000"/>
                </a:solidFill>
                <a:latin typeface="Consolas"/>
                <a:ea typeface="DejaVu Sans"/>
              </a:rPr>
              <a:t>);</a:t>
            </a:r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en-GB" sz="2400" dirty="0">
                <a:solidFill>
                  <a:srgbClr val="000000"/>
                </a:solidFill>
                <a:latin typeface="Consolas"/>
                <a:ea typeface="DejaVu Sans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Consolas"/>
                <a:ea typeface="DejaVu Sans"/>
              </a:rPr>
              <a:t>   </a:t>
            </a:r>
            <a:r>
              <a:rPr lang="en-GB" sz="2400" strike="noStrike" dirty="0" err="1" smtClean="0">
                <a:solidFill>
                  <a:srgbClr val="0000FF"/>
                </a:solidFill>
                <a:latin typeface="Consolas"/>
                <a:ea typeface="DejaVu Sans"/>
              </a:rPr>
              <a:t>const</a:t>
            </a:r>
            <a:r>
              <a:rPr lang="en-GB" sz="2400" strike="noStrike" dirty="0" smtClean="0">
                <a:solidFill>
                  <a:srgbClr val="000000"/>
                </a:solidFill>
                <a:latin typeface="Consolas"/>
                <a:ea typeface="DejaVu Sans"/>
              </a:rPr>
              <a:t> </a:t>
            </a:r>
            <a:r>
              <a:rPr lang="en-GB" sz="2400" strike="noStrike" dirty="0">
                <a:solidFill>
                  <a:srgbClr val="0000FF"/>
                </a:solidFill>
                <a:latin typeface="Consolas"/>
                <a:ea typeface="DejaVu Sans"/>
              </a:rPr>
              <a:t>auto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 lanes = </a:t>
            </a:r>
            <a:r>
              <a:rPr lang="en-GB" sz="2400" strike="noStrike" dirty="0" err="1" smtClean="0">
                <a:solidFill>
                  <a:srgbClr val="000000"/>
                </a:solidFill>
                <a:latin typeface="Consolas"/>
                <a:ea typeface="DejaVu Sans"/>
              </a:rPr>
              <a:t>X.extent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;</a:t>
            </a:r>
            <a:endParaRPr sz="2400" dirty="0"/>
          </a:p>
          <a:p>
            <a:pPr>
              <a:lnSpc>
                <a:spcPct val="85000"/>
              </a:lnSpc>
            </a:pPr>
            <a:endParaRPr sz="2400" dirty="0"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    </a:t>
            </a:r>
            <a:r>
              <a:rPr lang="en-GB" sz="2400" strike="noStrike" dirty="0" err="1">
                <a:solidFill>
                  <a:srgbClr val="000000"/>
                </a:solidFill>
                <a:latin typeface="Consolas"/>
                <a:ea typeface="DejaVu Sans"/>
              </a:rPr>
              <a:t>parallel_for_each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(lanes, [=](</a:t>
            </a:r>
            <a:r>
              <a:rPr lang="en-GB" sz="2400" strike="noStrike" dirty="0">
                <a:solidFill>
                  <a:srgbClr val="2B91AF"/>
                </a:solidFill>
                <a:latin typeface="Consolas"/>
                <a:ea typeface="DejaVu Sans"/>
              </a:rPr>
              <a:t>index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&lt;1&gt; </a:t>
            </a:r>
            <a:r>
              <a:rPr lang="en-GB" sz="2400" strike="noStrike" dirty="0">
                <a:solidFill>
                  <a:srgbClr val="808080"/>
                </a:solidFill>
                <a:latin typeface="Consolas"/>
                <a:ea typeface="DejaVu Sans"/>
              </a:rPr>
              <a:t>lane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) </a:t>
            </a:r>
            <a:r>
              <a:rPr lang="en-GB" sz="2400" strike="noStrike" dirty="0">
                <a:solidFill>
                  <a:srgbClr val="0000FF"/>
                </a:solidFill>
                <a:latin typeface="Consolas"/>
                <a:ea typeface="DejaVu Sans"/>
              </a:rPr>
              <a:t>restrict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(</a:t>
            </a:r>
            <a:r>
              <a:rPr lang="en-GB" sz="2400" strike="noStrike" dirty="0">
                <a:solidFill>
                  <a:srgbClr val="0000FF"/>
                </a:solidFill>
                <a:latin typeface="Consolas"/>
                <a:ea typeface="DejaVu Sans"/>
              </a:rPr>
              <a:t>amp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) {</a:t>
            </a:r>
            <a:endParaRPr sz="2400" dirty="0"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       </a:t>
            </a:r>
            <a:r>
              <a:rPr lang="en-GB" sz="2400" strike="noStrike" dirty="0" err="1" smtClean="0">
                <a:solidFill>
                  <a:srgbClr val="000000"/>
                </a:solidFill>
                <a:latin typeface="Consolas"/>
                <a:ea typeface="DejaVu Sans"/>
              </a:rPr>
              <a:t>X_acc</a:t>
            </a:r>
            <a:r>
              <a:rPr lang="en-GB" sz="2400" strike="noStrike" dirty="0" smtClean="0">
                <a:solidFill>
                  <a:srgbClr val="000000"/>
                </a:solidFill>
                <a:latin typeface="Consolas"/>
                <a:ea typeface="DejaVu Sans"/>
              </a:rPr>
              <a:t>[</a:t>
            </a:r>
            <a:r>
              <a:rPr lang="en-GB" sz="2400" strike="noStrike" dirty="0" smtClean="0">
                <a:solidFill>
                  <a:srgbClr val="808080"/>
                </a:solidFill>
                <a:latin typeface="Consolas"/>
                <a:ea typeface="DejaVu Sans"/>
              </a:rPr>
              <a:t>lane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] = </a:t>
            </a:r>
            <a:r>
              <a:rPr lang="en-GB" sz="2400" strike="noStrike" dirty="0">
                <a:solidFill>
                  <a:srgbClr val="808080"/>
                </a:solidFill>
                <a:latin typeface="Consolas"/>
                <a:ea typeface="DejaVu Sans"/>
              </a:rPr>
              <a:t>F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(</a:t>
            </a:r>
            <a:r>
              <a:rPr lang="en-GB" sz="2400" strike="noStrike" dirty="0" err="1">
                <a:solidFill>
                  <a:srgbClr val="000000"/>
                </a:solidFill>
                <a:latin typeface="Consolas"/>
                <a:ea typeface="DejaVu Sans"/>
              </a:rPr>
              <a:t>X_acc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[</a:t>
            </a:r>
            <a:r>
              <a:rPr lang="en-GB" sz="2400" strike="noStrike" dirty="0">
                <a:solidFill>
                  <a:srgbClr val="808080"/>
                </a:solidFill>
                <a:latin typeface="Consolas"/>
                <a:ea typeface="DejaVu Sans"/>
              </a:rPr>
              <a:t>lane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]);</a:t>
            </a:r>
            <a:endParaRPr sz="2400" dirty="0"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    });</a:t>
            </a:r>
            <a:endParaRPr sz="2400" dirty="0"/>
          </a:p>
          <a:p>
            <a:pPr>
              <a:lnSpc>
                <a:spcPct val="85000"/>
              </a:lnSpc>
              <a:buFont typeface="Arial"/>
              <a:buChar char=" "/>
            </a:pPr>
            <a:r>
              <a:rPr lang="en-GB" sz="2400" strike="noStrike" dirty="0" smtClean="0">
                <a:solidFill>
                  <a:srgbClr val="000000"/>
                </a:solidFill>
                <a:latin typeface="Consolas"/>
                <a:ea typeface="DejaVu Sans"/>
              </a:rPr>
              <a:t>}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Code example II –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rotate</a:t>
            </a: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pPr marL="0" indent="0" algn="just">
                  <a:buNone/>
                </a:pPr>
                <a:r>
                  <a:rPr lang="en-GB" dirty="0" smtClean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be an N-dimensional vector,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∞</m:t>
                        </m:r>
                      </m:e>
                    </m:d>
                  </m:oMath>
                </a14:m>
                <a:r>
                  <a:rPr lang="en-GB" dirty="0" smtClean="0"/>
                  <a:t> an integral quantity and </a:t>
                </a:r>
                <a:r>
                  <a:rPr lang="en-GB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rotate</a:t>
                </a:r>
                <a:r>
                  <a:rPr lang="en-GB" dirty="0" smtClean="0"/>
                  <a:t> a vector valued function that rotates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left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positions: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rotate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GB" dirty="0" smtClean="0"/>
                  <a:t>Fundamental algorithm, very important – if in doubt, ask Sean Parent!  (</a:t>
                </a:r>
                <a:r>
                  <a:rPr lang="en-GB" dirty="0" smtClean="0">
                    <a:hlinkClick r:id="rId3"/>
                  </a:rPr>
                  <a:t>https://www.youtube.com/watch?v=IzNtM038JuI</a:t>
                </a:r>
                <a:r>
                  <a:rPr lang="en-GB" dirty="0" smtClean="0"/>
                  <a:t>).</a:t>
                </a:r>
              </a:p>
              <a:p>
                <a:pPr marL="0" indent="0" algn="just">
                  <a:buNone/>
                </a:pPr>
                <a:r>
                  <a:rPr lang="en-GB" dirty="0" smtClean="0"/>
                  <a:t>Beautifully (and compactly) described in 2.2 from Jon Bentley’s </a:t>
                </a:r>
                <a:r>
                  <a:rPr lang="en-GB" i="1" dirty="0" smtClean="0"/>
                  <a:t>Programming Pearls</a:t>
                </a:r>
                <a:r>
                  <a:rPr lang="en-GB" dirty="0" smtClean="0"/>
                  <a:t>.</a:t>
                </a:r>
              </a:p>
              <a:p>
                <a:pPr marL="0" indent="0">
                  <a:buNone/>
                </a:pPr>
                <a:r>
                  <a:rPr lang="en-GB" dirty="0">
                    <a:cs typeface="Consolas" panose="020B0609020204030204" pitchFamily="49" charset="0"/>
                  </a:rPr>
                  <a:t>Let’s use the triple reversal algorithm (ancient lore even in the ‘70s, elegant and fast):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rotate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reverse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[0: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−1]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≺</m:t>
                      </m:r>
                      <m:r>
                        <m:rPr>
                          <m:nor/>
                        </m:rPr>
                        <a:rPr lang="en-GB">
                          <a:latin typeface="Consolas" panose="020B0609020204030204" pitchFamily="49" charset="0"/>
                          <a:ea typeface="Cambria Math" panose="02040503050406030204" pitchFamily="18" charset="0"/>
                          <a:cs typeface="Consolas" panose="020B0609020204030204" pitchFamily="49" charset="0"/>
                        </a:rPr>
                        <m:t>reverse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≺</m:t>
                      </m:r>
                      <m:r>
                        <m:rPr>
                          <m:nor/>
                        </m:rPr>
                        <a:rPr lang="en-GB">
                          <a:latin typeface="Consolas" panose="020B0609020204030204" pitchFamily="49" charset="0"/>
                          <a:ea typeface="Cambria Math" panose="02040503050406030204" pitchFamily="18" charset="0"/>
                          <a:cs typeface="Consolas" panose="020B0609020204030204" pitchFamily="49" charset="0"/>
                        </a:rPr>
                        <m:t>reverse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nsolas" panose="020B0609020204030204" pitchFamily="49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GB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verse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olas" panose="020B0609020204030204" pitchFamily="49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nsolas" panose="020B0609020204030204" pitchFamily="49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nsolas" panose="020B0609020204030204" pitchFamily="49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nsolas" panose="020B0609020204030204" pitchFamily="49" charset="0"/>
                            </a:rPr>
                            <m:t>𝑁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nsolas" panose="020B0609020204030204" pitchFamily="49" charset="0"/>
                            </a:rPr>
                            <m:t>−1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olas" panose="020B0609020204030204" pitchFamily="49" charset="0"/>
                        </a:rPr>
                        <m:t>,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nsolas" panose="020B0609020204030204" pitchFamily="49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nsolas" panose="020B0609020204030204" pitchFamily="49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nsolas" panose="020B0609020204030204" pitchFamily="49" charset="0"/>
                            </a:rPr>
                            <m:t>𝑁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nsolas" panose="020B0609020204030204" pitchFamily="49" charset="0"/>
                            </a:rPr>
                            <m:t>−2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olas" panose="020B0609020204030204" pitchFamily="49" charset="0"/>
                        </a:rPr>
                        <m:t>,…,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nsolas" panose="020B0609020204030204" pitchFamily="49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nsolas" panose="020B0609020204030204" pitchFamily="49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nsolas" panose="020B0609020204030204" pitchFamily="49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olas" panose="020B0609020204030204" pitchFamily="49" charset="0"/>
                        </a:rPr>
                        <m:t>,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nsolas" panose="020B0609020204030204" pitchFamily="49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nsolas" panose="020B0609020204030204" pitchFamily="49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nsolas" panose="020B0609020204030204" pitchFamily="49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olas" panose="020B0609020204030204" pitchFamily="49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50" t="-1780" r="-907" b="-14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5507617-9A95-4FED-8DFF-99FD687FF2B6}" type="datetime1">
              <a:rPr lang="en-GB">
                <a:solidFill>
                  <a:srgbClr val="000000">
                    <a:alpha val="80000"/>
                  </a:srgbClr>
                </a:solidFill>
                <a:latin typeface="Calibri Light" panose="020F0302020204030204"/>
              </a:rPr>
              <a:pPr defTabSz="457200"/>
              <a:t>31/05/2015</a:t>
            </a:fld>
            <a:endParaRPr lang="en-GB" dirty="0">
              <a:solidFill>
                <a:srgbClr val="000000">
                  <a:alpha val="8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4720" y="5460962"/>
            <a:ext cx="2926080" cy="1397039"/>
          </a:xfrm>
        </p:spPr>
        <p:txBody>
          <a:bodyPr/>
          <a:lstStyle/>
          <a:p>
            <a:pPr defTabSz="457200"/>
            <a:fld id="{4FAB73BC-B049-4115-A692-8D63A059BFB8}" type="slidenum">
              <a:rPr lang="en-GB" sz="5400">
                <a:solidFill>
                  <a:srgbClr val="219DFD">
                    <a:alpha val="25000"/>
                  </a:srgbClr>
                </a:solidFill>
                <a:latin typeface="Calibri Light" panose="020F0302020204030204"/>
              </a:rPr>
              <a:pPr defTabSz="457200"/>
              <a:t>25</a:t>
            </a:fld>
            <a:endParaRPr lang="en-GB" sz="5400" dirty="0">
              <a:solidFill>
                <a:srgbClr val="219DFD">
                  <a:alpha val="25000"/>
                </a:srgb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903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rotate</a:t>
            </a:r>
            <a:r>
              <a:rPr lang="en-GB" dirty="0" smtClean="0"/>
              <a:t> in C++ (NOT 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::rotate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451" y="2011681"/>
            <a:ext cx="10753725" cy="409550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GB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rotate(</a:t>
            </a:r>
            <a:r>
              <a:rPr lang="en-GB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first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new_first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last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first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== </a:t>
            </a:r>
            <a:r>
              <a:rPr lang="en-GB" dirty="0" err="1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new_first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last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lvl="2"/>
            <a:r>
              <a:rPr lang="en-GB" sz="2500" i="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GB" sz="2500" i="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GB" sz="2500" i="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new_first</a:t>
            </a:r>
            <a:r>
              <a:rPr lang="en-GB" sz="2500" i="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== </a:t>
            </a:r>
            <a:r>
              <a:rPr lang="en-GB" sz="2500" i="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last</a:t>
            </a:r>
            <a:r>
              <a:rPr lang="en-GB" sz="2500" i="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GB" sz="2500" i="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GB" sz="2500" i="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2500" i="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first</a:t>
            </a:r>
            <a:r>
              <a:rPr lang="en-GB" sz="2500" i="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</a:p>
          <a:p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reverse(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first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GB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new_first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reverse(</a:t>
            </a:r>
            <a:r>
              <a:rPr lang="en-GB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new_first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last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reverse(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first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last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first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+ 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distance(</a:t>
            </a:r>
            <a:r>
              <a:rPr lang="en-GB" dirty="0" err="1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new_first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last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65F8C14E-6E30-4390-A4F2-F2263C8551A5}" type="datetime1">
              <a:rPr lang="en-GB">
                <a:solidFill>
                  <a:srgbClr val="000000">
                    <a:alpha val="80000"/>
                  </a:srgbClr>
                </a:solidFill>
                <a:latin typeface="Calibri Light" panose="020F0302020204030204"/>
              </a:rPr>
              <a:pPr defTabSz="457200"/>
              <a:t>31/05/2015</a:t>
            </a:fld>
            <a:endParaRPr lang="en-GB" dirty="0">
              <a:solidFill>
                <a:srgbClr val="000000">
                  <a:alpha val="8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4720" y="5460962"/>
            <a:ext cx="2926080" cy="1397039"/>
          </a:xfrm>
        </p:spPr>
        <p:txBody>
          <a:bodyPr/>
          <a:lstStyle/>
          <a:p>
            <a:pPr defTabSz="457200"/>
            <a:fld id="{4FAB73BC-B049-4115-A692-8D63A059BFB8}" type="slidenum">
              <a:rPr lang="en-GB" sz="5400">
                <a:solidFill>
                  <a:srgbClr val="219DFD">
                    <a:alpha val="25000"/>
                  </a:srgbClr>
                </a:solidFill>
                <a:latin typeface="Calibri Light" panose="020F0302020204030204"/>
              </a:rPr>
              <a:pPr defTabSz="457200"/>
              <a:t>26</a:t>
            </a:fld>
            <a:endParaRPr lang="en-GB" sz="5400" dirty="0">
              <a:solidFill>
                <a:srgbClr val="219DFD">
                  <a:alpha val="25000"/>
                </a:srgb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3740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rotate</a:t>
            </a:r>
            <a:r>
              <a:rPr lang="en-GB" dirty="0" smtClean="0"/>
              <a:t> in C++ AMP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2722CA10-E75F-4304-A3EE-98B3093D8546}" type="datetime1">
              <a:rPr lang="en-GB">
                <a:solidFill>
                  <a:srgbClr val="000000">
                    <a:alpha val="80000"/>
                  </a:srgbClr>
                </a:solidFill>
                <a:latin typeface="Calibri Light" panose="020F0302020204030204"/>
              </a:rPr>
              <a:pPr defTabSz="457200"/>
              <a:t>31/05/2015</a:t>
            </a:fld>
            <a:endParaRPr lang="en-GB" dirty="0">
              <a:solidFill>
                <a:srgbClr val="000000">
                  <a:alpha val="8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4720" y="5460962"/>
            <a:ext cx="2926080" cy="1397039"/>
          </a:xfrm>
        </p:spPr>
        <p:txBody>
          <a:bodyPr/>
          <a:lstStyle/>
          <a:p>
            <a:pPr defTabSz="457200"/>
            <a:fld id="{4FAB73BC-B049-4115-A692-8D63A059BFB8}" type="slidenum">
              <a:rPr lang="en-GB" sz="5400">
                <a:solidFill>
                  <a:srgbClr val="219DFD">
                    <a:alpha val="25000"/>
                  </a:srgbClr>
                </a:solidFill>
                <a:latin typeface="Calibri Light" panose="020F0302020204030204"/>
              </a:rPr>
              <a:pPr defTabSz="457200"/>
              <a:t>27</a:t>
            </a:fld>
            <a:endParaRPr lang="en-GB" sz="5400" dirty="0">
              <a:solidFill>
                <a:srgbClr val="219DFD">
                  <a:alpha val="25000"/>
                </a:srgbClr>
              </a:solidFill>
              <a:latin typeface="Calibri Light" panose="020F0302020204030204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77451" y="2011680"/>
            <a:ext cx="10753725" cy="41206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GB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rotate(</a:t>
            </a:r>
            <a:r>
              <a:rPr lang="en-GB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first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new_first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last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first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== </a:t>
            </a:r>
            <a:r>
              <a:rPr lang="en-GB" dirty="0" err="1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new_first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last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lvl="2"/>
            <a:r>
              <a:rPr lang="en-GB" sz="2500" i="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GB" sz="2500" i="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GB" sz="2500" i="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new_first</a:t>
            </a:r>
            <a:r>
              <a:rPr lang="en-GB" sz="2500" i="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== </a:t>
            </a:r>
            <a:r>
              <a:rPr lang="en-GB" sz="2500" i="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last</a:t>
            </a:r>
            <a:r>
              <a:rPr lang="en-GB" sz="2500" i="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GB" sz="2500" i="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GB" sz="2500" i="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2500" i="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first</a:t>
            </a:r>
            <a:r>
              <a:rPr lang="en-GB" sz="2500" i="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</a:p>
          <a:p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reverse(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first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GB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new_first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reverse(</a:t>
            </a:r>
            <a:r>
              <a:rPr lang="en-GB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new_first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last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reverse(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first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last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first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+ 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distance(</a:t>
            </a:r>
            <a:r>
              <a:rPr lang="en-GB" dirty="0" err="1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new_first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last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7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trike="sngStrike" dirty="0"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en-GB" strike="sngStrike" dirty="0" smtClean="0">
                <a:latin typeface="Consolas" panose="020B0609020204030204" pitchFamily="49" charset="0"/>
                <a:cs typeface="Consolas" panose="020B0609020204030204" pitchFamily="49" charset="0"/>
              </a:rPr>
              <a:t>otate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 reverse</a:t>
            </a:r>
            <a:r>
              <a:rPr lang="en-GB" dirty="0" smtClean="0"/>
              <a:t> in C++ AMP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451" y="2011681"/>
            <a:ext cx="10753725" cy="39525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GB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reverse(</a:t>
            </a:r>
            <a:r>
              <a:rPr lang="en-GB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first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GB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last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if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(distance(</a:t>
            </a:r>
            <a:r>
              <a:rPr lang="en-GB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first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last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&lt;= 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1u) </a:t>
            </a: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GB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</a:p>
          <a:p>
            <a:r>
              <a:rPr lang="en-GB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fr-FR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fr-FR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array_view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GB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Value_type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GB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range(distance(</a:t>
            </a:r>
            <a:r>
              <a:rPr lang="en-GB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first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last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 &amp;*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first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fr-FR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fr-FR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fr-FR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fr-FR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fr-FR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lanes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fr-FR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range.extent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/ 2u</a:t>
            </a:r>
            <a:r>
              <a:rPr lang="fr-FR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fr-FR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fr-FR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GB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parallel_for_each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(lanes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[=](</a:t>
            </a:r>
            <a:r>
              <a:rPr lang="en-GB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index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&lt;1&gt; </a:t>
            </a:r>
            <a:r>
              <a:rPr lang="en-GB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lane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restrict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amp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swap(range[</a:t>
            </a:r>
            <a:r>
              <a:rPr lang="en-GB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lane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], range[</a:t>
            </a:r>
            <a:r>
              <a:rPr lang="en-GB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range.extent.size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- 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lane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[0] - 1u]);</a:t>
            </a:r>
          </a:p>
          <a:p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});</a:t>
            </a:r>
          </a:p>
          <a:p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EDFDF7A-AC72-4386-BA4D-8BC3E722F768}" type="datetime1">
              <a:rPr lang="en-GB">
                <a:solidFill>
                  <a:srgbClr val="000000">
                    <a:alpha val="80000"/>
                  </a:srgbClr>
                </a:solidFill>
                <a:latin typeface="Calibri Light" panose="020F0302020204030204"/>
              </a:rPr>
              <a:pPr defTabSz="457200"/>
              <a:t>31/05/2015</a:t>
            </a:fld>
            <a:endParaRPr lang="en-GB" dirty="0">
              <a:solidFill>
                <a:srgbClr val="000000">
                  <a:alpha val="8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4720" y="5460962"/>
            <a:ext cx="2926080" cy="1397039"/>
          </a:xfrm>
        </p:spPr>
        <p:txBody>
          <a:bodyPr/>
          <a:lstStyle/>
          <a:p>
            <a:pPr defTabSz="457200"/>
            <a:fld id="{4FAB73BC-B049-4115-A692-8D63A059BFB8}" type="slidenum">
              <a:rPr lang="en-GB" sz="5400">
                <a:solidFill>
                  <a:srgbClr val="219DFD">
                    <a:alpha val="25000"/>
                  </a:srgbClr>
                </a:solidFill>
                <a:latin typeface="Calibri Light" panose="020F0302020204030204"/>
              </a:rPr>
              <a:pPr defTabSz="457200"/>
              <a:t>28</a:t>
            </a:fld>
            <a:endParaRPr lang="en-GB" sz="5400" dirty="0">
              <a:solidFill>
                <a:srgbClr val="219DFD">
                  <a:alpha val="25000"/>
                </a:srgb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46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trike="sngStrike" dirty="0"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en-GB" strike="sngStrike" dirty="0" smtClean="0">
                <a:latin typeface="Consolas" panose="020B0609020204030204" pitchFamily="49" charset="0"/>
                <a:cs typeface="Consolas" panose="020B0609020204030204" pitchFamily="49" charset="0"/>
              </a:rPr>
              <a:t>otate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trike="sngStrike" dirty="0" smtClean="0">
                <a:latin typeface="Consolas" panose="020B0609020204030204" pitchFamily="49" charset="0"/>
                <a:cs typeface="Consolas" panose="020B0609020204030204" pitchFamily="49" charset="0"/>
              </a:rPr>
              <a:t>reverse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 swap</a:t>
            </a:r>
            <a:r>
              <a:rPr lang="en-GB" dirty="0" smtClean="0"/>
              <a:t> in C++ AMP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451" y="2011681"/>
            <a:ext cx="10753725" cy="395251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GB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fr-FR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inline</a:t>
            </a:r>
            <a:r>
              <a:rPr lang="fr-FR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fr-FR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swap(</a:t>
            </a:r>
            <a:r>
              <a:rPr lang="fr-FR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</a:t>
            </a:r>
            <a:r>
              <a:rPr lang="fr-FR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fr-FR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</a:t>
            </a:r>
            <a:r>
              <a:rPr lang="fr-FR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fr-FR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restrict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fr-FR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amp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en-GB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tmp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GB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tmp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239821-BD1D-4F73-9D4D-16C5C7DB1F99}" type="datetime1">
              <a:rPr lang="en-GB">
                <a:solidFill>
                  <a:srgbClr val="000000">
                    <a:alpha val="80000"/>
                  </a:srgbClr>
                </a:solidFill>
                <a:latin typeface="Calibri Light" panose="020F0302020204030204"/>
              </a:rPr>
              <a:pPr defTabSz="457200"/>
              <a:t>31/05/2015</a:t>
            </a:fld>
            <a:endParaRPr lang="en-GB" dirty="0">
              <a:solidFill>
                <a:srgbClr val="000000">
                  <a:alpha val="8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4720" y="5460962"/>
            <a:ext cx="2926080" cy="1397039"/>
          </a:xfrm>
        </p:spPr>
        <p:txBody>
          <a:bodyPr/>
          <a:lstStyle/>
          <a:p>
            <a:pPr defTabSz="457200"/>
            <a:fld id="{4FAB73BC-B049-4115-A692-8D63A059BFB8}" type="slidenum">
              <a:rPr lang="en-GB" sz="5400">
                <a:solidFill>
                  <a:srgbClr val="219DFD">
                    <a:alpha val="25000"/>
                  </a:srgbClr>
                </a:solidFill>
                <a:latin typeface="Calibri Light" panose="020F0302020204030204"/>
              </a:rPr>
              <a:pPr defTabSz="457200"/>
              <a:t>29</a:t>
            </a:fld>
            <a:endParaRPr lang="en-GB" sz="5400" dirty="0">
              <a:solidFill>
                <a:srgbClr val="219DFD">
                  <a:alpha val="25000"/>
                </a:srgb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600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657360" y="499680"/>
            <a:ext cx="10772280" cy="16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en-GB" sz="5400" strike="noStrike" dirty="0">
                <a:solidFill>
                  <a:srgbClr val="219DFD"/>
                </a:solidFill>
                <a:latin typeface="Calibri Light"/>
                <a:ea typeface="DejaVu Sans"/>
              </a:rPr>
              <a:t>Goals</a:t>
            </a:r>
            <a:endParaRPr dirty="0"/>
          </a:p>
        </p:txBody>
      </p:sp>
      <p:sp>
        <p:nvSpPr>
          <p:cNvPr id="303" name="CustomShape 2"/>
          <p:cNvSpPr/>
          <p:nvPr/>
        </p:nvSpPr>
        <p:spPr>
          <a:xfrm>
            <a:off x="676800" y="2011680"/>
            <a:ext cx="10753200" cy="37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Describe the fundamental abstractions lying at the core of the C++ AMP programming model;</a:t>
            </a:r>
            <a:endParaRPr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Introduce the core elements of the C++ AMP programming model:</a:t>
            </a:r>
            <a:endParaRPr dirty="0"/>
          </a:p>
          <a:p>
            <a:pPr marL="914400" lvl="1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The </a:t>
            </a:r>
            <a:r>
              <a:rPr lang="en-GB" sz="2400" strike="noStrike" dirty="0" err="1">
                <a:solidFill>
                  <a:srgbClr val="262626"/>
                </a:solidFill>
                <a:latin typeface="Consolas"/>
                <a:ea typeface="DejaVu Sans"/>
              </a:rPr>
              <a:t>array_view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 Abstract Data Type (ADT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);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The </a:t>
            </a:r>
            <a:r>
              <a:rPr lang="en-GB" sz="2400" strike="noStrike" dirty="0">
                <a:solidFill>
                  <a:srgbClr val="262626"/>
                </a:solidFill>
                <a:latin typeface="Consolas"/>
                <a:ea typeface="DejaVu Sans"/>
              </a:rPr>
              <a:t>accelerator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 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ADT;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The 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simple, implicitly partitioned execution 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model;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The 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tiled, explicitly partitioned execution 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model;</a:t>
            </a:r>
            <a:endParaRPr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Discuss inter-operation with graphics APIs (e.g. DirectX).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</a:t>
            </a:r>
            <a:r>
              <a:rPr lang="en-GB" dirty="0"/>
              <a:t>(</a:t>
            </a:r>
            <a:r>
              <a:rPr lang="en-GB" dirty="0" smtClean="0"/>
              <a:t>A)</a:t>
            </a:r>
            <a:endParaRPr lang="en-GB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677070" y="1805652"/>
          <a:ext cx="10753725" cy="4259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B6107E3-7B56-4ACF-B67B-645A98046F84}" type="datetime1">
              <a:rPr lang="en-GB">
                <a:solidFill>
                  <a:srgbClr val="000000">
                    <a:alpha val="80000"/>
                  </a:srgbClr>
                </a:solidFill>
                <a:latin typeface="Calibri Light" panose="020F0302020204030204"/>
              </a:rPr>
              <a:pPr defTabSz="457200"/>
              <a:t>31/05/2015</a:t>
            </a:fld>
            <a:endParaRPr lang="en-GB" dirty="0">
              <a:solidFill>
                <a:srgbClr val="000000">
                  <a:alpha val="8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4720" y="5460962"/>
            <a:ext cx="2926080" cy="1397039"/>
          </a:xfrm>
        </p:spPr>
        <p:txBody>
          <a:bodyPr/>
          <a:lstStyle/>
          <a:p>
            <a:pPr defTabSz="457200"/>
            <a:fld id="{4FAB73BC-B049-4115-A692-8D63A059BFB8}" type="slidenum">
              <a:rPr lang="en-GB" sz="5400">
                <a:solidFill>
                  <a:srgbClr val="219DFD">
                    <a:alpha val="25000"/>
                  </a:srgbClr>
                </a:solidFill>
                <a:latin typeface="Calibri Light" panose="020F0302020204030204"/>
              </a:rPr>
              <a:pPr defTabSz="457200"/>
              <a:t>30</a:t>
            </a:fld>
            <a:endParaRPr lang="en-GB" sz="5400" dirty="0">
              <a:solidFill>
                <a:srgbClr val="219DFD">
                  <a:alpha val="25000"/>
                </a:srgb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7016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have we learned (A)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just">
              <a:buNone/>
            </a:pPr>
            <a:r>
              <a:rPr lang="en-GB" dirty="0" smtClean="0"/>
              <a:t>Data movement is frequently the elephant in the room:</a:t>
            </a:r>
          </a:p>
          <a:p>
            <a:pPr marL="713232" lvl="1" indent="-457200" algn="just">
              <a:buFont typeface="+mj-lt"/>
              <a:buAutoNum type="alphaLcParenR"/>
            </a:pPr>
            <a:r>
              <a:rPr lang="en-GB" dirty="0" smtClean="0"/>
              <a:t>Be aware of your workload’s arithmetic intensity, if you want to execute on a disjoint accelerator – make sure that you’re doing enough work per byte to amortise the cost of hauling it across into accelerator memory</a:t>
            </a:r>
          </a:p>
          <a:p>
            <a:pPr marL="713232" lvl="1" indent="-457200" algn="just">
              <a:buFont typeface="+mj-lt"/>
              <a:buAutoNum type="alphaLcParenR"/>
            </a:pPr>
            <a:r>
              <a:rPr lang="en-GB" dirty="0" smtClean="0"/>
              <a:t>Be aware of your data’s residence and locality – try to cut out movement, process the data where it resides (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array_view</a:t>
            </a:r>
            <a:r>
              <a:rPr lang="en-GB" dirty="0" err="1" smtClean="0"/>
              <a:t>s</a:t>
            </a:r>
            <a:r>
              <a:rPr lang="en-GB" dirty="0" smtClean="0"/>
              <a:t> take away this concern)</a:t>
            </a:r>
          </a:p>
          <a:p>
            <a:pPr marL="713232" lvl="1" indent="-457200" algn="just">
              <a:buFont typeface="+mj-lt"/>
              <a:buAutoNum type="alphaLcParenR"/>
            </a:pPr>
            <a:r>
              <a:rPr lang="en-GB" dirty="0" smtClean="0"/>
              <a:t>GPUs aren’t orders of magnitude faster (it is a nonsensical claim), however the presence of dedicated hardware or graphics specific features can yield super-linear speedups – e.g. transcendental functions or bilinear filtering are much faster</a:t>
            </a:r>
          </a:p>
          <a:p>
            <a:pPr marL="713232" lvl="1" indent="-457200" algn="just">
              <a:buFont typeface="+mj-lt"/>
              <a:buAutoNum type="alphaLcParenR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D1EDC03-E7DC-4430-965A-48A8E5A61F93}" type="datetime1">
              <a:rPr lang="en-GB">
                <a:solidFill>
                  <a:srgbClr val="000000">
                    <a:alpha val="80000"/>
                  </a:srgbClr>
                </a:solidFill>
                <a:latin typeface="Calibri Light" panose="020F0302020204030204"/>
              </a:rPr>
              <a:pPr defTabSz="457200"/>
              <a:t>31/05/2015</a:t>
            </a:fld>
            <a:endParaRPr lang="en-GB" dirty="0">
              <a:solidFill>
                <a:srgbClr val="000000">
                  <a:alpha val="8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4720" y="5460962"/>
            <a:ext cx="2926080" cy="1397039"/>
          </a:xfrm>
        </p:spPr>
        <p:txBody>
          <a:bodyPr anchor="b"/>
          <a:lstStyle/>
          <a:p>
            <a:pPr defTabSz="457200"/>
            <a:fld id="{4FAB73BC-B049-4115-A692-8D63A059BFB8}" type="slidenum">
              <a:rPr lang="en-GB" sz="5400">
                <a:solidFill>
                  <a:srgbClr val="219DFD">
                    <a:alpha val="25000"/>
                  </a:srgbClr>
                </a:solidFill>
                <a:latin typeface="Calibri Light" panose="020F0302020204030204"/>
              </a:rPr>
              <a:pPr defTabSz="457200"/>
              <a:t>31</a:t>
            </a:fld>
            <a:endParaRPr lang="en-GB" sz="5400" dirty="0">
              <a:solidFill>
                <a:srgbClr val="219DFD">
                  <a:alpha val="25000"/>
                </a:srgb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467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(B)</a:t>
            </a:r>
            <a:endParaRPr lang="en-GB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677070" y="1805652"/>
          <a:ext cx="10753725" cy="4259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B6107E3-7B56-4ACF-B67B-645A98046F84}" type="datetime1">
              <a:rPr lang="en-GB">
                <a:solidFill>
                  <a:srgbClr val="000000">
                    <a:alpha val="80000"/>
                  </a:srgbClr>
                </a:solidFill>
                <a:latin typeface="Calibri Light" panose="020F0302020204030204"/>
              </a:rPr>
              <a:pPr defTabSz="457200"/>
              <a:t>31/05/2015</a:t>
            </a:fld>
            <a:endParaRPr lang="en-GB" dirty="0">
              <a:solidFill>
                <a:srgbClr val="000000">
                  <a:alpha val="8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04713" y="5460962"/>
            <a:ext cx="2926080" cy="1397039"/>
          </a:xfrm>
        </p:spPr>
        <p:txBody>
          <a:bodyPr/>
          <a:lstStyle/>
          <a:p>
            <a:pPr defTabSz="457200"/>
            <a:fld id="{4FAB73BC-B049-4115-A692-8D63A059BFB8}" type="slidenum">
              <a:rPr lang="en-GB" sz="5400">
                <a:solidFill>
                  <a:srgbClr val="219DFD">
                    <a:alpha val="25000"/>
                  </a:srgbClr>
                </a:solidFill>
                <a:latin typeface="Calibri Light" panose="020F0302020204030204"/>
              </a:rPr>
              <a:pPr defTabSz="457200"/>
              <a:t>32</a:t>
            </a:fld>
            <a:endParaRPr lang="en-GB" sz="5400" dirty="0">
              <a:solidFill>
                <a:srgbClr val="219DFD">
                  <a:alpha val="25000"/>
                </a:srgb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3512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have we learned (B)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en-GB" dirty="0" smtClean="0"/>
              <a:t>What we had discovered at (A) with a bonus:</a:t>
            </a:r>
          </a:p>
          <a:p>
            <a:pPr marL="713232" lvl="1" indent="-457200" algn="just">
              <a:buFont typeface="+mj-lt"/>
              <a:buAutoNum type="alphaLcParenR"/>
            </a:pPr>
            <a:r>
              <a:rPr lang="en-GB" dirty="0" smtClean="0"/>
              <a:t>Revisiting algorithms in order to find solutions for accelerators can lead to interesting insights – </a:t>
            </a:r>
            <a:r>
              <a:rPr lang="en-GB" dirty="0" err="1" smtClean="0"/>
              <a:t>Gries</a:t>
            </a:r>
            <a:r>
              <a:rPr lang="en-GB" dirty="0" smtClean="0"/>
              <a:t>-Mills </a:t>
            </a:r>
            <a:r>
              <a:rPr lang="en-GB" dirty="0" smtClean="0"/>
              <a:t>(this </a:t>
            </a:r>
            <a:r>
              <a:rPr lang="en-GB" dirty="0" smtClean="0"/>
              <a:t>implementation of the standard library used the “Dolphin” for </a:t>
            </a:r>
            <a:r>
              <a:rPr lang="en-GB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::rotate</a:t>
            </a:r>
            <a:r>
              <a:rPr lang="en-GB" dirty="0" smtClean="0"/>
              <a:t>), appears to have some glass jaws – theories?</a:t>
            </a:r>
          </a:p>
          <a:p>
            <a:pPr marL="713232" lvl="1" indent="-457200" algn="just">
              <a:buFont typeface="+mj-lt"/>
              <a:buAutoNum type="alphaLcParenR"/>
            </a:pPr>
            <a:r>
              <a:rPr lang="en-GB" dirty="0" smtClean="0"/>
              <a:t>Accelerators (in this case GPUs) can be useful in general, not only for arithmetic tasks – as long as we carefully analyse the workload and the greater context.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D1EDC03-E7DC-4430-965A-48A8E5A61F93}" type="datetime1">
              <a:rPr lang="en-GB">
                <a:solidFill>
                  <a:srgbClr val="000000">
                    <a:alpha val="80000"/>
                  </a:srgbClr>
                </a:solidFill>
                <a:latin typeface="Calibri Light" panose="020F0302020204030204"/>
              </a:rPr>
              <a:pPr defTabSz="457200"/>
              <a:t>31/05/2015</a:t>
            </a:fld>
            <a:endParaRPr lang="en-GB" dirty="0">
              <a:solidFill>
                <a:srgbClr val="000000">
                  <a:alpha val="8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4720" y="5460962"/>
            <a:ext cx="2926080" cy="1397039"/>
          </a:xfrm>
        </p:spPr>
        <p:txBody>
          <a:bodyPr/>
          <a:lstStyle/>
          <a:p>
            <a:pPr defTabSz="457200"/>
            <a:fld id="{4FAB73BC-B049-4115-A692-8D63A059BFB8}" type="slidenum">
              <a:rPr lang="en-GB" sz="5400">
                <a:solidFill>
                  <a:srgbClr val="219DFD">
                    <a:alpha val="25000"/>
                  </a:srgbClr>
                </a:solidFill>
                <a:latin typeface="Calibri Light" panose="020F0302020204030204"/>
              </a:rPr>
              <a:pPr defTabSz="457200"/>
              <a:t>33</a:t>
            </a:fld>
            <a:endParaRPr lang="en-GB" sz="5400" dirty="0">
              <a:solidFill>
                <a:srgbClr val="219DFD">
                  <a:alpha val="25000"/>
                </a:srgb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6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649080" y="5418720"/>
            <a:ext cx="10780560" cy="61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GB" sz="3200" strike="noStrike" dirty="0">
                <a:solidFill>
                  <a:srgbClr val="FFFFFF"/>
                </a:solidFill>
                <a:latin typeface="Calibri Light"/>
                <a:ea typeface="DejaVu Sans"/>
              </a:rPr>
              <a:t>So how many pictures are 10</a:t>
            </a:r>
            <a:r>
              <a:rPr lang="en-GB" sz="3200" strike="noStrike" baseline="33000" dirty="0">
                <a:solidFill>
                  <a:srgbClr val="FFFFFF"/>
                </a:solidFill>
                <a:latin typeface="Calibri Light"/>
                <a:ea typeface="DejaVu Sans"/>
              </a:rPr>
              <a:t>9</a:t>
            </a:r>
            <a:r>
              <a:rPr lang="en-GB" sz="3200" strike="noStrike" dirty="0">
                <a:solidFill>
                  <a:srgbClr val="FFFFFF"/>
                </a:solidFill>
                <a:latin typeface="Calibri Light"/>
                <a:ea typeface="DejaVu Sans"/>
              </a:rPr>
              <a:t> bytes of data worth?</a:t>
            </a:r>
            <a:endParaRPr dirty="0"/>
          </a:p>
        </p:txBody>
      </p:sp>
      <p:pic>
        <p:nvPicPr>
          <p:cNvPr id="359" name="Picture Placeholder 4"/>
          <p:cNvPicPr/>
          <p:nvPr/>
        </p:nvPicPr>
        <p:blipFill>
          <a:blip r:embed="rId3"/>
          <a:stretch/>
        </p:blipFill>
        <p:spPr>
          <a:xfrm>
            <a:off x="3083400" y="90720"/>
            <a:ext cx="6026040" cy="53492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0" name="CustomShape 2"/>
          <p:cNvSpPr/>
          <p:nvPr/>
        </p:nvSpPr>
        <p:spPr>
          <a:xfrm>
            <a:off x="676800" y="5909760"/>
            <a:ext cx="922860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657360" y="499680"/>
            <a:ext cx="10772280" cy="16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2"/>
          <p:cNvSpPr/>
          <p:nvPr/>
        </p:nvSpPr>
        <p:spPr>
          <a:xfrm>
            <a:off x="676800" y="2011680"/>
            <a:ext cx="10753200" cy="37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CustomShape 3"/>
          <p:cNvSpPr/>
          <p:nvPr/>
        </p:nvSpPr>
        <p:spPr>
          <a:xfrm>
            <a:off x="609480" y="72000"/>
            <a:ext cx="10973160" cy="154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85000"/>
              </a:lnSpc>
            </a:pPr>
            <a:r>
              <a:rPr lang="en-GB" sz="5400" strike="noStrike">
                <a:solidFill>
                  <a:srgbClr val="219DFD"/>
                </a:solidFill>
                <a:latin typeface="Calibri Light"/>
                <a:ea typeface="DejaVu Sans"/>
              </a:rPr>
              <a:t>Visualisation is important – interoperability should be your friend</a:t>
            </a:r>
            <a:endParaRPr/>
          </a:p>
        </p:txBody>
      </p:sp>
      <p:sp>
        <p:nvSpPr>
          <p:cNvPr id="364" name="CustomShape 4"/>
          <p:cNvSpPr/>
          <p:nvPr/>
        </p:nvSpPr>
        <p:spPr>
          <a:xfrm>
            <a:off x="609480" y="1944360"/>
            <a:ext cx="10973160" cy="397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sz="2400" strike="noStrike" dirty="0">
                <a:latin typeface="Calibri Light"/>
              </a:rPr>
              <a:t>Having a large amount of data is merely the start of an analysis, not its </a:t>
            </a:r>
            <a:r>
              <a:rPr lang="en-GB" sz="2400" strike="noStrike" dirty="0" smtClean="0">
                <a:latin typeface="Calibri Light"/>
              </a:rPr>
              <a:t>end;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sz="2400" strike="noStrike" dirty="0" smtClean="0">
                <a:latin typeface="Calibri Light"/>
              </a:rPr>
              <a:t>Visualising </a:t>
            </a:r>
            <a:r>
              <a:rPr lang="en-GB" sz="2400" strike="noStrike" dirty="0">
                <a:latin typeface="Calibri Light"/>
              </a:rPr>
              <a:t>a dataset is almost a </a:t>
            </a:r>
            <a:r>
              <a:rPr lang="en-GB" sz="2400" i="1" strike="noStrike" dirty="0">
                <a:latin typeface="Calibri Light"/>
              </a:rPr>
              <a:t>sine qua non</a:t>
            </a:r>
            <a:r>
              <a:rPr lang="en-GB" sz="2400" strike="noStrike" dirty="0">
                <a:latin typeface="Calibri Light"/>
              </a:rPr>
              <a:t> requirement in various </a:t>
            </a:r>
            <a:r>
              <a:rPr lang="en-GB" sz="2400" strike="noStrike" dirty="0" smtClean="0">
                <a:latin typeface="Calibri Light"/>
              </a:rPr>
              <a:t>fields: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GB" sz="2400" strike="noStrike" dirty="0" smtClean="0">
                <a:latin typeface="Calibri Light"/>
              </a:rPr>
              <a:t>In </a:t>
            </a:r>
            <a:r>
              <a:rPr lang="en-GB" sz="2400" strike="noStrike" dirty="0">
                <a:latin typeface="Calibri Light"/>
              </a:rPr>
              <a:t>spite of this, interoperability between GPU compute APIs (e.g. CUDA or </a:t>
            </a:r>
            <a:r>
              <a:rPr lang="en-GB" sz="2400" strike="noStrike" dirty="0" err="1">
                <a:latin typeface="Calibri Light"/>
              </a:rPr>
              <a:t>OpenCL</a:t>
            </a:r>
            <a:r>
              <a:rPr lang="en-GB" sz="2400" strike="noStrike" dirty="0">
                <a:latin typeface="Calibri Light"/>
              </a:rPr>
              <a:t>) and rendering APIs (e.g. DirectX, OpenGL) is a rather awkward / unwieldy </a:t>
            </a:r>
            <a:r>
              <a:rPr lang="en-GB" sz="2400" strike="noStrike" dirty="0" smtClean="0">
                <a:latin typeface="Calibri Light"/>
              </a:rPr>
              <a:t>proposition;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GB" sz="2400" strike="noStrike" dirty="0" smtClean="0">
                <a:latin typeface="Calibri Light"/>
              </a:rPr>
              <a:t>There </a:t>
            </a:r>
            <a:r>
              <a:rPr lang="en-GB" sz="2400" strike="noStrike" dirty="0">
                <a:latin typeface="Calibri Light"/>
              </a:rPr>
              <a:t>are historical and practical reasons for this (e.g. different API infrastructure, undefined / implementation specific behaviour etc</a:t>
            </a:r>
            <a:r>
              <a:rPr lang="en-GB" sz="2400" strike="noStrike" dirty="0" smtClean="0">
                <a:latin typeface="Calibri Light"/>
              </a:rPr>
              <a:t>.);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400" strike="noStrike" dirty="0" smtClean="0">
                <a:latin typeface="Calibri Light"/>
              </a:rPr>
              <a:t>This </a:t>
            </a:r>
            <a:r>
              <a:rPr lang="en-GB" sz="2400" strike="noStrike" dirty="0">
                <a:latin typeface="Calibri Light"/>
              </a:rPr>
              <a:t>is one area where the tight coupling between C++ AMP and DirectX is beneficial (this does not apply to the AMD/MCW implementation</a:t>
            </a:r>
            <a:r>
              <a:rPr lang="en-GB" sz="2400" strike="noStrike" dirty="0" smtClean="0">
                <a:latin typeface="Calibri Light"/>
              </a:rPr>
              <a:t>).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657360" y="499680"/>
            <a:ext cx="10772280" cy="16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CustomShape 2"/>
          <p:cNvSpPr/>
          <p:nvPr/>
        </p:nvSpPr>
        <p:spPr>
          <a:xfrm>
            <a:off x="676800" y="2011680"/>
            <a:ext cx="10753200" cy="37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3"/>
          <p:cNvSpPr/>
          <p:nvPr/>
        </p:nvSpPr>
        <p:spPr>
          <a:xfrm>
            <a:off x="609480" y="72000"/>
            <a:ext cx="10973160" cy="154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85000"/>
              </a:lnSpc>
            </a:pPr>
            <a:r>
              <a:rPr lang="en-GB" sz="5400" strike="noStrike">
                <a:solidFill>
                  <a:srgbClr val="219DFD"/>
                </a:solidFill>
                <a:latin typeface="Calibri Light"/>
                <a:ea typeface="DejaVu Sans"/>
              </a:rPr>
              <a:t>Visualisation is important – with C++ AMP, interoperability is your friend</a:t>
            </a:r>
            <a:endParaRPr/>
          </a:p>
        </p:txBody>
      </p:sp>
      <p:sp>
        <p:nvSpPr>
          <p:cNvPr id="368" name="CustomShape 4"/>
          <p:cNvSpPr/>
          <p:nvPr/>
        </p:nvSpPr>
        <p:spPr>
          <a:xfrm>
            <a:off x="609480" y="1944360"/>
            <a:ext cx="10973160" cy="397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sz="2400" strike="noStrike" dirty="0">
                <a:latin typeface="Calibri Light"/>
              </a:rPr>
              <a:t>The shared infrastructure makes interop between C++ AMP and DirectX </a:t>
            </a:r>
            <a:r>
              <a:rPr lang="en-GB" sz="2400" strike="noStrike" dirty="0" smtClean="0">
                <a:latin typeface="Calibri Light"/>
              </a:rPr>
              <a:t>trivial: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GB" sz="2400" strike="noStrike" dirty="0" smtClean="0">
                <a:latin typeface="Calibri Light"/>
              </a:rPr>
              <a:t>Two </a:t>
            </a:r>
            <a:r>
              <a:rPr lang="en-GB" sz="2400" strike="noStrike" dirty="0">
                <a:latin typeface="Calibri Light"/>
              </a:rPr>
              <a:t>functions to retrieve the accelerator (</a:t>
            </a:r>
            <a:r>
              <a:rPr lang="en-GB" sz="2400" strike="noStrike" dirty="0" err="1">
                <a:latin typeface="Consolas"/>
              </a:rPr>
              <a:t>create_accelerator_view</a:t>
            </a:r>
            <a:r>
              <a:rPr lang="en-GB" sz="2400" strike="noStrike" dirty="0">
                <a:latin typeface="Calibri Light"/>
              </a:rPr>
              <a:t>) and the data being operated on (</a:t>
            </a:r>
            <a:r>
              <a:rPr lang="en-GB" sz="2400" strike="noStrike" dirty="0" err="1">
                <a:latin typeface="Consolas"/>
              </a:rPr>
              <a:t>make_array</a:t>
            </a:r>
            <a:r>
              <a:rPr lang="en-GB" sz="2400" strike="noStrike" dirty="0">
                <a:latin typeface="Calibri Light"/>
              </a:rPr>
              <a:t>) from Direct3D 11</a:t>
            </a:r>
            <a:r>
              <a:rPr lang="en-GB" sz="2400" strike="noStrike" dirty="0" smtClean="0">
                <a:latin typeface="Calibri Light"/>
              </a:rPr>
              <a:t>+;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GB" sz="2400" strike="noStrike" dirty="0" smtClean="0">
                <a:latin typeface="Calibri Light"/>
              </a:rPr>
              <a:t>Two </a:t>
            </a:r>
            <a:r>
              <a:rPr lang="en-GB" sz="2400" strike="noStrike" dirty="0">
                <a:latin typeface="Calibri Light"/>
              </a:rPr>
              <a:t>functions to pass the accelerator (</a:t>
            </a:r>
            <a:r>
              <a:rPr lang="en-GB" sz="2400" strike="noStrike" dirty="0" err="1">
                <a:latin typeface="Consolas"/>
              </a:rPr>
              <a:t>get_device</a:t>
            </a:r>
            <a:r>
              <a:rPr lang="en-GB" sz="2400" strike="noStrike" dirty="0">
                <a:latin typeface="Calibri Light"/>
              </a:rPr>
              <a:t>) and the data being operated on (</a:t>
            </a:r>
            <a:r>
              <a:rPr lang="en-GB" sz="2400" strike="noStrike" dirty="0" err="1">
                <a:latin typeface="Consolas"/>
              </a:rPr>
              <a:t>get_buffer</a:t>
            </a:r>
            <a:r>
              <a:rPr lang="en-GB" sz="2400" strike="noStrike" dirty="0">
                <a:latin typeface="Calibri Light"/>
              </a:rPr>
              <a:t>) to Direct3D 11</a:t>
            </a:r>
            <a:r>
              <a:rPr lang="en-GB" sz="2400" strike="noStrike" dirty="0" smtClean="0">
                <a:latin typeface="Calibri Light"/>
              </a:rPr>
              <a:t>+;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400" strike="noStrike" dirty="0" smtClean="0">
                <a:latin typeface="Calibri Light"/>
              </a:rPr>
              <a:t>Beyond </a:t>
            </a:r>
            <a:r>
              <a:rPr lang="en-GB" sz="2400" strike="noStrike" dirty="0">
                <a:latin typeface="Calibri Light"/>
              </a:rPr>
              <a:t>these mechanisms, if you know Direct3D, it's business as </a:t>
            </a:r>
            <a:r>
              <a:rPr lang="en-GB" sz="2400" strike="noStrike" dirty="0" smtClean="0">
                <a:latin typeface="Calibri Light"/>
              </a:rPr>
              <a:t>usual: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GB" sz="2400" strike="noStrike" dirty="0" smtClean="0">
                <a:latin typeface="Calibri Light"/>
              </a:rPr>
              <a:t>No </a:t>
            </a:r>
            <a:r>
              <a:rPr lang="en-GB" sz="2400" strike="noStrike" dirty="0">
                <a:latin typeface="Calibri Light"/>
              </a:rPr>
              <a:t>performance loss versus using </a:t>
            </a:r>
            <a:r>
              <a:rPr lang="en-GB" sz="2400" strike="noStrike" dirty="0" err="1">
                <a:latin typeface="Calibri Light"/>
              </a:rPr>
              <a:t>DirectCompute</a:t>
            </a:r>
            <a:r>
              <a:rPr lang="en-GB" sz="2400" strike="noStrike" dirty="0">
                <a:latin typeface="Calibri Light"/>
              </a:rPr>
              <a:t> (but productivity is gained</a:t>
            </a:r>
            <a:r>
              <a:rPr lang="en-GB" sz="2400" strike="noStrike" dirty="0" smtClean="0">
                <a:latin typeface="Calibri Light"/>
              </a:rPr>
              <a:t>);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GB" sz="2400" strike="noStrike" dirty="0" smtClean="0">
                <a:latin typeface="Calibri Light"/>
              </a:rPr>
              <a:t>No </a:t>
            </a:r>
            <a:r>
              <a:rPr lang="en-GB" sz="2400" strike="noStrike" dirty="0">
                <a:latin typeface="Calibri Light"/>
              </a:rPr>
              <a:t>reliance on IHV specific solutions (beyond the need for compliant Direct3D 11+ drivers).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657360" y="499680"/>
            <a:ext cx="10772280" cy="16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2"/>
          <p:cNvSpPr/>
          <p:nvPr/>
        </p:nvSpPr>
        <p:spPr>
          <a:xfrm>
            <a:off x="676800" y="2011680"/>
            <a:ext cx="10753200" cy="37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3"/>
          <p:cNvSpPr/>
          <p:nvPr/>
        </p:nvSpPr>
        <p:spPr>
          <a:xfrm>
            <a:off x="609480" y="72000"/>
            <a:ext cx="10973160" cy="154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85000"/>
              </a:lnSpc>
            </a:pPr>
            <a:r>
              <a:rPr lang="en-GB" sz="5400" strike="noStrike">
                <a:solidFill>
                  <a:srgbClr val="219DFD"/>
                </a:solidFill>
                <a:latin typeface="Calibri Light"/>
                <a:ea typeface="DejaVu Sans"/>
              </a:rPr>
              <a:t>Conway's game of life – putting it all together</a:t>
            </a:r>
            <a:endParaRPr/>
          </a:p>
        </p:txBody>
      </p:sp>
      <p:sp>
        <p:nvSpPr>
          <p:cNvPr id="372" name="CustomShape 4"/>
          <p:cNvSpPr/>
          <p:nvPr/>
        </p:nvSpPr>
        <p:spPr>
          <a:xfrm>
            <a:off x="609480" y="1944360"/>
            <a:ext cx="10973160" cy="397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just">
              <a:lnSpc>
                <a:spcPct val="100000"/>
              </a:lnSpc>
            </a:pPr>
            <a:r>
              <a:rPr lang="en-GB" sz="2400" strike="noStrike" dirty="0">
                <a:latin typeface="Calibri Light"/>
              </a:rPr>
              <a:t>Cellular automaton devised by British mathematician John Horton Conway in 1970:</a:t>
            </a:r>
            <a:endParaRPr dirty="0"/>
          </a:p>
          <a:p>
            <a:pPr marL="800100" lvl="1" indent="-342900" algn="just">
              <a:lnSpc>
                <a:spcPct val="10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GB" sz="2400" strike="noStrike" dirty="0">
                <a:latin typeface="Calibri Light"/>
              </a:rPr>
              <a:t>Can be regarded as the catalyst for research into cellular </a:t>
            </a:r>
            <a:r>
              <a:rPr lang="en-GB" sz="2400" strike="noStrike" dirty="0" smtClean="0">
                <a:latin typeface="Calibri Light"/>
              </a:rPr>
              <a:t>automata;</a:t>
            </a:r>
          </a:p>
          <a:p>
            <a:pPr marL="800100" lvl="1" indent="-342900" algn="just">
              <a:lnSpc>
                <a:spcPct val="10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GB" sz="2400" strike="noStrike" dirty="0" smtClean="0">
                <a:latin typeface="Calibri Light"/>
              </a:rPr>
              <a:t>Straightforward rules;</a:t>
            </a:r>
          </a:p>
          <a:p>
            <a:pPr marL="800100" lvl="1" indent="-342900" algn="just">
              <a:lnSpc>
                <a:spcPct val="10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GB" sz="2400" strike="noStrike" dirty="0" smtClean="0">
                <a:latin typeface="Calibri Light"/>
              </a:rPr>
              <a:t>Classical </a:t>
            </a:r>
            <a:r>
              <a:rPr lang="en-GB" sz="2400" strike="noStrike" dirty="0">
                <a:latin typeface="Calibri Light"/>
              </a:rPr>
              <a:t>case of an iterated, stencil based computation – excellent demonstration of the tiled </a:t>
            </a:r>
            <a:r>
              <a:rPr lang="en-GB" sz="2400" strike="noStrike" dirty="0" err="1">
                <a:latin typeface="Consolas" panose="020B0609020204030204" pitchFamily="49" charset="0"/>
                <a:cs typeface="Consolas" panose="020B0609020204030204" pitchFamily="49" charset="0"/>
              </a:rPr>
              <a:t>parallel_for_each</a:t>
            </a:r>
            <a:r>
              <a:rPr lang="en-GB" sz="2400" strike="noStrike" dirty="0">
                <a:latin typeface="Calibri Light"/>
              </a:rPr>
              <a:t> and usage of scratch-pad </a:t>
            </a:r>
            <a:r>
              <a:rPr lang="en-GB" sz="2400" strike="noStrike" dirty="0" smtClean="0">
                <a:latin typeface="Calibri Light"/>
              </a:rPr>
              <a:t>memory;</a:t>
            </a:r>
          </a:p>
          <a:p>
            <a:pPr marL="800100" lvl="1" indent="-342900" algn="just">
              <a:lnSpc>
                <a:spcPct val="100000"/>
              </a:lnSpc>
              <a:buSzPct val="45000"/>
              <a:buFont typeface="Arial" panose="020B0604020202020204" pitchFamily="34" charset="0"/>
              <a:buChar char="•"/>
            </a:pPr>
            <a:r>
              <a:rPr lang="en-GB" sz="2400" strike="noStrike" dirty="0" smtClean="0">
                <a:latin typeface="Calibri Light"/>
              </a:rPr>
              <a:t>Visually </a:t>
            </a:r>
            <a:r>
              <a:rPr lang="en-GB" sz="2400" strike="noStrike" dirty="0">
                <a:latin typeface="Calibri Light"/>
              </a:rPr>
              <a:t>interesting – an opportunity to demonstrate C++ AMP – DirectX interoperability with a  meaningful example!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657360" y="499680"/>
            <a:ext cx="10772280" cy="16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2"/>
          <p:cNvSpPr/>
          <p:nvPr/>
        </p:nvSpPr>
        <p:spPr>
          <a:xfrm>
            <a:off x="676800" y="2011680"/>
            <a:ext cx="10753200" cy="37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CustomShape 3"/>
          <p:cNvSpPr/>
          <p:nvPr/>
        </p:nvSpPr>
        <p:spPr>
          <a:xfrm>
            <a:off x="609480" y="72000"/>
            <a:ext cx="10973160" cy="154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85000"/>
              </a:lnSpc>
            </a:pPr>
            <a:r>
              <a:rPr lang="en-GB" sz="5400" strike="noStrike">
                <a:solidFill>
                  <a:srgbClr val="219DFD"/>
                </a:solidFill>
                <a:latin typeface="Calibri Light"/>
                <a:ea typeface="DejaVu Sans"/>
              </a:rPr>
              <a:t>Conway's game of life – code</a:t>
            </a:r>
            <a:endParaRPr/>
          </a:p>
        </p:txBody>
      </p:sp>
      <p:sp>
        <p:nvSpPr>
          <p:cNvPr id="376" name="CustomShape 4"/>
          <p:cNvSpPr/>
          <p:nvPr/>
        </p:nvSpPr>
        <p:spPr>
          <a:xfrm>
            <a:off x="609480" y="1944360"/>
            <a:ext cx="10973160" cy="397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just">
              <a:lnSpc>
                <a:spcPct val="100000"/>
              </a:lnSpc>
            </a:pPr>
            <a:r>
              <a:rPr lang="en-GB" sz="2400" strike="noStrike" dirty="0" smtClean="0">
                <a:latin typeface="Calibri Light"/>
              </a:rPr>
              <a:t>Separate demo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1265634"/>
            <a:ext cx="3563144" cy="5344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657360" y="499680"/>
            <a:ext cx="10772280" cy="16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en-GB" sz="5400" strike="noStrike">
                <a:solidFill>
                  <a:srgbClr val="219DFD"/>
                </a:solidFill>
                <a:latin typeface="Calibri Light"/>
                <a:ea typeface="DejaVu Sans"/>
              </a:rPr>
              <a:t>Preliminary conclusions</a:t>
            </a:r>
            <a:endParaRPr/>
          </a:p>
        </p:txBody>
      </p:sp>
      <p:sp>
        <p:nvSpPr>
          <p:cNvPr id="378" name="CustomShape 2"/>
          <p:cNvSpPr/>
          <p:nvPr/>
        </p:nvSpPr>
        <p:spPr>
          <a:xfrm>
            <a:off x="676800" y="2011680"/>
            <a:ext cx="10753200" cy="37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Writing heterogeneously accelerated parallel programs is not 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hard!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Still 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about algorithms and data structures (come tomorrow for more on this topic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)!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Rely 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on the implementation for tedious work (accelerator choice, data shuffling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)!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Act 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now, start programming these new, parallel, heterogeneous 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machines!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C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++ AMP is available on Linux, Windows and OS X – why not give it a spin?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9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649080" y="5418720"/>
            <a:ext cx="10780560" cy="61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Calibri Light"/>
                <a:ea typeface="DejaVu Sans"/>
              </a:rPr>
              <a:t>C++ AMP FUNDAMENTALS</a:t>
            </a:r>
            <a:endParaRPr/>
          </a:p>
        </p:txBody>
      </p:sp>
      <p:pic>
        <p:nvPicPr>
          <p:cNvPr id="305" name="Picture Placeholder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40" y="1125124"/>
            <a:ext cx="4379400" cy="3282951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6" name="CustomShape 2"/>
          <p:cNvSpPr/>
          <p:nvPr/>
        </p:nvSpPr>
        <p:spPr>
          <a:xfrm>
            <a:off x="676800" y="5909760"/>
            <a:ext cx="922860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657360" y="499680"/>
            <a:ext cx="10772640" cy="165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en-GB" sz="5400" spc="-120" dirty="0">
                <a:solidFill>
                  <a:srgbClr val="219DFD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if (time) read({A, B});</a:t>
            </a:r>
            <a:endParaRPr dirty="0"/>
          </a:p>
        </p:txBody>
      </p:sp>
      <p:sp>
        <p:nvSpPr>
          <p:cNvPr id="380" name="CustomShape 2"/>
          <p:cNvSpPr/>
          <p:nvPr/>
        </p:nvSpPr>
        <p:spPr>
          <a:xfrm>
            <a:off x="664560" y="2040480"/>
            <a:ext cx="4662720" cy="72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2200" strike="noStrike" cap="all" dirty="0" smtClean="0">
                <a:solidFill>
                  <a:srgbClr val="262626"/>
                </a:solidFill>
                <a:latin typeface="Calibri Light"/>
                <a:ea typeface="DejaVu Sans"/>
              </a:rPr>
              <a:t>Excellent </a:t>
            </a:r>
            <a:r>
              <a:rPr lang="en-GB" sz="2200" strike="noStrike" cap="all" dirty="0">
                <a:solidFill>
                  <a:srgbClr val="262626"/>
                </a:solidFill>
                <a:latin typeface="Calibri Light"/>
                <a:ea typeface="DejaVu Sans"/>
              </a:rPr>
              <a:t>book on programming</a:t>
            </a:r>
            <a:endParaRPr dirty="0"/>
          </a:p>
        </p:txBody>
      </p:sp>
      <p:sp>
        <p:nvSpPr>
          <p:cNvPr id="381" name="CustomShape 3"/>
          <p:cNvSpPr/>
          <p:nvPr/>
        </p:nvSpPr>
        <p:spPr>
          <a:xfrm>
            <a:off x="7124040" y="2038320"/>
            <a:ext cx="4662720" cy="72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2200" strike="noStrike" cap="all">
                <a:solidFill>
                  <a:srgbClr val="262626"/>
                </a:solidFill>
                <a:latin typeface="Calibri Light"/>
                <a:ea typeface="DejaVu Sans"/>
              </a:rPr>
              <a:t>EXCELLENT BOOK ON PROGRAMMING</a:t>
            </a:r>
            <a:endParaRPr/>
          </a:p>
        </p:txBody>
      </p:sp>
      <p:pic>
        <p:nvPicPr>
          <p:cNvPr id="382" name="Content Placeholder 6"/>
          <p:cNvPicPr/>
          <p:nvPr/>
        </p:nvPicPr>
        <p:blipFill>
          <a:blip r:embed="rId3"/>
          <a:stretch/>
        </p:blipFill>
        <p:spPr>
          <a:xfrm>
            <a:off x="1700280" y="2752560"/>
            <a:ext cx="2591280" cy="3777480"/>
          </a:xfrm>
          <a:prstGeom prst="rect">
            <a:avLst/>
          </a:prstGeom>
          <a:ln>
            <a:noFill/>
          </a:ln>
        </p:spPr>
      </p:pic>
      <p:pic>
        <p:nvPicPr>
          <p:cNvPr id="383" name="Content Placeholder 7"/>
          <p:cNvPicPr/>
          <p:nvPr/>
        </p:nvPicPr>
        <p:blipFill>
          <a:blip r:embed="rId4"/>
          <a:stretch/>
        </p:blipFill>
        <p:spPr>
          <a:xfrm>
            <a:off x="8265240" y="2751120"/>
            <a:ext cx="2380680" cy="377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657360" y="499680"/>
            <a:ext cx="10772640" cy="165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en-GB" sz="5400" spc="-120" dirty="0">
                <a:solidFill>
                  <a:srgbClr val="219DFD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if </a:t>
            </a:r>
            <a:r>
              <a:rPr lang="en-GB" sz="5400" spc="-120" dirty="0" smtClean="0">
                <a:solidFill>
                  <a:srgbClr val="219DFD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(</a:t>
            </a:r>
            <a:r>
              <a:rPr lang="en-GB" sz="5400" spc="-120" dirty="0" err="1" smtClean="0">
                <a:solidFill>
                  <a:srgbClr val="219DFD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more_time</a:t>
            </a:r>
            <a:r>
              <a:rPr lang="en-GB" sz="5400" spc="-120" dirty="0">
                <a:solidFill>
                  <a:srgbClr val="219DFD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) read</a:t>
            </a:r>
            <a:r>
              <a:rPr lang="en-GB" sz="5400" spc="-120" dirty="0" smtClean="0">
                <a:solidFill>
                  <a:srgbClr val="219DFD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({B, C});</a:t>
            </a:r>
            <a:endParaRPr dirty="0"/>
          </a:p>
        </p:txBody>
      </p:sp>
      <p:grpSp>
        <p:nvGrpSpPr>
          <p:cNvPr id="2" name="Group 1"/>
          <p:cNvGrpSpPr/>
          <p:nvPr/>
        </p:nvGrpSpPr>
        <p:grpSpPr>
          <a:xfrm>
            <a:off x="55929" y="2039400"/>
            <a:ext cx="5152680" cy="4492080"/>
            <a:chOff x="0" y="2039400"/>
            <a:chExt cx="5152680" cy="4492080"/>
          </a:xfrm>
        </p:grpSpPr>
        <p:sp>
          <p:nvSpPr>
            <p:cNvPr id="385" name="CustomShape 2"/>
            <p:cNvSpPr/>
            <p:nvPr/>
          </p:nvSpPr>
          <p:spPr>
            <a:xfrm>
              <a:off x="0" y="2039400"/>
              <a:ext cx="5152680" cy="7221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/>
            <a:lstStyle/>
            <a:p>
              <a:pPr>
                <a:lnSpc>
                  <a:spcPct val="100000"/>
                </a:lnSpc>
              </a:pPr>
              <a:r>
                <a:rPr lang="en-GB" sz="2200" strike="noStrike" cap="all" dirty="0">
                  <a:solidFill>
                    <a:srgbClr val="262626"/>
                  </a:solidFill>
                  <a:latin typeface="Calibri Light"/>
                  <a:ea typeface="DejaVu Sans"/>
                </a:rPr>
                <a:t>GOOD book on PARALLEL programming</a:t>
              </a:r>
              <a:endParaRPr dirty="0"/>
            </a:p>
          </p:txBody>
        </p:sp>
        <p:pic>
          <p:nvPicPr>
            <p:cNvPr id="386" name="Content Placeholder 6"/>
            <p:cNvPicPr/>
            <p:nvPr/>
          </p:nvPicPr>
          <p:blipFill>
            <a:blip r:embed="rId3"/>
            <a:stretch/>
          </p:blipFill>
          <p:spPr>
            <a:xfrm>
              <a:off x="1045800" y="2752560"/>
              <a:ext cx="3061080" cy="3778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5264538" y="2039760"/>
            <a:ext cx="6873120" cy="4491720"/>
            <a:chOff x="5319000" y="2039760"/>
            <a:chExt cx="6873120" cy="4491720"/>
          </a:xfrm>
        </p:grpSpPr>
        <p:sp>
          <p:nvSpPr>
            <p:cNvPr id="387" name="CustomShape 3"/>
            <p:cNvSpPr/>
            <p:nvPr/>
          </p:nvSpPr>
          <p:spPr>
            <a:xfrm>
              <a:off x="5319000" y="2039760"/>
              <a:ext cx="6873120" cy="7214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/>
            <a:lstStyle/>
            <a:p>
              <a:pPr>
                <a:lnSpc>
                  <a:spcPct val="100000"/>
                </a:lnSpc>
              </a:pPr>
              <a:r>
                <a:rPr lang="en-GB" sz="2200" strike="noStrike" cap="all">
                  <a:solidFill>
                    <a:srgbClr val="262626"/>
                  </a:solidFill>
                  <a:latin typeface="Calibri Light"/>
                  <a:ea typeface="DejaVu Sans"/>
                </a:rPr>
                <a:t>GOOD BOOK ON Parallel PROGRAMMING with C++ AMP</a:t>
              </a:r>
              <a:endParaRPr/>
            </a:p>
          </p:txBody>
        </p:sp>
        <p:pic>
          <p:nvPicPr>
            <p:cNvPr id="388" name="Content Placeholder 7"/>
            <p:cNvPicPr/>
            <p:nvPr/>
          </p:nvPicPr>
          <p:blipFill>
            <a:blip r:embed="rId4"/>
            <a:stretch/>
          </p:blipFill>
          <p:spPr>
            <a:xfrm>
              <a:off x="7204140" y="2752560"/>
              <a:ext cx="3102840" cy="377892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657360" y="499680"/>
            <a:ext cx="10772280" cy="16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endParaRPr dirty="0"/>
          </a:p>
        </p:txBody>
      </p:sp>
      <p:sp>
        <p:nvSpPr>
          <p:cNvPr id="378" name="CustomShape 2"/>
          <p:cNvSpPr/>
          <p:nvPr/>
        </p:nvSpPr>
        <p:spPr>
          <a:xfrm>
            <a:off x="676800" y="2011680"/>
            <a:ext cx="10753200" cy="37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endParaRPr lang="en-GB" sz="2400" strike="noStrike" dirty="0" smtClean="0">
              <a:solidFill>
                <a:srgbClr val="262626"/>
              </a:solidFill>
              <a:latin typeface="Calibri Light"/>
              <a:ea typeface="DejaVu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>
                <a:solidFill>
                  <a:srgbClr val="219DFD"/>
                </a:solidFill>
                <a:latin typeface="Calibri Light"/>
              </a:rPr>
              <a:t>Useful </a:t>
            </a:r>
            <a:r>
              <a:rPr lang="en-GB" sz="5400" dirty="0" smtClean="0">
                <a:solidFill>
                  <a:srgbClr val="219DFD"/>
                </a:solidFill>
                <a:latin typeface="Calibri Light"/>
              </a:rPr>
              <a:t>links (I)</a:t>
            </a:r>
            <a:endParaRPr lang="en-GB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sz="3200" b="1" dirty="0" err="1">
                <a:latin typeface="Calibri Light" panose="020F0302020204030204" pitchFamily="34" charset="0"/>
              </a:rPr>
              <a:t>Multicoreware</a:t>
            </a:r>
            <a:r>
              <a:rPr lang="en-GB" sz="3200" b="1" dirty="0">
                <a:latin typeface="Calibri Light" panose="020F0302020204030204" pitchFamily="34" charset="0"/>
              </a:rPr>
              <a:t> &amp;&amp; </a:t>
            </a:r>
            <a:r>
              <a:rPr lang="en-GB" sz="3200" b="1" dirty="0" smtClean="0">
                <a:latin typeface="Calibri Light" panose="020F0302020204030204" pitchFamily="34" charset="0"/>
              </a:rPr>
              <a:t>AMD </a:t>
            </a:r>
            <a:r>
              <a:rPr lang="en-GB" sz="3200" b="1" dirty="0">
                <a:latin typeface="Calibri Light" panose="020F0302020204030204" pitchFamily="34" charset="0"/>
              </a:rPr>
              <a:t>C++ AMP implementation (Linux!)</a:t>
            </a:r>
          </a:p>
          <a:p>
            <a:pPr marL="0" indent="0" algn="ctr">
              <a:buNone/>
            </a:pPr>
            <a:r>
              <a:rPr lang="en-GB" sz="3200" dirty="0">
                <a:latin typeface="Calibri Light" panose="020F0302020204030204" pitchFamily="34" charset="0"/>
                <a:hlinkClick r:id="rId3"/>
              </a:rPr>
              <a:t>https://bitbucket.org/multicoreware/cppamp-driver-ng/overview</a:t>
            </a:r>
            <a:endParaRPr lang="en-GB" sz="32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GB" sz="32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GB" sz="3200" b="1" dirty="0">
                <a:latin typeface="Calibri Light" panose="020F0302020204030204" pitchFamily="34" charset="0"/>
              </a:rPr>
              <a:t>Microsoft C++ AMP Landing Page</a:t>
            </a:r>
          </a:p>
          <a:p>
            <a:pPr marL="0" indent="0" algn="ctr">
              <a:buNone/>
            </a:pPr>
            <a:r>
              <a:rPr lang="en-GB" sz="3200" dirty="0">
                <a:latin typeface="Calibri Light" panose="020F0302020204030204" pitchFamily="34" charset="0"/>
                <a:hlinkClick r:id="rId4"/>
              </a:rPr>
              <a:t>https://msdn.microsoft.com/en-us/library/hh265137(v=vs.140).aspx</a:t>
            </a:r>
            <a:endParaRPr lang="en-GB" sz="3200" b="1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2672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657360" y="499680"/>
            <a:ext cx="10772280" cy="16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endParaRPr dirty="0"/>
          </a:p>
        </p:txBody>
      </p:sp>
      <p:sp>
        <p:nvSpPr>
          <p:cNvPr id="378" name="CustomShape 2"/>
          <p:cNvSpPr/>
          <p:nvPr/>
        </p:nvSpPr>
        <p:spPr>
          <a:xfrm>
            <a:off x="676800" y="2011680"/>
            <a:ext cx="10753200" cy="37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endParaRPr lang="en-GB" sz="2400" strike="noStrike" dirty="0" smtClean="0">
              <a:solidFill>
                <a:srgbClr val="262626"/>
              </a:solidFill>
              <a:latin typeface="Calibri Light"/>
              <a:ea typeface="DejaVu San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/>
          </p:nvPr>
        </p:nvSpPr>
        <p:spPr/>
        <p:txBody>
          <a:bodyPr anchor="ctr"/>
          <a:lstStyle/>
          <a:p>
            <a:pPr marL="0" indent="0" algn="just">
              <a:buNone/>
            </a:pPr>
            <a:r>
              <a:rPr lang="en-GB" sz="3200" b="1" dirty="0" smtClean="0">
                <a:latin typeface="Calibri Light" panose="020F0302020204030204" pitchFamily="34" charset="0"/>
              </a:rPr>
              <a:t>Algorithms library: </a:t>
            </a:r>
            <a:r>
              <a:rPr lang="en-GB" sz="3200" b="1" dirty="0">
                <a:latin typeface="Calibri Light" panose="020F0302020204030204" pitchFamily="34" charset="0"/>
                <a:hlinkClick r:id="rId3"/>
              </a:rPr>
              <a:t>http://ampalgorithms.codeplex.com</a:t>
            </a:r>
            <a:r>
              <a:rPr lang="en-GB" sz="3200" b="1" dirty="0" smtClean="0">
                <a:latin typeface="Calibri Light" panose="020F0302020204030204" pitchFamily="34" charset="0"/>
                <a:hlinkClick r:id="rId3"/>
              </a:rPr>
              <a:t>/</a:t>
            </a:r>
            <a:endParaRPr lang="en-GB" sz="3200" dirty="0"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en-GB" sz="3200" b="1" dirty="0" err="1" smtClean="0">
                <a:latin typeface="Calibri Light" panose="020F0302020204030204" pitchFamily="34" charset="0"/>
              </a:rPr>
              <a:t>pRNG</a:t>
            </a:r>
            <a:r>
              <a:rPr lang="en-GB" sz="3200" b="1" dirty="0">
                <a:latin typeface="Calibri Light" panose="020F0302020204030204" pitchFamily="34" charset="0"/>
              </a:rPr>
              <a:t> </a:t>
            </a:r>
            <a:r>
              <a:rPr lang="en-GB" sz="3200" b="1" dirty="0" smtClean="0">
                <a:latin typeface="Calibri Light" panose="020F0302020204030204" pitchFamily="34" charset="0"/>
              </a:rPr>
              <a:t>library: </a:t>
            </a:r>
            <a:r>
              <a:rPr lang="en-GB" sz="3200" b="1" dirty="0" smtClean="0">
                <a:latin typeface="Calibri Light" panose="020F0302020204030204" pitchFamily="34" charset="0"/>
                <a:hlinkClick r:id="rId4"/>
              </a:rPr>
              <a:t>http</a:t>
            </a:r>
            <a:r>
              <a:rPr lang="en-GB" sz="3200" b="1" dirty="0">
                <a:latin typeface="Calibri Light" panose="020F0302020204030204" pitchFamily="34" charset="0"/>
                <a:hlinkClick r:id="rId4"/>
              </a:rPr>
              <a:t>://amprng.codeplex.com</a:t>
            </a:r>
            <a:r>
              <a:rPr lang="en-GB" sz="3200" b="1" dirty="0" smtClean="0">
                <a:latin typeface="Calibri Light" panose="020F0302020204030204" pitchFamily="34" charset="0"/>
                <a:hlinkClick r:id="rId4"/>
              </a:rPr>
              <a:t>/</a:t>
            </a:r>
            <a:endParaRPr lang="en-GB" sz="3200" b="1" dirty="0" smtClean="0"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en-GB" sz="3200" b="1" dirty="0">
                <a:latin typeface="Calibri Light" panose="020F0302020204030204" pitchFamily="34" charset="0"/>
              </a:rPr>
              <a:t>FFT </a:t>
            </a:r>
            <a:r>
              <a:rPr lang="en-GB" sz="3200" b="1" dirty="0" smtClean="0">
                <a:latin typeface="Calibri Light" panose="020F0302020204030204" pitchFamily="34" charset="0"/>
              </a:rPr>
              <a:t>library: </a:t>
            </a:r>
            <a:r>
              <a:rPr lang="en-GB" sz="3200" b="1" dirty="0" smtClean="0">
                <a:latin typeface="Calibri Light" panose="020F0302020204030204" pitchFamily="34" charset="0"/>
                <a:hlinkClick r:id="rId5"/>
              </a:rPr>
              <a:t>http</a:t>
            </a:r>
            <a:r>
              <a:rPr lang="en-GB" sz="3200" b="1" dirty="0">
                <a:latin typeface="Calibri Light" panose="020F0302020204030204" pitchFamily="34" charset="0"/>
                <a:hlinkClick r:id="rId5"/>
              </a:rPr>
              <a:t>://ampfft.codeplex.com</a:t>
            </a:r>
            <a:r>
              <a:rPr lang="en-GB" sz="3200" b="1" dirty="0" smtClean="0">
                <a:latin typeface="Calibri Light" panose="020F0302020204030204" pitchFamily="34" charset="0"/>
                <a:hlinkClick r:id="rId5"/>
              </a:rPr>
              <a:t>/</a:t>
            </a:r>
            <a:endParaRPr lang="en-GB" sz="3200" b="1" dirty="0" smtClean="0"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en-GB" sz="3200" b="1" dirty="0">
                <a:latin typeface="Calibri Light" panose="020F0302020204030204" pitchFamily="34" charset="0"/>
              </a:rPr>
              <a:t>BLAS </a:t>
            </a:r>
            <a:r>
              <a:rPr lang="en-GB" sz="3200" b="1" dirty="0" smtClean="0">
                <a:latin typeface="Calibri Light" panose="020F0302020204030204" pitchFamily="34" charset="0"/>
              </a:rPr>
              <a:t>library: </a:t>
            </a:r>
            <a:r>
              <a:rPr lang="en-GB" sz="3200" b="1" dirty="0" smtClean="0">
                <a:latin typeface="Calibri Light" panose="020F0302020204030204" pitchFamily="34" charset="0"/>
                <a:hlinkClick r:id="rId6"/>
              </a:rPr>
              <a:t>http</a:t>
            </a:r>
            <a:r>
              <a:rPr lang="en-GB" sz="3200" b="1" dirty="0">
                <a:latin typeface="Calibri Light" panose="020F0302020204030204" pitchFamily="34" charset="0"/>
                <a:hlinkClick r:id="rId6"/>
              </a:rPr>
              <a:t>://ampblas.codeplex.com</a:t>
            </a:r>
            <a:r>
              <a:rPr lang="en-GB" sz="3200" b="1" dirty="0" smtClean="0">
                <a:latin typeface="Calibri Light" panose="020F0302020204030204" pitchFamily="34" charset="0"/>
                <a:hlinkClick r:id="rId6"/>
              </a:rPr>
              <a:t>/</a:t>
            </a:r>
            <a:endParaRPr lang="en-GB" sz="3200" b="1" dirty="0" smtClean="0"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en-GB" sz="3200" b="1" dirty="0">
                <a:latin typeface="Calibri Light" panose="020F0302020204030204" pitchFamily="34" charset="0"/>
              </a:rPr>
              <a:t>LAPACK </a:t>
            </a:r>
            <a:r>
              <a:rPr lang="en-GB" sz="3200" b="1" dirty="0" smtClean="0">
                <a:latin typeface="Calibri Light" panose="020F0302020204030204" pitchFamily="34" charset="0"/>
              </a:rPr>
              <a:t>library: </a:t>
            </a:r>
            <a:r>
              <a:rPr lang="en-GB" sz="3200" b="1" dirty="0" smtClean="0">
                <a:latin typeface="Calibri Light" panose="020F0302020204030204" pitchFamily="34" charset="0"/>
                <a:hlinkClick r:id="rId7"/>
              </a:rPr>
              <a:t>http</a:t>
            </a:r>
            <a:r>
              <a:rPr lang="en-GB" sz="3200" b="1" dirty="0">
                <a:latin typeface="Calibri Light" panose="020F0302020204030204" pitchFamily="34" charset="0"/>
                <a:hlinkClick r:id="rId7"/>
              </a:rPr>
              <a:t>://amplapack.codeplex.com</a:t>
            </a:r>
            <a:r>
              <a:rPr lang="en-GB" sz="3200" b="1" dirty="0" smtClean="0">
                <a:latin typeface="Calibri Light" panose="020F0302020204030204" pitchFamily="34" charset="0"/>
                <a:hlinkClick r:id="rId7"/>
              </a:rPr>
              <a:t>/</a:t>
            </a:r>
            <a:endParaRPr lang="en-GB" sz="3200" b="1" dirty="0" smtClean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>
                <a:solidFill>
                  <a:srgbClr val="219DFD"/>
                </a:solidFill>
                <a:latin typeface="Calibri Light"/>
              </a:rPr>
              <a:t>Useful </a:t>
            </a:r>
            <a:r>
              <a:rPr lang="en-GB" sz="5400" dirty="0" smtClean="0">
                <a:solidFill>
                  <a:srgbClr val="219DFD"/>
                </a:solidFill>
                <a:latin typeface="Calibri Light"/>
              </a:rPr>
              <a:t>links (II)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3781641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Picture Placeholder 4"/>
          <p:cNvPicPr/>
          <p:nvPr/>
        </p:nvPicPr>
        <p:blipFill>
          <a:blip r:embed="rId3"/>
          <a:stretch/>
        </p:blipFill>
        <p:spPr>
          <a:xfrm>
            <a:off x="2530080" y="909000"/>
            <a:ext cx="7131600" cy="503892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649080" y="5418720"/>
            <a:ext cx="10780920" cy="61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Calibri Light"/>
                <a:ea typeface="DejaVu Sans"/>
              </a:rPr>
              <a:t>“Lasciate ogni speranza, voi ch’entrate!”</a:t>
            </a:r>
            <a:endParaRPr/>
          </a:p>
        </p:txBody>
      </p:sp>
      <p:pic>
        <p:nvPicPr>
          <p:cNvPr id="391" name="Picture Placeholder 4"/>
          <p:cNvPicPr/>
          <p:nvPr/>
        </p:nvPicPr>
        <p:blipFill>
          <a:blip r:embed="rId3"/>
          <a:stretch/>
        </p:blipFill>
        <p:spPr>
          <a:xfrm>
            <a:off x="3677040" y="378720"/>
            <a:ext cx="4724280" cy="503892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2" name="CustomShape 2"/>
          <p:cNvSpPr/>
          <p:nvPr/>
        </p:nvSpPr>
        <p:spPr>
          <a:xfrm>
            <a:off x="676800" y="5909760"/>
            <a:ext cx="922896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657360" y="499680"/>
            <a:ext cx="10772280" cy="16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en-GB" sz="5400" strike="noStrike">
                <a:solidFill>
                  <a:srgbClr val="219DFD"/>
                </a:solidFill>
                <a:latin typeface="Calibri Light"/>
                <a:ea typeface="DejaVu Sans"/>
              </a:rPr>
              <a:t>C++ AMP at a glance?</a:t>
            </a:r>
            <a:endParaRPr/>
          </a:p>
        </p:txBody>
      </p:sp>
      <p:sp>
        <p:nvSpPr>
          <p:cNvPr id="308" name="CustomShape 2"/>
          <p:cNvSpPr/>
          <p:nvPr/>
        </p:nvSpPr>
        <p:spPr>
          <a:xfrm>
            <a:off x="676800" y="2011680"/>
            <a:ext cx="5246640" cy="37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accelerator</a:t>
            </a:r>
            <a:endParaRPr dirty="0"/>
          </a:p>
          <a:p>
            <a:pPr>
              <a:lnSpc>
                <a:spcPct val="100000"/>
              </a:lnSpc>
            </a:pPr>
            <a:r>
              <a:rPr lang="en-GB" sz="2400" strike="noStrike" dirty="0" err="1">
                <a:solidFill>
                  <a:srgbClr val="000000"/>
                </a:solidFill>
                <a:latin typeface="Consolas"/>
                <a:ea typeface="DejaVu Sans"/>
              </a:rPr>
              <a:t>accelerator_view</a:t>
            </a:r>
            <a:endParaRPr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index&lt;...&gt;</a:t>
            </a:r>
            <a:endParaRPr dirty="0"/>
          </a:p>
          <a:p>
            <a:pPr>
              <a:lnSpc>
                <a:spcPct val="100000"/>
              </a:lnSpc>
            </a:pPr>
            <a:r>
              <a:rPr lang="en-GB" sz="2400" strike="noStrike" dirty="0" err="1">
                <a:solidFill>
                  <a:srgbClr val="000000"/>
                </a:solidFill>
                <a:latin typeface="Consolas"/>
                <a:ea typeface="DejaVu Sans"/>
              </a:rPr>
              <a:t>tiled_index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&lt;...&gt;</a:t>
            </a:r>
            <a:endParaRPr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extent&lt;...&gt;</a:t>
            </a:r>
            <a:endParaRPr dirty="0"/>
          </a:p>
          <a:p>
            <a:pPr>
              <a:lnSpc>
                <a:spcPct val="100000"/>
              </a:lnSpc>
            </a:pPr>
            <a:r>
              <a:rPr lang="en-GB" sz="2400" strike="noStrike" dirty="0" err="1">
                <a:solidFill>
                  <a:srgbClr val="000000"/>
                </a:solidFill>
                <a:latin typeface="Consolas"/>
                <a:ea typeface="DejaVu Sans"/>
              </a:rPr>
              <a:t>tiled_extent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&lt;...&gt;</a:t>
            </a:r>
            <a:endParaRPr dirty="0"/>
          </a:p>
        </p:txBody>
      </p:sp>
      <p:sp>
        <p:nvSpPr>
          <p:cNvPr id="309" name="CustomShape 3"/>
          <p:cNvSpPr/>
          <p:nvPr/>
        </p:nvSpPr>
        <p:spPr>
          <a:xfrm>
            <a:off x="6187320" y="2011680"/>
            <a:ext cx="5246640" cy="37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array&lt;...&gt;</a:t>
            </a:r>
            <a:endParaRPr dirty="0"/>
          </a:p>
          <a:p>
            <a:pPr>
              <a:lnSpc>
                <a:spcPct val="100000"/>
              </a:lnSpc>
            </a:pPr>
            <a:r>
              <a:rPr lang="en-GB" sz="2400" strike="noStrike" dirty="0" err="1">
                <a:solidFill>
                  <a:srgbClr val="000000"/>
                </a:solidFill>
                <a:latin typeface="Consolas"/>
                <a:ea typeface="DejaVu Sans"/>
              </a:rPr>
              <a:t>array_view</a:t>
            </a: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&lt;...&gt;</a:t>
            </a:r>
            <a:endParaRPr dirty="0"/>
          </a:p>
          <a:p>
            <a:pPr>
              <a:lnSpc>
                <a:spcPct val="100000"/>
              </a:lnSpc>
            </a:pPr>
            <a:r>
              <a:rPr lang="en-GB" sz="2400" dirty="0" err="1" smtClean="0">
                <a:solidFill>
                  <a:srgbClr val="000000"/>
                </a:solidFill>
                <a:latin typeface="Consolas"/>
              </a:rPr>
              <a:t>parallel_for_each</a:t>
            </a:r>
            <a:r>
              <a:rPr lang="en-GB" sz="2400" dirty="0" smtClean="0">
                <a:solidFill>
                  <a:srgbClr val="000000"/>
                </a:solidFill>
                <a:latin typeface="Consolas"/>
              </a:rPr>
              <a:t>&lt;...&gt;(…)</a:t>
            </a:r>
            <a:endParaRPr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restrict(...)</a:t>
            </a:r>
            <a:endParaRPr dirty="0"/>
          </a:p>
          <a:p>
            <a:pPr>
              <a:lnSpc>
                <a:spcPct val="100000"/>
              </a:lnSpc>
            </a:pPr>
            <a:r>
              <a:rPr lang="en-GB" sz="2400" strike="noStrike" dirty="0" err="1">
                <a:solidFill>
                  <a:srgbClr val="000000"/>
                </a:solidFill>
                <a:latin typeface="Consolas"/>
                <a:ea typeface="DejaVu Sans"/>
              </a:rPr>
              <a:t>tile_static</a:t>
            </a:r>
            <a:endParaRPr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Consolas"/>
                <a:ea typeface="DejaVu Sans"/>
              </a:rPr>
              <a:t>barrier</a:t>
            </a:r>
            <a:endParaRPr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657360" y="499680"/>
            <a:ext cx="10772280" cy="16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en-GB" sz="5400" strike="noStrike">
                <a:solidFill>
                  <a:srgbClr val="219DFD"/>
                </a:solidFill>
                <a:latin typeface="Calibri Light"/>
                <a:ea typeface="DejaVu Sans"/>
              </a:rPr>
              <a:t>C++ AMP at a glance</a:t>
            </a:r>
            <a:endParaRPr/>
          </a:p>
        </p:txBody>
      </p:sp>
      <p:sp>
        <p:nvSpPr>
          <p:cNvPr id="311" name="CustomShape 2"/>
          <p:cNvSpPr/>
          <p:nvPr/>
        </p:nvSpPr>
        <p:spPr>
          <a:xfrm>
            <a:off x="676800" y="2011680"/>
            <a:ext cx="10753200" cy="37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It is JUST C++, not C or pseudo-C, not </a:t>
            </a:r>
            <a:r>
              <a:rPr lang="en-GB" sz="2400" strike="noStrike" dirty="0" err="1">
                <a:solidFill>
                  <a:srgbClr val="262626"/>
                </a:solidFill>
                <a:latin typeface="Calibri Light"/>
                <a:ea typeface="DejaVu Sans"/>
              </a:rPr>
              <a:t>intrinsics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, not a heavy handed extension:</a:t>
            </a:r>
            <a:endParaRPr dirty="0"/>
          </a:p>
          <a:p>
            <a:pPr marL="914400" lvl="1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C++ code is written 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inline;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No 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mysterious  invocations of unutterable 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functions;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Seamless 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data-movement (when using </a:t>
            </a:r>
            <a:r>
              <a:rPr lang="en-GB" sz="2400" strike="noStrike" dirty="0" err="1">
                <a:solidFill>
                  <a:srgbClr val="262626"/>
                </a:solidFill>
                <a:latin typeface="Consolas"/>
                <a:ea typeface="DejaVu Sans"/>
              </a:rPr>
              <a:t>array_view</a:t>
            </a:r>
            <a:r>
              <a:rPr lang="en-GB" sz="2400" strike="noStrike" dirty="0" err="1">
                <a:solidFill>
                  <a:srgbClr val="262626"/>
                </a:solidFill>
                <a:latin typeface="Calibri Light"/>
                <a:ea typeface="DejaVu Sans"/>
              </a:rPr>
              <a:t>s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);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Unique </a:t>
            </a:r>
            <a:r>
              <a:rPr lang="en-GB" sz="2400" strike="noStrike" dirty="0" err="1">
                <a:solidFill>
                  <a:srgbClr val="262626"/>
                </a:solidFill>
                <a:latin typeface="Consolas"/>
                <a:ea typeface="DejaVu Sans"/>
              </a:rPr>
              <a:t>parallel_for_each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 entry-point (library function, not “magical”).</a:t>
            </a:r>
            <a:endParaRPr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657360" y="499680"/>
            <a:ext cx="10772280" cy="16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en-GB" sz="5400" strike="noStrike">
                <a:solidFill>
                  <a:srgbClr val="219DFD"/>
                </a:solidFill>
                <a:latin typeface="Calibri Light"/>
                <a:ea typeface="DejaVu Sans"/>
              </a:rPr>
              <a:t>The abstract machine model</a:t>
            </a:r>
            <a:endParaRPr/>
          </a:p>
        </p:txBody>
      </p:sp>
      <p:sp>
        <p:nvSpPr>
          <p:cNvPr id="313" name="CustomShape 2"/>
          <p:cNvSpPr/>
          <p:nvPr/>
        </p:nvSpPr>
        <p:spPr>
          <a:xfrm>
            <a:off x="676800" y="2011680"/>
            <a:ext cx="10753200" cy="37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We program processors:</a:t>
            </a:r>
            <a:endParaRPr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sz="2400" b="1" u="sng" strike="noStrike" dirty="0">
                <a:solidFill>
                  <a:srgbClr val="262626"/>
                </a:solidFill>
                <a:latin typeface="Calibri Light"/>
                <a:ea typeface="DejaVu Sans"/>
              </a:rPr>
              <a:t>With a variable number of </a:t>
            </a:r>
            <a:r>
              <a:rPr lang="en-GB" sz="2400" b="1" u="sng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cores;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sz="2400" b="1" u="sng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Capable </a:t>
            </a:r>
            <a:r>
              <a:rPr lang="en-GB" sz="2400" b="1" u="sng" strike="noStrike" dirty="0">
                <a:solidFill>
                  <a:srgbClr val="262626"/>
                </a:solidFill>
                <a:latin typeface="Calibri Light"/>
                <a:ea typeface="DejaVu Sans"/>
              </a:rPr>
              <a:t>of executing SIMD </a:t>
            </a:r>
            <a:r>
              <a:rPr lang="en-GB" sz="2400" b="1" u="sng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threads;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sz="2400" b="1" u="sng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Which </a:t>
            </a:r>
            <a:r>
              <a:rPr lang="en-GB" sz="2400" b="1" u="sng" strike="noStrike" dirty="0">
                <a:solidFill>
                  <a:srgbClr val="262626"/>
                </a:solidFill>
                <a:latin typeface="Calibri Light"/>
                <a:ea typeface="DejaVu Sans"/>
              </a:rPr>
              <a:t>follow the Von Neumann paradigm.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Everything else is business as usual:</a:t>
            </a:r>
            <a:endParaRPr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The interaction with memory matters for performance– locality, regularity etc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“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It’s all about algorithms and data-structures!” </a:t>
            </a:r>
            <a:r>
              <a:rPr lang="en-GB" sz="2400" i="1" strike="noStrike" dirty="0">
                <a:solidFill>
                  <a:srgbClr val="262626"/>
                </a:solidFill>
                <a:latin typeface="Calibri Light"/>
                <a:ea typeface="DejaVu Sans"/>
              </a:rPr>
              <a:t>Alexander </a:t>
            </a:r>
            <a:r>
              <a:rPr lang="en-GB" sz="2400" i="1" strike="noStrike" dirty="0" err="1">
                <a:solidFill>
                  <a:srgbClr val="262626"/>
                </a:solidFill>
                <a:latin typeface="Calibri Light"/>
                <a:ea typeface="DejaVu Sans"/>
              </a:rPr>
              <a:t>Stepanov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GB" sz="2400" i="1" u="sng" strike="noStrike" dirty="0">
                <a:solidFill>
                  <a:srgbClr val="262626"/>
                </a:solidFill>
                <a:latin typeface="Calibri Light"/>
                <a:ea typeface="DejaVu Sans"/>
              </a:rPr>
              <a:t>This is necessary and sufficient understanding for efficiently programming {C, G, A, *}PUs!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657360" y="499680"/>
            <a:ext cx="10772280" cy="16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en-GB" sz="5400" strike="noStrike">
                <a:solidFill>
                  <a:srgbClr val="219DFD"/>
                </a:solidFill>
                <a:latin typeface="Calibri Light"/>
                <a:ea typeface="DejaVu Sans"/>
              </a:rPr>
              <a:t>C++ AMP – first steps</a:t>
            </a:r>
            <a:endParaRPr/>
          </a:p>
        </p:txBody>
      </p:sp>
      <p:sp>
        <p:nvSpPr>
          <p:cNvPr id="315" name="CustomShape 2"/>
          <p:cNvSpPr/>
          <p:nvPr/>
        </p:nvSpPr>
        <p:spPr>
          <a:xfrm>
            <a:off x="676800" y="2011680"/>
            <a:ext cx="10753200" cy="37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Answering three key questions:</a:t>
            </a:r>
            <a:endParaRPr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“</a:t>
            </a:r>
            <a:r>
              <a:rPr lang="en-GB" sz="2400" b="1" strike="noStrike" dirty="0">
                <a:solidFill>
                  <a:srgbClr val="262626"/>
                </a:solidFill>
                <a:latin typeface="Calibri Light"/>
                <a:ea typeface="DejaVu Sans"/>
              </a:rPr>
              <a:t>What to do?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” -&gt; the </a:t>
            </a:r>
            <a:r>
              <a:rPr lang="en-GB" sz="2400" strike="noStrike" dirty="0" err="1">
                <a:solidFill>
                  <a:srgbClr val="262626"/>
                </a:solidFill>
                <a:latin typeface="Consolas"/>
                <a:ea typeface="DejaVu Sans"/>
              </a:rPr>
              <a:t>parallel_for_each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 function;</a:t>
            </a:r>
            <a:endParaRPr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“</a:t>
            </a:r>
            <a:r>
              <a:rPr lang="en-GB" sz="2400" b="1" strike="noStrike" dirty="0">
                <a:solidFill>
                  <a:srgbClr val="262626"/>
                </a:solidFill>
                <a:latin typeface="Calibri Light"/>
                <a:ea typeface="DejaVu Sans"/>
              </a:rPr>
              <a:t>Where to do it?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” -&gt; the </a:t>
            </a:r>
            <a:r>
              <a:rPr lang="en-GB" sz="2400" strike="noStrike" dirty="0">
                <a:solidFill>
                  <a:srgbClr val="262626"/>
                </a:solidFill>
                <a:latin typeface="Consolas"/>
                <a:ea typeface="DejaVu Sans"/>
              </a:rPr>
              <a:t>accelerator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 ADT;</a:t>
            </a:r>
            <a:endParaRPr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“</a:t>
            </a:r>
            <a:r>
              <a:rPr lang="en-GB" sz="2400" b="1" strike="noStrike" dirty="0">
                <a:solidFill>
                  <a:srgbClr val="262626"/>
                </a:solidFill>
                <a:latin typeface="Calibri Light"/>
                <a:ea typeface="DejaVu Sans"/>
              </a:rPr>
              <a:t>With what data?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” -&gt; the </a:t>
            </a:r>
            <a:r>
              <a:rPr lang="en-GB" sz="2400" strike="noStrike" dirty="0" err="1">
                <a:solidFill>
                  <a:srgbClr val="262626"/>
                </a:solidFill>
                <a:latin typeface="Consolas"/>
                <a:ea typeface="DejaVu Sans"/>
              </a:rPr>
              <a:t>array_view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 ADT.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657360" y="499680"/>
            <a:ext cx="10772280" cy="16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85000"/>
              </a:lnSpc>
            </a:pPr>
            <a:r>
              <a:rPr lang="en-GB" sz="5400" strike="noStrike" dirty="0" smtClean="0">
                <a:solidFill>
                  <a:srgbClr val="219DFD"/>
                </a:solidFill>
                <a:latin typeface="Calibri Light"/>
                <a:ea typeface="DejaVu Sans"/>
              </a:rPr>
              <a:t>What to do </a:t>
            </a:r>
            <a:r>
              <a:rPr lang="en-GB" sz="5400" strike="noStrike" dirty="0">
                <a:solidFill>
                  <a:srgbClr val="219DFD"/>
                </a:solidFill>
                <a:latin typeface="Calibri Light"/>
                <a:ea typeface="DejaVu Sans"/>
              </a:rPr>
              <a:t>(I)</a:t>
            </a:r>
            <a:endParaRPr dirty="0"/>
          </a:p>
        </p:txBody>
      </p:sp>
      <p:sp>
        <p:nvSpPr>
          <p:cNvPr id="317" name="CustomShape 2"/>
          <p:cNvSpPr/>
          <p:nvPr/>
        </p:nvSpPr>
        <p:spPr>
          <a:xfrm>
            <a:off x="676800" y="2011680"/>
            <a:ext cx="10753200" cy="37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The </a:t>
            </a:r>
            <a:r>
              <a:rPr lang="en-GB" sz="2400" strike="noStrike" dirty="0" err="1">
                <a:solidFill>
                  <a:srgbClr val="262626"/>
                </a:solidFill>
                <a:latin typeface="Consolas"/>
                <a:ea typeface="DejaVu Sans"/>
              </a:rPr>
              <a:t>parallel_for_each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 function logically:</a:t>
            </a:r>
            <a:endParaRPr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Describes 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a computation:</a:t>
            </a:r>
            <a:endParaRPr dirty="0"/>
          </a:p>
          <a:p>
            <a:pPr marL="914400" lvl="1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To be performed by an 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accelerator;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Across 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some N-dimensional execution 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domain;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Which 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can be performed in SIMD 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fashion;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That 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meets a set of constraints (</a:t>
            </a:r>
            <a:r>
              <a:rPr lang="en-GB" sz="2400" strike="noStrike" dirty="0">
                <a:solidFill>
                  <a:srgbClr val="262626"/>
                </a:solidFill>
                <a:latin typeface="Consolas"/>
                <a:ea typeface="DejaVu Sans"/>
              </a:rPr>
              <a:t>restrict</a:t>
            </a:r>
            <a:r>
              <a:rPr lang="en-GB" sz="2400" strike="noStrike" dirty="0" smtClean="0">
                <a:solidFill>
                  <a:srgbClr val="262626"/>
                </a:solidFill>
                <a:latin typeface="Calibri Light"/>
                <a:ea typeface="DejaVu Sans"/>
              </a:rPr>
              <a:t>);</a:t>
            </a:r>
            <a:endParaRPr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Juxtaposes the “where” (</a:t>
            </a:r>
            <a:r>
              <a:rPr lang="en-GB" sz="2400" strike="noStrike" dirty="0">
                <a:solidFill>
                  <a:srgbClr val="262626"/>
                </a:solidFill>
                <a:latin typeface="Consolas"/>
                <a:ea typeface="DejaVu Sans"/>
              </a:rPr>
              <a:t>accelerator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) and the “with what” (data, preferably wrapped in an </a:t>
            </a:r>
            <a:r>
              <a:rPr lang="en-GB" sz="2400" strike="noStrike" dirty="0" err="1">
                <a:solidFill>
                  <a:srgbClr val="262626"/>
                </a:solidFill>
                <a:latin typeface="Consolas"/>
                <a:ea typeface="DejaVu Sans"/>
              </a:rPr>
              <a:t>array_view</a:t>
            </a:r>
            <a:r>
              <a:rPr lang="en-GB" sz="2400" strike="noStrike" dirty="0">
                <a:solidFill>
                  <a:srgbClr val="262626"/>
                </a:solidFill>
                <a:latin typeface="Calibri Light"/>
                <a:ea typeface="DejaVu Sans"/>
              </a:rPr>
              <a:t>).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Metropolitan">
  <a:themeElements>
    <a:clrScheme name="Microsoft">
      <a:dk1>
        <a:srgbClr val="000000"/>
      </a:dk1>
      <a:lt1>
        <a:srgbClr val="FFFFFF"/>
      </a:lt1>
      <a:dk2>
        <a:srgbClr val="303034"/>
      </a:dk2>
      <a:lt2>
        <a:srgbClr val="DFDFE4"/>
      </a:lt2>
      <a:accent1>
        <a:srgbClr val="219DFD"/>
      </a:accent1>
      <a:accent2>
        <a:srgbClr val="77BC00"/>
      </a:accent2>
      <a:accent3>
        <a:srgbClr val="FFB700"/>
      </a:accent3>
      <a:accent4>
        <a:srgbClr val="F02401"/>
      </a:accent4>
      <a:accent5>
        <a:srgbClr val="0071BC"/>
      </a:accent5>
      <a:accent6>
        <a:srgbClr val="FF8600"/>
      </a:accent6>
      <a:hlink>
        <a:srgbClr val="2424F0"/>
      </a:hlink>
      <a:folHlink>
        <a:srgbClr val="80808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11.xml><?xml version="1.0" encoding="utf-8"?>
<a:theme xmlns:a="http://schemas.openxmlformats.org/drawingml/2006/main" name="3_Metropolitan">
  <a:themeElements>
    <a:clrScheme name="Microsoft">
      <a:dk1>
        <a:srgbClr val="000000"/>
      </a:dk1>
      <a:lt1>
        <a:srgbClr val="FFFFFF"/>
      </a:lt1>
      <a:dk2>
        <a:srgbClr val="303034"/>
      </a:dk2>
      <a:lt2>
        <a:srgbClr val="DFDFE4"/>
      </a:lt2>
      <a:accent1>
        <a:srgbClr val="219DFD"/>
      </a:accent1>
      <a:accent2>
        <a:srgbClr val="77BC00"/>
      </a:accent2>
      <a:accent3>
        <a:srgbClr val="FFB700"/>
      </a:accent3>
      <a:accent4>
        <a:srgbClr val="F02401"/>
      </a:accent4>
      <a:accent5>
        <a:srgbClr val="0071BC"/>
      </a:accent5>
      <a:accent6>
        <a:srgbClr val="FF8600"/>
      </a:accent6>
      <a:hlink>
        <a:srgbClr val="2424F0"/>
      </a:hlink>
      <a:folHlink>
        <a:srgbClr val="80808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12.xml><?xml version="1.0" encoding="utf-8"?>
<a:theme xmlns:a="http://schemas.openxmlformats.org/drawingml/2006/main" name="4_Metropolitan">
  <a:themeElements>
    <a:clrScheme name="Microsoft">
      <a:dk1>
        <a:srgbClr val="000000"/>
      </a:dk1>
      <a:lt1>
        <a:srgbClr val="FFFFFF"/>
      </a:lt1>
      <a:dk2>
        <a:srgbClr val="303034"/>
      </a:dk2>
      <a:lt2>
        <a:srgbClr val="DFDFE4"/>
      </a:lt2>
      <a:accent1>
        <a:srgbClr val="219DFD"/>
      </a:accent1>
      <a:accent2>
        <a:srgbClr val="77BC00"/>
      </a:accent2>
      <a:accent3>
        <a:srgbClr val="FFB700"/>
      </a:accent3>
      <a:accent4>
        <a:srgbClr val="F02401"/>
      </a:accent4>
      <a:accent5>
        <a:srgbClr val="0071BC"/>
      </a:accent5>
      <a:accent6>
        <a:srgbClr val="FF8600"/>
      </a:accent6>
      <a:hlink>
        <a:srgbClr val="2424F0"/>
      </a:hlink>
      <a:folHlink>
        <a:srgbClr val="80808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13.xml><?xml version="1.0" encoding="utf-8"?>
<a:theme xmlns:a="http://schemas.openxmlformats.org/drawingml/2006/main" name="5_Metropolitan">
  <a:themeElements>
    <a:clrScheme name="Microsoft">
      <a:dk1>
        <a:srgbClr val="000000"/>
      </a:dk1>
      <a:lt1>
        <a:srgbClr val="FFFFFF"/>
      </a:lt1>
      <a:dk2>
        <a:srgbClr val="303034"/>
      </a:dk2>
      <a:lt2>
        <a:srgbClr val="DFDFE4"/>
      </a:lt2>
      <a:accent1>
        <a:srgbClr val="219DFD"/>
      </a:accent1>
      <a:accent2>
        <a:srgbClr val="77BC00"/>
      </a:accent2>
      <a:accent3>
        <a:srgbClr val="FFB700"/>
      </a:accent3>
      <a:accent4>
        <a:srgbClr val="F02401"/>
      </a:accent4>
      <a:accent5>
        <a:srgbClr val="0071BC"/>
      </a:accent5>
      <a:accent6>
        <a:srgbClr val="FF8600"/>
      </a:accent6>
      <a:hlink>
        <a:srgbClr val="2424F0"/>
      </a:hlink>
      <a:folHlink>
        <a:srgbClr val="80808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14.xml><?xml version="1.0" encoding="utf-8"?>
<a:theme xmlns:a="http://schemas.openxmlformats.org/drawingml/2006/main" name="6_Metropolitan">
  <a:themeElements>
    <a:clrScheme name="Microsoft">
      <a:dk1>
        <a:srgbClr val="000000"/>
      </a:dk1>
      <a:lt1>
        <a:srgbClr val="FFFFFF"/>
      </a:lt1>
      <a:dk2>
        <a:srgbClr val="303034"/>
      </a:dk2>
      <a:lt2>
        <a:srgbClr val="DFDFE4"/>
      </a:lt2>
      <a:accent1>
        <a:srgbClr val="219DFD"/>
      </a:accent1>
      <a:accent2>
        <a:srgbClr val="77BC00"/>
      </a:accent2>
      <a:accent3>
        <a:srgbClr val="FFB700"/>
      </a:accent3>
      <a:accent4>
        <a:srgbClr val="F02401"/>
      </a:accent4>
      <a:accent5>
        <a:srgbClr val="0071BC"/>
      </a:accent5>
      <a:accent6>
        <a:srgbClr val="FF8600"/>
      </a:accent6>
      <a:hlink>
        <a:srgbClr val="2424F0"/>
      </a:hlink>
      <a:folHlink>
        <a:srgbClr val="80808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15.xml><?xml version="1.0" encoding="utf-8"?>
<a:theme xmlns:a="http://schemas.openxmlformats.org/drawingml/2006/main" name="7_Metropolitan">
  <a:themeElements>
    <a:clrScheme name="Microsoft">
      <a:dk1>
        <a:srgbClr val="000000"/>
      </a:dk1>
      <a:lt1>
        <a:srgbClr val="FFFFFF"/>
      </a:lt1>
      <a:dk2>
        <a:srgbClr val="303034"/>
      </a:dk2>
      <a:lt2>
        <a:srgbClr val="DFDFE4"/>
      </a:lt2>
      <a:accent1>
        <a:srgbClr val="219DFD"/>
      </a:accent1>
      <a:accent2>
        <a:srgbClr val="77BC00"/>
      </a:accent2>
      <a:accent3>
        <a:srgbClr val="FFB700"/>
      </a:accent3>
      <a:accent4>
        <a:srgbClr val="F02401"/>
      </a:accent4>
      <a:accent5>
        <a:srgbClr val="0071BC"/>
      </a:accent5>
      <a:accent6>
        <a:srgbClr val="FF8600"/>
      </a:accent6>
      <a:hlink>
        <a:srgbClr val="2424F0"/>
      </a:hlink>
      <a:folHlink>
        <a:srgbClr val="80808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16.xml><?xml version="1.0" encoding="utf-8"?>
<a:theme xmlns:a="http://schemas.openxmlformats.org/drawingml/2006/main" name="8_Metropolitan">
  <a:themeElements>
    <a:clrScheme name="Microsoft">
      <a:dk1>
        <a:srgbClr val="000000"/>
      </a:dk1>
      <a:lt1>
        <a:srgbClr val="FFFFFF"/>
      </a:lt1>
      <a:dk2>
        <a:srgbClr val="303034"/>
      </a:dk2>
      <a:lt2>
        <a:srgbClr val="DFDFE4"/>
      </a:lt2>
      <a:accent1>
        <a:srgbClr val="219DFD"/>
      </a:accent1>
      <a:accent2>
        <a:srgbClr val="77BC00"/>
      </a:accent2>
      <a:accent3>
        <a:srgbClr val="FFB700"/>
      </a:accent3>
      <a:accent4>
        <a:srgbClr val="F02401"/>
      </a:accent4>
      <a:accent5>
        <a:srgbClr val="0071BC"/>
      </a:accent5>
      <a:accent6>
        <a:srgbClr val="FF8600"/>
      </a:accent6>
      <a:hlink>
        <a:srgbClr val="2424F0"/>
      </a:hlink>
      <a:folHlink>
        <a:srgbClr val="80808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etropolitan">
  <a:themeElements>
    <a:clrScheme name="Microsoft">
      <a:dk1>
        <a:srgbClr val="000000"/>
      </a:dk1>
      <a:lt1>
        <a:srgbClr val="FFFFFF"/>
      </a:lt1>
      <a:dk2>
        <a:srgbClr val="303034"/>
      </a:dk2>
      <a:lt2>
        <a:srgbClr val="DFDFE4"/>
      </a:lt2>
      <a:accent1>
        <a:srgbClr val="219DFD"/>
      </a:accent1>
      <a:accent2>
        <a:srgbClr val="77BC00"/>
      </a:accent2>
      <a:accent3>
        <a:srgbClr val="FFB700"/>
      </a:accent3>
      <a:accent4>
        <a:srgbClr val="F02401"/>
      </a:accent4>
      <a:accent5>
        <a:srgbClr val="0071BC"/>
      </a:accent5>
      <a:accent6>
        <a:srgbClr val="FF8600"/>
      </a:accent6>
      <a:hlink>
        <a:srgbClr val="2424F0"/>
      </a:hlink>
      <a:folHlink>
        <a:srgbClr val="80808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9.xml><?xml version="1.0" encoding="utf-8"?>
<a:theme xmlns:a="http://schemas.openxmlformats.org/drawingml/2006/main" name="1_Metropolitan">
  <a:themeElements>
    <a:clrScheme name="Microsoft">
      <a:dk1>
        <a:srgbClr val="000000"/>
      </a:dk1>
      <a:lt1>
        <a:srgbClr val="FFFFFF"/>
      </a:lt1>
      <a:dk2>
        <a:srgbClr val="303034"/>
      </a:dk2>
      <a:lt2>
        <a:srgbClr val="DFDFE4"/>
      </a:lt2>
      <a:accent1>
        <a:srgbClr val="219DFD"/>
      </a:accent1>
      <a:accent2>
        <a:srgbClr val="77BC00"/>
      </a:accent2>
      <a:accent3>
        <a:srgbClr val="FFB700"/>
      </a:accent3>
      <a:accent4>
        <a:srgbClr val="F02401"/>
      </a:accent4>
      <a:accent5>
        <a:srgbClr val="0071BC"/>
      </a:accent5>
      <a:accent6>
        <a:srgbClr val="FF8600"/>
      </a:accent6>
      <a:hlink>
        <a:srgbClr val="2424F0"/>
      </a:hlink>
      <a:folHlink>
        <a:srgbClr val="80808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TC103457491[[fn=Metropolitan]]</Template>
  <TotalTime>540</TotalTime>
  <Words>2273</Words>
  <Application>Microsoft Office PowerPoint</Application>
  <PresentationFormat>Custom</PresentationFormat>
  <Paragraphs>326</Paragraphs>
  <Slides>45</Slides>
  <Notes>45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45</vt:i4>
      </vt:variant>
    </vt:vector>
  </HeadingPairs>
  <TitlesOfParts>
    <vt:vector size="69" baseType="lpstr">
      <vt:lpstr>Arial</vt:lpstr>
      <vt:lpstr>Calibri Light</vt:lpstr>
      <vt:lpstr>Cambria Math</vt:lpstr>
      <vt:lpstr>Consolas</vt:lpstr>
      <vt:lpstr>DejaVu Sans</vt:lpstr>
      <vt:lpstr>Segoe UI</vt:lpstr>
      <vt:lpstr>StarSymbol</vt:lpstr>
      <vt:lpstr>Times New Roman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Metropolitan</vt:lpstr>
      <vt:lpstr>1_Metropolitan</vt:lpstr>
      <vt:lpstr>2_Metropolitan</vt:lpstr>
      <vt:lpstr>3_Metropolitan</vt:lpstr>
      <vt:lpstr>4_Metropolitan</vt:lpstr>
      <vt:lpstr>5_Metropolitan</vt:lpstr>
      <vt:lpstr>6_Metropolitan</vt:lpstr>
      <vt:lpstr>7_Metropolitan</vt:lpstr>
      <vt:lpstr>8_Metropolitan</vt:lpstr>
      <vt:lpstr>C++ AMP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to do (II)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I – Vector Valued Functions</vt:lpstr>
      <vt:lpstr>PowerPoint Presentation</vt:lpstr>
      <vt:lpstr>PowerPoint Presentation</vt:lpstr>
      <vt:lpstr>Code example II – rotate</vt:lpstr>
      <vt:lpstr>rotate in C++ (NOT std::rotate)</vt:lpstr>
      <vt:lpstr>rotate in C++ AMP</vt:lpstr>
      <vt:lpstr>rotate reverse in C++ AMP</vt:lpstr>
      <vt:lpstr>rotate reverse swap in C++ AMP</vt:lpstr>
      <vt:lpstr>Why (A)</vt:lpstr>
      <vt:lpstr>What have we learned (A)</vt:lpstr>
      <vt:lpstr>Why (B)</vt:lpstr>
      <vt:lpstr>What have we learned (B)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Useful links (I)</vt:lpstr>
      <vt:lpstr>Useful links (II)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C++ AMP</dc:title>
  <dc:creator>Alexandru Voicu</dc:creator>
  <cp:lastModifiedBy>Alex Voicu</cp:lastModifiedBy>
  <cp:revision>178</cp:revision>
  <dcterms:created xsi:type="dcterms:W3CDTF">2014-10-08T20:30:14Z</dcterms:created>
  <dcterms:modified xsi:type="dcterms:W3CDTF">2015-05-31T17:11:12Z</dcterms:modified>
  <cp:contentStatus>Final</cp:contentStatus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ntentTypeId">
    <vt:lpwstr>0x01010002CD1C0A8FB9324E8ECED3DFE7AC738D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IsMyDocuments">
    <vt:bool>true</vt:bool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</vt:i4>
  </property>
  <property fmtid="{D5CDD505-2E9C-101B-9397-08002B2CF9AE}" pid="10" name="PresentationFormat">
    <vt:lpwstr>Widescreen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30</vt:i4>
  </property>
  <property fmtid="{D5CDD505-2E9C-101B-9397-08002B2CF9AE}" pid="14" name="_MarkAsFinal">
    <vt:bool>true</vt:bool>
  </property>
</Properties>
</file>