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32" r:id="rId1"/>
  </p:sldMasterIdLst>
  <p:notesMasterIdLst>
    <p:notesMasterId r:id="rId13"/>
  </p:notesMasterIdLst>
  <p:sldIdLst>
    <p:sldId id="256" r:id="rId2"/>
    <p:sldId id="260" r:id="rId3"/>
    <p:sldId id="257" r:id="rId4"/>
    <p:sldId id="275" r:id="rId5"/>
    <p:sldId id="262" r:id="rId6"/>
    <p:sldId id="274" r:id="rId7"/>
    <p:sldId id="263" r:id="rId8"/>
    <p:sldId id="264" r:id="rId9"/>
    <p:sldId id="272" r:id="rId10"/>
    <p:sldId id="273" r:id="rId11"/>
    <p:sldId id="270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96CEA-7A91-4BAB-AADF-87C404EDD146}" type="datetimeFigureOut">
              <a:rPr lang="hu-HU" smtClean="0"/>
              <a:pPr/>
              <a:t>2014.09.18.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5A511-4EBD-4441-9FF6-D09DDFFC11D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2" name="Alcím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2014.09.18.</a:t>
            </a:r>
            <a:endParaRPr lang="hu-HU"/>
          </a:p>
        </p:txBody>
      </p:sp>
      <p:sp>
        <p:nvSpPr>
          <p:cNvPr id="20" name="Élőláb hely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u-HU" smtClean="0"/>
              <a:t>Beck Róbert - FIKUT VII</a:t>
            </a:r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A90C0-2DC4-4629-BEA2-87740121393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zis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2014.09.18.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u-HU" smtClean="0"/>
              <a:t>Beck Róbert - FIKUT VII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A90C0-2DC4-4629-BEA2-87740121393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2014.09.18.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u-HU" smtClean="0"/>
              <a:t>Beck Róbert - FIKUT VII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A90C0-2DC4-4629-BEA2-87740121393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2014.09.18.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u-HU" smtClean="0"/>
              <a:t>Beck Róbert - FIKUT VII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A90C0-2DC4-4629-BEA2-87740121393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2014.09.18.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u-HU" smtClean="0"/>
              <a:t>Beck Róbert - FIKUT VII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A90C0-2DC4-4629-BEA2-87740121393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Téglalap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zis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zis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2014.09.18.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u-HU" smtClean="0"/>
              <a:t>Beck Róbert - FIKUT VII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A90C0-2DC4-4629-BEA2-87740121393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2014.09.18.</a:t>
            </a: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u-HU" smtClean="0"/>
              <a:t>Beck Róbert - FIKUT VII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A90C0-2DC4-4629-BEA2-87740121393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2014.09.18.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u-HU" smtClean="0"/>
              <a:t>Beck Róbert - FIKUT VII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A90C0-2DC4-4629-BEA2-87740121393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2014.09.18.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u-HU" smtClean="0"/>
              <a:t>Beck Róbert - FIKUT VII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A90C0-2DC4-4629-BEA2-87740121393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Téglalap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2014.09.18.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u-HU" smtClean="0"/>
              <a:t>Beck Róbert - FIKUT VII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A90C0-2DC4-4629-BEA2-87740121393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2014.09.18.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u-HU" smtClean="0"/>
              <a:t>Beck Róbert - FIKUT VII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A90C0-2DC4-4629-BEA2-87740121393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9" name="Folyamatábra: Feldolgozá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olyamatábra: Feldolgozá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r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zis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Fánk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2014.09.18.</a:t>
            </a:r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hu-HU" smtClean="0"/>
              <a:t>Beck Róbert - FIKUT VII</a:t>
            </a:r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2DA90C0-2DC4-4629-BEA2-87740121393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5" name="Téglalap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75656" y="404664"/>
            <a:ext cx="7406640" cy="171545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Korrelációk</a:t>
            </a:r>
            <a:r>
              <a:rPr lang="en-US" dirty="0" smtClean="0"/>
              <a:t> </a:t>
            </a:r>
            <a:r>
              <a:rPr lang="en-US" dirty="0" err="1" smtClean="0"/>
              <a:t>elemzése</a:t>
            </a:r>
            <a:r>
              <a:rPr lang="en-US" dirty="0" smtClean="0"/>
              <a:t> </a:t>
            </a:r>
            <a:r>
              <a:rPr lang="en-US" dirty="0" err="1" smtClean="0"/>
              <a:t>galaxisok</a:t>
            </a:r>
            <a:r>
              <a:rPr lang="en-US" dirty="0" smtClean="0"/>
              <a:t> </a:t>
            </a:r>
            <a:r>
              <a:rPr lang="en-US" dirty="0" err="1" smtClean="0"/>
              <a:t>emissziós</a:t>
            </a:r>
            <a:r>
              <a:rPr lang="en-US" dirty="0" smtClean="0"/>
              <a:t> </a:t>
            </a:r>
            <a:r>
              <a:rPr lang="en-US" dirty="0" err="1" smtClean="0"/>
              <a:t>vonalai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csillagaik</a:t>
            </a:r>
            <a:r>
              <a:rPr lang="en-US" dirty="0" smtClean="0"/>
              <a:t> </a:t>
            </a:r>
            <a:r>
              <a:rPr lang="en-US" dirty="0" err="1" smtClean="0"/>
              <a:t>kontinuum</a:t>
            </a:r>
            <a:r>
              <a:rPr lang="en-US" dirty="0" smtClean="0"/>
              <a:t> </a:t>
            </a:r>
            <a:r>
              <a:rPr lang="en-US" dirty="0" err="1" smtClean="0"/>
              <a:t>sugárzása</a:t>
            </a:r>
            <a:r>
              <a:rPr lang="en-US" dirty="0" smtClean="0"/>
              <a:t> </a:t>
            </a:r>
            <a:r>
              <a:rPr lang="en-US" dirty="0" err="1" smtClean="0"/>
              <a:t>között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74728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Beck Róbert</a:t>
            </a:r>
          </a:p>
          <a:p>
            <a:r>
              <a:rPr lang="en-US" dirty="0" err="1" smtClean="0"/>
              <a:t>Fizikus</a:t>
            </a:r>
            <a:r>
              <a:rPr lang="en-US" dirty="0" smtClean="0"/>
              <a:t> PhD </a:t>
            </a:r>
            <a:r>
              <a:rPr lang="en-US" dirty="0" err="1" smtClean="0"/>
              <a:t>hallgató</a:t>
            </a:r>
            <a:endParaRPr lang="en-US" dirty="0" smtClean="0"/>
          </a:p>
          <a:p>
            <a:r>
              <a:rPr lang="en-US" dirty="0" err="1" smtClean="0"/>
              <a:t>Témavezetők</a:t>
            </a:r>
            <a:r>
              <a:rPr lang="en-US" dirty="0" smtClean="0"/>
              <a:t>: Dr. </a:t>
            </a:r>
            <a:r>
              <a:rPr lang="en-US" dirty="0" err="1" smtClean="0"/>
              <a:t>Csabai</a:t>
            </a:r>
            <a:r>
              <a:rPr lang="en-US" dirty="0" smtClean="0"/>
              <a:t> </a:t>
            </a:r>
            <a:r>
              <a:rPr lang="en-US" dirty="0" err="1" smtClean="0"/>
              <a:t>István</a:t>
            </a:r>
            <a:r>
              <a:rPr lang="en-US" dirty="0" smtClean="0"/>
              <a:t>, Dr. </a:t>
            </a:r>
            <a:r>
              <a:rPr lang="en-US" dirty="0" err="1" smtClean="0"/>
              <a:t>Dobos</a:t>
            </a:r>
            <a:r>
              <a:rPr lang="en-US" dirty="0" smtClean="0"/>
              <a:t> </a:t>
            </a:r>
            <a:r>
              <a:rPr lang="en-US" dirty="0" err="1" smtClean="0"/>
              <a:t>László</a:t>
            </a:r>
            <a:endParaRPr lang="en-US" dirty="0" smtClean="0"/>
          </a:p>
          <a:p>
            <a:endParaRPr lang="hu-HU" dirty="0" smtClean="0"/>
          </a:p>
          <a:p>
            <a:r>
              <a:rPr lang="hu-HU" dirty="0" smtClean="0"/>
              <a:t>Komplex Rendszerek Fizikája Tanszék</a:t>
            </a:r>
          </a:p>
          <a:p>
            <a:r>
              <a:rPr lang="hu-HU" dirty="0" smtClean="0"/>
              <a:t>ELTE TTK</a:t>
            </a:r>
          </a:p>
          <a:p>
            <a:pPr algn="r"/>
            <a:r>
              <a:rPr lang="en-US" dirty="0" smtClean="0"/>
              <a:t>FIKUT VII</a:t>
            </a:r>
            <a:endParaRPr lang="hu-HU" dirty="0" smtClean="0"/>
          </a:p>
          <a:p>
            <a:pPr algn="r"/>
            <a:r>
              <a:rPr lang="en-US" dirty="0" smtClean="0"/>
              <a:t>Budapest, 2014.09.18.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Felhasználás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Csillagpopuláció-szintézis</a:t>
            </a:r>
            <a:r>
              <a:rPr lang="en-US" dirty="0" smtClean="0"/>
              <a:t> </a:t>
            </a:r>
            <a:r>
              <a:rPr lang="en-US" dirty="0" err="1" smtClean="0"/>
              <a:t>modellekből</a:t>
            </a:r>
            <a:r>
              <a:rPr lang="en-US" dirty="0" smtClean="0"/>
              <a:t> </a:t>
            </a:r>
            <a:r>
              <a:rPr lang="en-US" dirty="0" err="1" smtClean="0"/>
              <a:t>vett</a:t>
            </a:r>
            <a:r>
              <a:rPr lang="en-US" dirty="0" smtClean="0"/>
              <a:t> </a:t>
            </a:r>
            <a:r>
              <a:rPr lang="en-US" dirty="0" err="1" smtClean="0"/>
              <a:t>spektrumokhoz</a:t>
            </a:r>
            <a:r>
              <a:rPr lang="en-US" dirty="0" smtClean="0"/>
              <a:t>  ,,</a:t>
            </a:r>
            <a:r>
              <a:rPr lang="en-US" dirty="0" err="1" smtClean="0"/>
              <a:t>realisztikus</a:t>
            </a:r>
            <a:r>
              <a:rPr lang="en-US" dirty="0" smtClean="0"/>
              <a:t>” </a:t>
            </a:r>
            <a:r>
              <a:rPr lang="en-US" dirty="0" err="1" smtClean="0"/>
              <a:t>emissziós</a:t>
            </a:r>
            <a:r>
              <a:rPr lang="en-US" dirty="0" smtClean="0"/>
              <a:t> </a:t>
            </a:r>
            <a:r>
              <a:rPr lang="en-US" dirty="0" err="1" smtClean="0"/>
              <a:t>vonalakat</a:t>
            </a:r>
            <a:r>
              <a:rPr lang="en-US" dirty="0" smtClean="0"/>
              <a:t> </a:t>
            </a:r>
            <a:r>
              <a:rPr lang="en-US" dirty="0" err="1" smtClean="0"/>
              <a:t>hozzáadni</a:t>
            </a:r>
            <a:endParaRPr lang="en-US" dirty="0" smtClean="0"/>
          </a:p>
          <a:p>
            <a:pPr lvl="1"/>
            <a:r>
              <a:rPr lang="en-US" dirty="0" err="1" smtClean="0"/>
              <a:t>Jobb</a:t>
            </a:r>
            <a:r>
              <a:rPr lang="en-US" dirty="0" smtClean="0"/>
              <a:t> </a:t>
            </a:r>
            <a:r>
              <a:rPr lang="en-US" dirty="0" err="1" smtClean="0"/>
              <a:t>sablon-adatbázisok</a:t>
            </a:r>
            <a:r>
              <a:rPr lang="en-US" dirty="0" smtClean="0"/>
              <a:t> </a:t>
            </a:r>
            <a:r>
              <a:rPr lang="en-US" dirty="0" err="1" smtClean="0"/>
              <a:t>létrehozása</a:t>
            </a:r>
            <a:endParaRPr lang="en-US" dirty="0" smtClean="0"/>
          </a:p>
          <a:p>
            <a:pPr lvl="1"/>
            <a:r>
              <a:rPr lang="en-US" dirty="0" err="1" smtClean="0"/>
              <a:t>Csak</a:t>
            </a:r>
            <a:r>
              <a:rPr lang="en-US" dirty="0" smtClean="0"/>
              <a:t> </a:t>
            </a:r>
            <a:r>
              <a:rPr lang="en-US" dirty="0" err="1" smtClean="0"/>
              <a:t>fotometrikus</a:t>
            </a:r>
            <a:r>
              <a:rPr lang="en-US" dirty="0" smtClean="0"/>
              <a:t> </a:t>
            </a:r>
            <a:r>
              <a:rPr lang="en-US" dirty="0" err="1" smtClean="0"/>
              <a:t>adatok</a:t>
            </a:r>
            <a:r>
              <a:rPr lang="en-US" dirty="0" smtClean="0"/>
              <a:t> </a:t>
            </a:r>
            <a:r>
              <a:rPr lang="en-US" dirty="0" err="1" smtClean="0"/>
              <a:t>esetén</a:t>
            </a:r>
            <a:r>
              <a:rPr lang="en-US" dirty="0" smtClean="0"/>
              <a:t> </a:t>
            </a:r>
            <a:r>
              <a:rPr lang="en-US" dirty="0" err="1" smtClean="0"/>
              <a:t>fontos</a:t>
            </a:r>
            <a:r>
              <a:rPr lang="en-US" dirty="0" smtClean="0"/>
              <a:t> a </a:t>
            </a:r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paraméterek</a:t>
            </a:r>
            <a:r>
              <a:rPr lang="en-US" dirty="0" smtClean="0"/>
              <a:t> </a:t>
            </a:r>
            <a:r>
              <a:rPr lang="en-US" dirty="0" err="1" smtClean="0"/>
              <a:t>becsléséhez</a:t>
            </a:r>
            <a:r>
              <a:rPr lang="en-US" dirty="0" smtClean="0"/>
              <a:t> (LSST)</a:t>
            </a:r>
          </a:p>
          <a:p>
            <a:pPr>
              <a:spcBef>
                <a:spcPts val="1800"/>
              </a:spcBef>
            </a:pPr>
            <a:r>
              <a:rPr lang="en-US" dirty="0" err="1" smtClean="0"/>
              <a:t>Fotometrikus</a:t>
            </a:r>
            <a:r>
              <a:rPr lang="en-US" dirty="0" smtClean="0"/>
              <a:t> </a:t>
            </a:r>
            <a:r>
              <a:rPr lang="en-US" dirty="0" err="1" smtClean="0"/>
              <a:t>vöröseltolódás-becsléshez</a:t>
            </a:r>
            <a:r>
              <a:rPr lang="en-US" dirty="0" smtClean="0"/>
              <a:t> a </a:t>
            </a:r>
            <a:r>
              <a:rPr lang="en-US" dirty="0" err="1" smtClean="0"/>
              <a:t>magnitúdó</a:t>
            </a:r>
            <a:r>
              <a:rPr lang="en-US" dirty="0" smtClean="0"/>
              <a:t> </a:t>
            </a:r>
            <a:r>
              <a:rPr lang="en-US" dirty="0" err="1" smtClean="0"/>
              <a:t>korrekciója</a:t>
            </a:r>
            <a:endParaRPr lang="en-US" dirty="0" smtClean="0"/>
          </a:p>
          <a:p>
            <a:pPr lvl="1"/>
            <a:r>
              <a:rPr lang="en-US" dirty="0" err="1" smtClean="0"/>
              <a:t>Sablon-alapú</a:t>
            </a:r>
            <a:r>
              <a:rPr lang="en-US" dirty="0" smtClean="0"/>
              <a:t> </a:t>
            </a:r>
            <a:r>
              <a:rPr lang="en-US" dirty="0" err="1" smtClean="0"/>
              <a:t>módszerek</a:t>
            </a:r>
            <a:r>
              <a:rPr lang="en-US" dirty="0" smtClean="0"/>
              <a:t> </a:t>
            </a:r>
            <a:r>
              <a:rPr lang="en-US" dirty="0" err="1" smtClean="0"/>
              <a:t>feljavítása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2014.09.18.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Beck Róbert - FIKUT VII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90C0-2DC4-4629-BEA2-87740121393A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err="1" smtClean="0"/>
              <a:t>Kutatásomat</a:t>
            </a:r>
            <a:r>
              <a:rPr lang="en-US" sz="2400" dirty="0" smtClean="0"/>
              <a:t> </a:t>
            </a:r>
            <a:r>
              <a:rPr lang="en-US" sz="2400" dirty="0" err="1" smtClean="0"/>
              <a:t>az</a:t>
            </a:r>
            <a:r>
              <a:rPr lang="en-US" sz="2400" dirty="0" smtClean="0"/>
              <a:t> OTKA-103244 </a:t>
            </a:r>
            <a:r>
              <a:rPr lang="en-US" sz="2400" dirty="0" err="1" smtClean="0"/>
              <a:t>pályázat</a:t>
            </a:r>
            <a:r>
              <a:rPr lang="en-US" sz="2400" dirty="0" smtClean="0"/>
              <a:t> </a:t>
            </a:r>
            <a:r>
              <a:rPr lang="en-US" sz="2400" dirty="0" err="1" smtClean="0"/>
              <a:t>támogatta</a:t>
            </a:r>
            <a:endParaRPr lang="hu-HU" sz="24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2014.09.18.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Beck Róbert - FIKUT VII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90C0-2DC4-4629-BEA2-87740121393A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Galaxisspektrumok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933528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Kontinuum háttér</a:t>
            </a:r>
          </a:p>
          <a:p>
            <a:pPr lvl="1">
              <a:spcAft>
                <a:spcPts val="1200"/>
              </a:spcAft>
            </a:pPr>
            <a:r>
              <a:rPr lang="hu-HU" dirty="0" smtClean="0"/>
              <a:t>Csillagpopuláció Planck-görbéinek és abszorpciós vonalainak szuperpozíciója</a:t>
            </a:r>
          </a:p>
          <a:p>
            <a:r>
              <a:rPr lang="hu-HU" dirty="0" smtClean="0"/>
              <a:t>Emissziós vonalak</a:t>
            </a:r>
          </a:p>
          <a:p>
            <a:pPr lvl="1"/>
            <a:r>
              <a:rPr lang="hu-HU" dirty="0" smtClean="0"/>
              <a:t>Ionizált gázok állapotátmeneteiből</a:t>
            </a:r>
            <a:endParaRPr lang="en-US" dirty="0" smtClean="0"/>
          </a:p>
          <a:p>
            <a:pPr lvl="1"/>
            <a:r>
              <a:rPr lang="en-US" dirty="0" err="1" smtClean="0"/>
              <a:t>Fő</a:t>
            </a:r>
            <a:r>
              <a:rPr lang="en-US" dirty="0" smtClean="0"/>
              <a:t> </a:t>
            </a:r>
            <a:r>
              <a:rPr lang="en-US" dirty="0" err="1" smtClean="0"/>
              <a:t>források</a:t>
            </a:r>
            <a:r>
              <a:rPr lang="en-US" dirty="0" smtClean="0"/>
              <a:t>:</a:t>
            </a:r>
          </a:p>
          <a:p>
            <a:pPr lvl="1"/>
            <a:r>
              <a:rPr lang="hu-HU" dirty="0" smtClean="0"/>
              <a:t>Aktív csillagképződés zajlik</a:t>
            </a:r>
          </a:p>
          <a:p>
            <a:pPr lvl="2"/>
            <a:r>
              <a:rPr lang="hu-HU" dirty="0" smtClean="0"/>
              <a:t>Csillagközi gáz nagy mennyiségben</a:t>
            </a:r>
          </a:p>
          <a:p>
            <a:pPr lvl="2"/>
            <a:r>
              <a:rPr lang="hu-HU" dirty="0" smtClean="0"/>
              <a:t>Nagyon forró fiatal csillagok UV sugárzása gerjeszti</a:t>
            </a:r>
          </a:p>
          <a:p>
            <a:pPr lvl="1"/>
            <a:r>
              <a:rPr lang="hu-HU" dirty="0" smtClean="0"/>
              <a:t>Aktív </a:t>
            </a:r>
            <a:r>
              <a:rPr lang="hu-HU" dirty="0" err="1" smtClean="0"/>
              <a:t>galaxismag</a:t>
            </a:r>
            <a:r>
              <a:rPr lang="hu-HU" dirty="0" smtClean="0"/>
              <a:t> (AGN)</a:t>
            </a:r>
          </a:p>
          <a:p>
            <a:pPr lvl="2">
              <a:spcAft>
                <a:spcPts val="1200"/>
              </a:spcAft>
            </a:pPr>
            <a:r>
              <a:rPr lang="hu-HU" dirty="0" smtClean="0"/>
              <a:t>Központi fekete lyukba belehulló anyag szinkrotron-sugárzása gerjeszti</a:t>
            </a:r>
            <a:endParaRPr lang="en-US" dirty="0" smtClean="0"/>
          </a:p>
          <a:p>
            <a:r>
              <a:rPr lang="en-US" dirty="0" err="1" smtClean="0"/>
              <a:t>Mérések</a:t>
            </a:r>
            <a:r>
              <a:rPr lang="en-US" dirty="0" smtClean="0"/>
              <a:t>: </a:t>
            </a:r>
            <a:r>
              <a:rPr lang="en-US" dirty="0" err="1" smtClean="0"/>
              <a:t>spektroszkópia</a:t>
            </a:r>
            <a:r>
              <a:rPr lang="en-US" dirty="0" smtClean="0"/>
              <a:t>, </a:t>
            </a:r>
            <a:r>
              <a:rPr lang="en-US" dirty="0" err="1" smtClean="0"/>
              <a:t>fotometria</a:t>
            </a:r>
            <a:endParaRPr lang="hu-HU" dirty="0" smtClean="0"/>
          </a:p>
          <a:p>
            <a:pPr lvl="1"/>
            <a:endParaRPr lang="en-US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2014.09.18.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Beck Róbert - FIKUT VII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90C0-2DC4-4629-BEA2-87740121393A}" type="slidenum">
              <a:rPr lang="hu-HU" smtClean="0"/>
              <a:pPr/>
              <a:t>2</a:t>
            </a:fld>
            <a:endParaRPr lang="hu-H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7958392" cy="528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Célkitűzés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77544"/>
          </a:xfrm>
        </p:spPr>
        <p:txBody>
          <a:bodyPr>
            <a:normAutofit/>
          </a:bodyPr>
          <a:lstStyle/>
          <a:p>
            <a:r>
              <a:rPr lang="en-US" dirty="0" err="1" smtClean="0"/>
              <a:t>Galaxisok</a:t>
            </a:r>
            <a:r>
              <a:rPr lang="en-US" dirty="0" smtClean="0"/>
              <a:t> </a:t>
            </a:r>
            <a:r>
              <a:rPr lang="en-US" dirty="0" err="1" smtClean="0"/>
              <a:t>modellezése</a:t>
            </a:r>
            <a:endParaRPr lang="en-US" dirty="0" smtClean="0"/>
          </a:p>
          <a:p>
            <a:pPr lvl="1"/>
            <a:r>
              <a:rPr lang="en-US" dirty="0" err="1" smtClean="0"/>
              <a:t>Csillagpopuláció-szintézis</a:t>
            </a:r>
            <a:r>
              <a:rPr lang="en-US" dirty="0" smtClean="0"/>
              <a:t> </a:t>
            </a:r>
            <a:r>
              <a:rPr lang="en-US" dirty="0" err="1" smtClean="0"/>
              <a:t>modellek</a:t>
            </a:r>
            <a:endParaRPr lang="en-US" dirty="0" smtClean="0"/>
          </a:p>
          <a:p>
            <a:pPr lvl="2"/>
            <a:r>
              <a:rPr lang="en-US" dirty="0" err="1" smtClean="0"/>
              <a:t>Modellezve</a:t>
            </a:r>
            <a:r>
              <a:rPr lang="en-US" dirty="0" smtClean="0"/>
              <a:t>: </a:t>
            </a:r>
            <a:r>
              <a:rPr lang="en-US" dirty="0" err="1" smtClean="0"/>
              <a:t>kezdeti</a:t>
            </a:r>
            <a:r>
              <a:rPr lang="en-US" dirty="0" smtClean="0"/>
              <a:t> </a:t>
            </a:r>
            <a:r>
              <a:rPr lang="en-US" dirty="0" err="1" smtClean="0"/>
              <a:t>tömegeloszlás</a:t>
            </a:r>
            <a:r>
              <a:rPr lang="en-US" dirty="0" smtClean="0"/>
              <a:t>, </a:t>
            </a:r>
            <a:r>
              <a:rPr lang="en-US" dirty="0" err="1" smtClean="0"/>
              <a:t>evolúció</a:t>
            </a:r>
            <a:r>
              <a:rPr lang="en-US" dirty="0" smtClean="0"/>
              <a:t>, </a:t>
            </a:r>
            <a:r>
              <a:rPr lang="en-US" dirty="0" err="1" smtClean="0"/>
              <a:t>metallicitás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általi</a:t>
            </a:r>
            <a:r>
              <a:rPr lang="en-US" dirty="0" smtClean="0"/>
              <a:t> </a:t>
            </a:r>
            <a:r>
              <a:rPr lang="en-US" dirty="0" err="1" smtClean="0"/>
              <a:t>szóródás</a:t>
            </a:r>
            <a:endParaRPr lang="en-US" dirty="0" smtClean="0"/>
          </a:p>
          <a:p>
            <a:pPr lvl="2"/>
            <a:r>
              <a:rPr lang="en-US" dirty="0" err="1" smtClean="0"/>
              <a:t>Jellemzően</a:t>
            </a:r>
            <a:r>
              <a:rPr lang="en-US" dirty="0" smtClean="0"/>
              <a:t> </a:t>
            </a:r>
            <a:r>
              <a:rPr lang="en-US" dirty="0" err="1" smtClean="0"/>
              <a:t>kimarad</a:t>
            </a:r>
            <a:r>
              <a:rPr lang="en-US" dirty="0" smtClean="0"/>
              <a:t>: </a:t>
            </a:r>
            <a:r>
              <a:rPr lang="en-US" dirty="0" err="1" smtClean="0"/>
              <a:t>gázok</a:t>
            </a:r>
            <a:r>
              <a:rPr lang="en-US" dirty="0" smtClean="0"/>
              <a:t>, </a:t>
            </a:r>
            <a:r>
              <a:rPr lang="en-US" dirty="0" err="1" smtClean="0"/>
              <a:t>csillagképződés</a:t>
            </a:r>
            <a:r>
              <a:rPr lang="en-US" dirty="0" smtClean="0"/>
              <a:t>, </a:t>
            </a:r>
            <a:r>
              <a:rPr lang="en-US" dirty="0" err="1" smtClean="0"/>
              <a:t>aktív</a:t>
            </a:r>
            <a:r>
              <a:rPr lang="en-US" dirty="0" smtClean="0"/>
              <a:t> </a:t>
            </a:r>
            <a:r>
              <a:rPr lang="en-US" dirty="0" err="1" smtClean="0"/>
              <a:t>mag</a:t>
            </a:r>
            <a:r>
              <a:rPr lang="en-US" dirty="0" smtClean="0"/>
              <a:t> </a:t>
            </a:r>
            <a:r>
              <a:rPr lang="en-US" dirty="0" err="1" smtClean="0"/>
              <a:t>jelenléte</a:t>
            </a:r>
            <a:endParaRPr lang="en-US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2014.09.18.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90C0-2DC4-4629-BEA2-87740121393A}" type="slidenum">
              <a:rPr lang="hu-HU" smtClean="0"/>
              <a:pPr/>
              <a:t>3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Beck Róbert - FIKUT VII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Célkitűzés</a:t>
            </a:r>
            <a:r>
              <a:rPr lang="en-US" dirty="0" smtClean="0"/>
              <a:t> II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Fotometrikus</a:t>
            </a:r>
            <a:r>
              <a:rPr lang="en-US" dirty="0" smtClean="0"/>
              <a:t> </a:t>
            </a:r>
            <a:r>
              <a:rPr lang="en-US" dirty="0" err="1" smtClean="0"/>
              <a:t>vöröseltolódás-becslés</a:t>
            </a:r>
            <a:endParaRPr lang="hu-HU" dirty="0" smtClean="0"/>
          </a:p>
          <a:p>
            <a:pPr lvl="1"/>
            <a:r>
              <a:rPr lang="en-US" dirty="0" err="1" smtClean="0"/>
              <a:t>Sablon</a:t>
            </a:r>
            <a:r>
              <a:rPr lang="en-US" dirty="0" smtClean="0"/>
              <a:t> </a:t>
            </a:r>
            <a:r>
              <a:rPr lang="en-US" dirty="0" err="1" smtClean="0"/>
              <a:t>alapú</a:t>
            </a:r>
            <a:r>
              <a:rPr lang="en-US" dirty="0" smtClean="0"/>
              <a:t> </a:t>
            </a:r>
            <a:r>
              <a:rPr lang="en-US" dirty="0" err="1" smtClean="0"/>
              <a:t>módszerek</a:t>
            </a:r>
            <a:endParaRPr lang="en-US" dirty="0" smtClean="0"/>
          </a:p>
          <a:p>
            <a:pPr lvl="1"/>
            <a:r>
              <a:rPr lang="en-US" dirty="0" err="1" smtClean="0"/>
              <a:t>Empirikus</a:t>
            </a:r>
            <a:r>
              <a:rPr lang="en-US" dirty="0" smtClean="0"/>
              <a:t> </a:t>
            </a:r>
            <a:r>
              <a:rPr lang="en-US" dirty="0" err="1" smtClean="0"/>
              <a:t>módszerek</a:t>
            </a:r>
            <a:endParaRPr lang="en-US" dirty="0" smtClean="0"/>
          </a:p>
          <a:p>
            <a:pPr lvl="2"/>
            <a:r>
              <a:rPr lang="en-US" dirty="0" smtClean="0"/>
              <a:t>(SVM, </a:t>
            </a:r>
            <a:r>
              <a:rPr lang="en-US" dirty="0" err="1" smtClean="0"/>
              <a:t>kNN</a:t>
            </a:r>
            <a:r>
              <a:rPr lang="en-US" dirty="0" smtClean="0"/>
              <a:t>, </a:t>
            </a:r>
            <a:r>
              <a:rPr lang="en-US" dirty="0" err="1" smtClean="0"/>
              <a:t>regressziós</a:t>
            </a:r>
            <a:r>
              <a:rPr lang="en-US" dirty="0" smtClean="0"/>
              <a:t> </a:t>
            </a:r>
            <a:r>
              <a:rPr lang="en-US" dirty="0" err="1" smtClean="0"/>
              <a:t>módszerek</a:t>
            </a:r>
            <a:r>
              <a:rPr lang="en-US" dirty="0" smtClean="0"/>
              <a:t>)</a:t>
            </a:r>
          </a:p>
          <a:p>
            <a:pPr lvl="1">
              <a:spcBef>
                <a:spcPts val="1200"/>
              </a:spcBef>
              <a:spcAft>
                <a:spcPts val="1800"/>
              </a:spcAft>
            </a:pP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utóbbiak</a:t>
            </a:r>
            <a:r>
              <a:rPr lang="en-US" dirty="0" smtClean="0"/>
              <a:t> </a:t>
            </a:r>
            <a:r>
              <a:rPr lang="en-US" dirty="0" err="1" smtClean="0"/>
              <a:t>jobban</a:t>
            </a:r>
            <a:r>
              <a:rPr lang="en-US" dirty="0" smtClean="0"/>
              <a:t> </a:t>
            </a:r>
            <a:r>
              <a:rPr lang="en-US" dirty="0" err="1" smtClean="0"/>
              <a:t>működnek</a:t>
            </a:r>
            <a:r>
              <a:rPr lang="en-US" dirty="0" smtClean="0"/>
              <a:t>, de </a:t>
            </a:r>
            <a:r>
              <a:rPr lang="en-US" dirty="0" err="1" smtClean="0"/>
              <a:t>miért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Felvetett</a:t>
            </a:r>
            <a:r>
              <a:rPr lang="en-US" dirty="0" smtClean="0"/>
              <a:t> </a:t>
            </a:r>
            <a:r>
              <a:rPr lang="en-US" dirty="0" err="1" smtClean="0"/>
              <a:t>kérdés</a:t>
            </a:r>
            <a:r>
              <a:rPr lang="en-US" dirty="0" smtClean="0"/>
              <a:t>: mi a </a:t>
            </a:r>
            <a:r>
              <a:rPr lang="en-US" dirty="0" err="1" smtClean="0"/>
              <a:t>kapcsolat</a:t>
            </a:r>
            <a:r>
              <a:rPr lang="en-US" dirty="0" smtClean="0"/>
              <a:t> a </a:t>
            </a:r>
            <a:r>
              <a:rPr lang="en-US" dirty="0" err="1" smtClean="0"/>
              <a:t>kontinuum</a:t>
            </a:r>
            <a:r>
              <a:rPr lang="en-US" dirty="0" smtClean="0"/>
              <a:t> </a:t>
            </a:r>
            <a:r>
              <a:rPr lang="en-US" dirty="0" err="1" smtClean="0"/>
              <a:t>háttér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emissziós</a:t>
            </a:r>
            <a:r>
              <a:rPr lang="en-US" dirty="0" smtClean="0"/>
              <a:t> </a:t>
            </a:r>
            <a:r>
              <a:rPr lang="en-US" dirty="0" err="1" smtClean="0"/>
              <a:t>vonalak</a:t>
            </a:r>
            <a:r>
              <a:rPr lang="en-US" dirty="0" smtClean="0"/>
              <a:t> </a:t>
            </a:r>
            <a:r>
              <a:rPr lang="en-US" dirty="0" err="1" smtClean="0"/>
              <a:t>között</a:t>
            </a:r>
            <a:r>
              <a:rPr lang="en-US" dirty="0" smtClean="0"/>
              <a:t>?</a:t>
            </a:r>
            <a:endParaRPr lang="hu-HU" dirty="0" smtClean="0"/>
          </a:p>
          <a:p>
            <a:endParaRPr lang="hu-HU" dirty="0" smtClean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2014.09.18.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Beck Róbert - FIKUT VII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90C0-2DC4-4629-BEA2-87740121393A}" type="slidenum">
              <a:rPr lang="hu-HU" smtClean="0"/>
              <a:pPr/>
              <a:t>4</a:t>
            </a:fld>
            <a:endParaRPr lang="hu-HU"/>
          </a:p>
        </p:txBody>
      </p:sp>
      <p:pic>
        <p:nvPicPr>
          <p:cNvPr id="7" name="Kép 6" descr="photo-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32656"/>
            <a:ext cx="8100392" cy="6075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Adatok</a:t>
            </a:r>
            <a:r>
              <a:rPr lang="en-US" dirty="0" smtClean="0"/>
              <a:t>, </a:t>
            </a:r>
            <a:r>
              <a:rPr lang="en-US" dirty="0" err="1" smtClean="0"/>
              <a:t>előfeldolgozás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Minta:</a:t>
            </a:r>
            <a:r>
              <a:rPr lang="en-US" dirty="0" smtClean="0"/>
              <a:t> </a:t>
            </a:r>
            <a:r>
              <a:rPr lang="en-US" dirty="0" err="1" smtClean="0"/>
              <a:t>aktív</a:t>
            </a:r>
            <a:r>
              <a:rPr lang="en-US" dirty="0" smtClean="0"/>
              <a:t>, 11 </a:t>
            </a:r>
            <a:r>
              <a:rPr lang="en-US" dirty="0" err="1" smtClean="0"/>
              <a:t>adott</a:t>
            </a:r>
            <a:r>
              <a:rPr lang="en-US" dirty="0" smtClean="0"/>
              <a:t> </a:t>
            </a:r>
            <a:r>
              <a:rPr lang="hu-HU" dirty="0" smtClean="0"/>
              <a:t>emissziós vonalat tartalmazó spektrumok</a:t>
            </a:r>
            <a:r>
              <a:rPr lang="en-US" dirty="0" smtClean="0"/>
              <a:t> (~14000 db, SDSS-</a:t>
            </a:r>
            <a:r>
              <a:rPr lang="en-US" dirty="0" err="1" smtClean="0"/>
              <a:t>ből</a:t>
            </a:r>
            <a:r>
              <a:rPr lang="en-US" dirty="0" smtClean="0"/>
              <a:t>)</a:t>
            </a:r>
            <a:endParaRPr lang="hu-HU" dirty="0" smtClean="0"/>
          </a:p>
          <a:p>
            <a:pPr lvl="1"/>
            <a:r>
              <a:rPr lang="hu-HU" dirty="0" smtClean="0"/>
              <a:t>Kontinuum háttér illeszt</a:t>
            </a:r>
            <a:r>
              <a:rPr lang="en-US" dirty="0" err="1" smtClean="0"/>
              <a:t>ése</a:t>
            </a:r>
            <a:endParaRPr lang="hu-HU" dirty="0" smtClean="0"/>
          </a:p>
          <a:p>
            <a:pPr lvl="2"/>
            <a:r>
              <a:rPr lang="en-US" dirty="0" smtClean="0"/>
              <a:t>M</a:t>
            </a:r>
            <a:r>
              <a:rPr lang="hu-HU" dirty="0" err="1" smtClean="0"/>
              <a:t>odell-spektrum</a:t>
            </a:r>
            <a:r>
              <a:rPr lang="en-US" dirty="0" smtClean="0"/>
              <a:t>ok</a:t>
            </a:r>
            <a:r>
              <a:rPr lang="hu-HU" dirty="0" smtClean="0"/>
              <a:t> </a:t>
            </a:r>
            <a:r>
              <a:rPr lang="en-US" dirty="0" err="1" smtClean="0"/>
              <a:t>nem-negatív</a:t>
            </a:r>
            <a:r>
              <a:rPr lang="en-US" dirty="0" smtClean="0"/>
              <a:t> </a:t>
            </a:r>
            <a:r>
              <a:rPr lang="hu-HU" dirty="0" smtClean="0"/>
              <a:t>lineáris kombinációjából</a:t>
            </a:r>
            <a:endParaRPr lang="en-US" dirty="0" smtClean="0"/>
          </a:p>
          <a:p>
            <a:pPr lvl="2"/>
            <a:r>
              <a:rPr lang="en-US" dirty="0" err="1" smtClean="0"/>
              <a:t>Vonal-információ</a:t>
            </a:r>
            <a:r>
              <a:rPr lang="en-US" dirty="0" smtClean="0"/>
              <a:t> </a:t>
            </a:r>
            <a:r>
              <a:rPr lang="en-US" dirty="0" err="1" smtClean="0"/>
              <a:t>így</a:t>
            </a:r>
            <a:r>
              <a:rPr lang="en-US" dirty="0" smtClean="0"/>
              <a:t> </a:t>
            </a:r>
            <a:r>
              <a:rPr lang="en-US" dirty="0" err="1" smtClean="0"/>
              <a:t>biztosan</a:t>
            </a:r>
            <a:r>
              <a:rPr lang="en-US" dirty="0" smtClean="0"/>
              <a:t> </a:t>
            </a:r>
            <a:r>
              <a:rPr lang="en-US" dirty="0" err="1" smtClean="0"/>
              <a:t>nincs</a:t>
            </a:r>
            <a:r>
              <a:rPr lang="en-US" dirty="0" smtClean="0"/>
              <a:t> benne</a:t>
            </a:r>
            <a:endParaRPr lang="hu-HU" dirty="0" smtClean="0"/>
          </a:p>
          <a:p>
            <a:pPr lvl="1"/>
            <a:r>
              <a:rPr lang="hu-HU" dirty="0" smtClean="0"/>
              <a:t>Emissziós vonalak illeszt</a:t>
            </a:r>
            <a:r>
              <a:rPr lang="en-US" dirty="0" err="1" smtClean="0"/>
              <a:t>ése</a:t>
            </a:r>
            <a:endParaRPr lang="en-US" dirty="0" smtClean="0"/>
          </a:p>
          <a:p>
            <a:pPr lvl="2"/>
            <a:r>
              <a:rPr lang="en-US" dirty="0" err="1" smtClean="0"/>
              <a:t>Ekvivalens</a:t>
            </a:r>
            <a:r>
              <a:rPr lang="en-US" dirty="0" smtClean="0"/>
              <a:t> </a:t>
            </a:r>
            <a:r>
              <a:rPr lang="en-US" dirty="0" err="1" smtClean="0"/>
              <a:t>szélességek</a:t>
            </a:r>
            <a:r>
              <a:rPr lang="en-US" dirty="0" smtClean="0"/>
              <a:t> </a:t>
            </a:r>
            <a:r>
              <a:rPr lang="en-US" dirty="0" err="1" smtClean="0"/>
              <a:t>meghatározása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2014.09.18.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Beck Róbert - FIKUT VII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90C0-2DC4-4629-BEA2-87740121393A}" type="slidenum">
              <a:rPr lang="hu-HU" smtClean="0"/>
              <a:pPr/>
              <a:t>5</a:t>
            </a:fld>
            <a:endParaRPr lang="hu-HU"/>
          </a:p>
        </p:txBody>
      </p:sp>
      <p:pic>
        <p:nvPicPr>
          <p:cNvPr id="10" name="Kép 9" descr="spe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0"/>
            <a:ext cx="5486400" cy="6858000"/>
          </a:xfrm>
          <a:prstGeom prst="rect">
            <a:avLst/>
          </a:prstGeom>
        </p:spPr>
      </p:pic>
      <p:pic>
        <p:nvPicPr>
          <p:cNvPr id="11" name="Kép 10" descr="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24744"/>
            <a:ext cx="8172400" cy="4935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Adatok</a:t>
            </a:r>
            <a:r>
              <a:rPr lang="en-US" dirty="0" smtClean="0"/>
              <a:t>, </a:t>
            </a:r>
            <a:r>
              <a:rPr lang="en-US" dirty="0" err="1" smtClean="0"/>
              <a:t>előfeldolgozás</a:t>
            </a:r>
            <a:r>
              <a:rPr lang="en-US" dirty="0" smtClean="0"/>
              <a:t> II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modell-kontinuum</a:t>
            </a:r>
            <a:r>
              <a:rPr lang="en-US" dirty="0" smtClean="0"/>
              <a:t> </a:t>
            </a:r>
            <a:r>
              <a:rPr lang="en-US" dirty="0" err="1" smtClean="0"/>
              <a:t>főkomponens-analízise</a:t>
            </a:r>
            <a:endParaRPr lang="en-US" dirty="0" smtClean="0"/>
          </a:p>
          <a:p>
            <a:pPr lvl="1"/>
            <a:r>
              <a:rPr lang="en-US" dirty="0" err="1" smtClean="0"/>
              <a:t>Ortonormált</a:t>
            </a:r>
            <a:r>
              <a:rPr lang="en-US" dirty="0" smtClean="0"/>
              <a:t> </a:t>
            </a:r>
            <a:r>
              <a:rPr lang="en-US" dirty="0" err="1" smtClean="0"/>
              <a:t>bázisra</a:t>
            </a:r>
            <a:r>
              <a:rPr lang="en-US" dirty="0" smtClean="0"/>
              <a:t> </a:t>
            </a:r>
            <a:r>
              <a:rPr lang="en-US" dirty="0" err="1" smtClean="0"/>
              <a:t>forgatás</a:t>
            </a:r>
            <a:endParaRPr lang="en-US" dirty="0" smtClean="0"/>
          </a:p>
          <a:p>
            <a:pPr lvl="2"/>
            <a:r>
              <a:rPr lang="en-US" dirty="0" err="1" smtClean="0"/>
              <a:t>Maximális</a:t>
            </a:r>
            <a:r>
              <a:rPr lang="en-US" dirty="0" smtClean="0"/>
              <a:t> </a:t>
            </a:r>
            <a:r>
              <a:rPr lang="en-US" dirty="0" err="1" smtClean="0"/>
              <a:t>varianciájú</a:t>
            </a:r>
            <a:r>
              <a:rPr lang="en-US" dirty="0" smtClean="0"/>
              <a:t> </a:t>
            </a:r>
            <a:r>
              <a:rPr lang="en-US" dirty="0" err="1" smtClean="0"/>
              <a:t>irányok</a:t>
            </a:r>
            <a:endParaRPr lang="en-US" dirty="0" smtClean="0"/>
          </a:p>
          <a:p>
            <a:pPr lvl="1">
              <a:spcBef>
                <a:spcPts val="1800"/>
              </a:spcBef>
            </a:pPr>
            <a:r>
              <a:rPr lang="en-US" dirty="0" err="1" smtClean="0"/>
              <a:t>Néhány</a:t>
            </a:r>
            <a:r>
              <a:rPr lang="en-US" dirty="0" smtClean="0"/>
              <a:t> </a:t>
            </a:r>
            <a:r>
              <a:rPr lang="en-US" dirty="0" err="1" smtClean="0"/>
              <a:t>számmal</a:t>
            </a:r>
            <a:r>
              <a:rPr lang="en-US" dirty="0" smtClean="0"/>
              <a:t> </a:t>
            </a:r>
            <a:r>
              <a:rPr lang="hu-HU" dirty="0" smtClean="0"/>
              <a:t>jól jellem</a:t>
            </a:r>
            <a:r>
              <a:rPr lang="en-US" dirty="0" err="1" smtClean="0"/>
              <a:t>ezhetőek</a:t>
            </a:r>
            <a:r>
              <a:rPr lang="hu-HU" dirty="0" smtClean="0"/>
              <a:t> a kontinuum tulajdonságai</a:t>
            </a:r>
            <a:endParaRPr lang="en-US" dirty="0" smtClean="0"/>
          </a:p>
          <a:p>
            <a:pPr lvl="2"/>
            <a:r>
              <a:rPr lang="en-US" dirty="0" smtClean="0"/>
              <a:t>~6000 </a:t>
            </a:r>
            <a:r>
              <a:rPr lang="en-US" dirty="0" err="1" smtClean="0"/>
              <a:t>helyett</a:t>
            </a:r>
            <a:r>
              <a:rPr lang="en-US" dirty="0" smtClean="0"/>
              <a:t> ~5 is </a:t>
            </a:r>
            <a:r>
              <a:rPr lang="en-US" dirty="0" err="1" smtClean="0"/>
              <a:t>elég</a:t>
            </a:r>
            <a:endParaRPr lang="hu-HU" dirty="0" smtClean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2014.09.18.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Beck Róbert - FIKUT VII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90C0-2DC4-4629-BEA2-87740121393A}" type="slidenum">
              <a:rPr lang="hu-HU" smtClean="0"/>
              <a:pPr/>
              <a:t>6</a:t>
            </a:fld>
            <a:endParaRPr lang="hu-HU"/>
          </a:p>
        </p:txBody>
      </p:sp>
      <p:pic>
        <p:nvPicPr>
          <p:cNvPr id="8" name="Kép 7" descr="pc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412776"/>
            <a:ext cx="7544854" cy="4229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Módszer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5608" y="1447800"/>
            <a:ext cx="7600888" cy="493352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Kontinuumot</a:t>
            </a:r>
            <a:r>
              <a:rPr lang="en-US" dirty="0" smtClean="0"/>
              <a:t> </a:t>
            </a:r>
            <a:r>
              <a:rPr lang="en-US" dirty="0" err="1" smtClean="0"/>
              <a:t>jellemző</a:t>
            </a:r>
            <a:r>
              <a:rPr lang="en-US" dirty="0" smtClean="0"/>
              <a:t> </a:t>
            </a:r>
            <a:r>
              <a:rPr lang="en-US" dirty="0" err="1" smtClean="0"/>
              <a:t>számok</a:t>
            </a:r>
            <a:endParaRPr lang="en-US" dirty="0" smtClean="0"/>
          </a:p>
          <a:p>
            <a:pPr lvl="1"/>
            <a:r>
              <a:rPr lang="en-US" dirty="0" err="1" smtClean="0"/>
              <a:t>Főkomponens-együtthatók</a:t>
            </a:r>
            <a:endParaRPr lang="en-US" dirty="0" smtClean="0"/>
          </a:p>
          <a:p>
            <a:pPr lvl="1"/>
            <a:r>
              <a:rPr lang="en-US" dirty="0" err="1" smtClean="0"/>
              <a:t>Fotometrikus</a:t>
            </a:r>
            <a:r>
              <a:rPr lang="en-US" dirty="0" smtClean="0"/>
              <a:t> </a:t>
            </a:r>
            <a:r>
              <a:rPr lang="en-US" dirty="0" err="1" smtClean="0"/>
              <a:t>magnitúdók</a:t>
            </a:r>
            <a:r>
              <a:rPr lang="en-US" dirty="0" smtClean="0"/>
              <a:t> – </a:t>
            </a:r>
            <a:r>
              <a:rPr lang="en-US" dirty="0" err="1" smtClean="0"/>
              <a:t>ugriz</a:t>
            </a:r>
            <a:r>
              <a:rPr lang="en-US" dirty="0" smtClean="0"/>
              <a:t> </a:t>
            </a:r>
            <a:r>
              <a:rPr lang="en-US" dirty="0" err="1" smtClean="0"/>
              <a:t>színszűrők</a:t>
            </a:r>
            <a:endParaRPr lang="en-US" dirty="0" smtClean="0"/>
          </a:p>
          <a:p>
            <a:pPr lvl="2"/>
            <a:r>
              <a:rPr lang="en-US" dirty="0" err="1" smtClean="0"/>
              <a:t>Vonalak</a:t>
            </a:r>
            <a:r>
              <a:rPr lang="en-US" dirty="0" smtClean="0"/>
              <a:t> </a:t>
            </a:r>
            <a:r>
              <a:rPr lang="en-US" dirty="0" err="1" smtClean="0"/>
              <a:t>nagysága</a:t>
            </a:r>
            <a:r>
              <a:rPr lang="en-US" dirty="0" smtClean="0"/>
              <a:t> </a:t>
            </a:r>
            <a:r>
              <a:rPr lang="en-US" dirty="0" err="1" smtClean="0"/>
              <a:t>ezekre</a:t>
            </a:r>
            <a:r>
              <a:rPr lang="en-US" dirty="0" smtClean="0"/>
              <a:t> </a:t>
            </a:r>
            <a:r>
              <a:rPr lang="en-US" dirty="0" err="1" smtClean="0"/>
              <a:t>befolyással</a:t>
            </a:r>
            <a:r>
              <a:rPr lang="en-US" dirty="0" smtClean="0"/>
              <a:t> van</a:t>
            </a:r>
            <a:endParaRPr lang="hu-HU" dirty="0" smtClean="0"/>
          </a:p>
          <a:p>
            <a:pPr>
              <a:spcBef>
                <a:spcPts val="1200"/>
              </a:spcBef>
            </a:pPr>
            <a:r>
              <a:rPr lang="en-US" dirty="0" err="1" smtClean="0"/>
              <a:t>Vonalakat</a:t>
            </a:r>
            <a:r>
              <a:rPr lang="en-US" dirty="0" smtClean="0"/>
              <a:t> </a:t>
            </a:r>
            <a:r>
              <a:rPr lang="en-US" dirty="0" err="1" smtClean="0"/>
              <a:t>jellemző</a:t>
            </a:r>
            <a:r>
              <a:rPr lang="en-US" dirty="0" smtClean="0"/>
              <a:t> </a:t>
            </a:r>
            <a:r>
              <a:rPr lang="en-US" dirty="0" err="1" smtClean="0"/>
              <a:t>számok</a:t>
            </a: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err="1" smtClean="0"/>
              <a:t>Ekvivalens</a:t>
            </a:r>
            <a:r>
              <a:rPr lang="en-US" dirty="0" smtClean="0"/>
              <a:t> </a:t>
            </a:r>
            <a:r>
              <a:rPr lang="en-US" dirty="0" err="1" smtClean="0"/>
              <a:t>szélességek</a:t>
            </a:r>
            <a:endParaRPr lang="en-US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A </a:t>
            </a:r>
            <a:r>
              <a:rPr lang="en-US" dirty="0" err="1" smtClean="0"/>
              <a:t>kettő</a:t>
            </a:r>
            <a:r>
              <a:rPr lang="en-US" dirty="0" smtClean="0"/>
              <a:t> </a:t>
            </a:r>
            <a:r>
              <a:rPr lang="en-US" dirty="0" err="1" smtClean="0"/>
              <a:t>között</a:t>
            </a:r>
            <a:r>
              <a:rPr lang="en-US" dirty="0" smtClean="0"/>
              <a:t> mi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összefüggés</a:t>
            </a:r>
            <a:r>
              <a:rPr lang="en-US" dirty="0" smtClean="0"/>
              <a:t>?</a:t>
            </a:r>
          </a:p>
          <a:p>
            <a:pPr>
              <a:spcBef>
                <a:spcPts val="1200"/>
              </a:spcBef>
            </a:pPr>
            <a:r>
              <a:rPr lang="en-US" dirty="0" err="1" smtClean="0"/>
              <a:t>Empirikus</a:t>
            </a:r>
            <a:r>
              <a:rPr lang="en-US" dirty="0" smtClean="0"/>
              <a:t> </a:t>
            </a:r>
            <a:r>
              <a:rPr lang="en-US" dirty="0" err="1" smtClean="0"/>
              <a:t>modell</a:t>
            </a:r>
            <a:r>
              <a:rPr lang="en-US" dirty="0" smtClean="0"/>
              <a:t>: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ekvivalens</a:t>
            </a:r>
            <a:r>
              <a:rPr lang="en-US" dirty="0" smtClean="0"/>
              <a:t> </a:t>
            </a:r>
            <a:r>
              <a:rPr lang="en-US" dirty="0" err="1" smtClean="0"/>
              <a:t>szélességek</a:t>
            </a:r>
            <a:r>
              <a:rPr lang="en-US" dirty="0" smtClean="0"/>
              <a:t> </a:t>
            </a:r>
            <a:r>
              <a:rPr lang="en-US" dirty="0" err="1" smtClean="0"/>
              <a:t>lokálisan</a:t>
            </a:r>
            <a:r>
              <a:rPr lang="en-US" dirty="0" smtClean="0"/>
              <a:t> </a:t>
            </a:r>
            <a:r>
              <a:rPr lang="en-US" dirty="0" err="1" smtClean="0"/>
              <a:t>lineáris</a:t>
            </a:r>
            <a:r>
              <a:rPr lang="en-US" dirty="0" smtClean="0"/>
              <a:t> </a:t>
            </a:r>
            <a:r>
              <a:rPr lang="en-US" dirty="0" err="1" smtClean="0"/>
              <a:t>függése</a:t>
            </a:r>
            <a:r>
              <a:rPr lang="en-US" dirty="0" smtClean="0"/>
              <a:t> a </a:t>
            </a:r>
            <a:r>
              <a:rPr lang="en-US" dirty="0" err="1" smtClean="0"/>
              <a:t>kontinuumot</a:t>
            </a:r>
            <a:r>
              <a:rPr lang="en-US" dirty="0" smtClean="0"/>
              <a:t> </a:t>
            </a:r>
            <a:r>
              <a:rPr lang="en-US" dirty="0" err="1" smtClean="0"/>
              <a:t>jellemző</a:t>
            </a:r>
            <a:r>
              <a:rPr lang="en-US" dirty="0" smtClean="0"/>
              <a:t> </a:t>
            </a:r>
            <a:r>
              <a:rPr lang="en-US" dirty="0" err="1" smtClean="0"/>
              <a:t>térben</a:t>
            </a:r>
            <a:endParaRPr lang="en-US" dirty="0" smtClean="0"/>
          </a:p>
          <a:p>
            <a:pPr>
              <a:spcBef>
                <a:spcPts val="1200"/>
              </a:spcBef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2014.09.18.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Beck Róbert - FIKUT VII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90C0-2DC4-4629-BEA2-87740121393A}" type="slidenum">
              <a:rPr lang="hu-HU" smtClean="0"/>
              <a:pPr/>
              <a:t>7</a:t>
            </a:fld>
            <a:endParaRPr lang="hu-HU"/>
          </a:p>
        </p:txBody>
      </p:sp>
      <p:pic>
        <p:nvPicPr>
          <p:cNvPr id="8" name="Kép 7" descr="quadf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0"/>
            <a:ext cx="7272808" cy="6833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Eredmények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Lokális</a:t>
            </a:r>
            <a:r>
              <a:rPr lang="en-US" dirty="0" smtClean="0"/>
              <a:t> </a:t>
            </a:r>
            <a:r>
              <a:rPr lang="en-US" dirty="0" err="1" smtClean="0"/>
              <a:t>lineáris</a:t>
            </a:r>
            <a:r>
              <a:rPr lang="en-US" dirty="0" smtClean="0"/>
              <a:t> </a:t>
            </a:r>
            <a:r>
              <a:rPr lang="en-US" dirty="0" err="1" smtClean="0"/>
              <a:t>illesztéssel</a:t>
            </a:r>
            <a:r>
              <a:rPr lang="en-US" dirty="0" smtClean="0"/>
              <a:t>, 30 </a:t>
            </a:r>
            <a:r>
              <a:rPr lang="en-US" dirty="0" err="1" smtClean="0"/>
              <a:t>szomszédot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első</a:t>
            </a:r>
            <a:r>
              <a:rPr lang="en-US" dirty="0" smtClean="0"/>
              <a:t> 5 </a:t>
            </a:r>
            <a:r>
              <a:rPr lang="en-US" dirty="0" err="1" smtClean="0"/>
              <a:t>főkomponenst</a:t>
            </a:r>
            <a:r>
              <a:rPr lang="en-US" dirty="0" smtClean="0"/>
              <a:t> </a:t>
            </a:r>
            <a:r>
              <a:rPr lang="en-US" dirty="0" err="1" smtClean="0"/>
              <a:t>figyelembe</a:t>
            </a:r>
            <a:r>
              <a:rPr lang="en-US" dirty="0" smtClean="0"/>
              <a:t> </a:t>
            </a:r>
            <a:r>
              <a:rPr lang="en-US" dirty="0" err="1" smtClean="0"/>
              <a:t>véve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A </a:t>
            </a:r>
            <a:r>
              <a:rPr lang="en-US" dirty="0" err="1" smtClean="0"/>
              <a:t>vonal</a:t>
            </a:r>
            <a:r>
              <a:rPr lang="en-US" dirty="0" smtClean="0"/>
              <a:t> </a:t>
            </a:r>
            <a:r>
              <a:rPr lang="en-US" dirty="0" err="1" smtClean="0"/>
              <a:t>ekvivalens</a:t>
            </a:r>
            <a:r>
              <a:rPr lang="en-US" dirty="0" smtClean="0"/>
              <a:t> </a:t>
            </a:r>
            <a:r>
              <a:rPr lang="en-US" dirty="0" err="1" smtClean="0"/>
              <a:t>szélességek</a:t>
            </a:r>
            <a:r>
              <a:rPr lang="en-US" dirty="0" smtClean="0"/>
              <a:t> </a:t>
            </a:r>
            <a:r>
              <a:rPr lang="en-US" dirty="0" err="1" smtClean="0"/>
              <a:t>viszonylag</a:t>
            </a:r>
            <a:r>
              <a:rPr lang="en-US" dirty="0" smtClean="0"/>
              <a:t> </a:t>
            </a:r>
            <a:r>
              <a:rPr lang="en-US" dirty="0" err="1" smtClean="0"/>
              <a:t>jól</a:t>
            </a:r>
            <a:r>
              <a:rPr lang="en-US" dirty="0" smtClean="0"/>
              <a:t> </a:t>
            </a:r>
            <a:r>
              <a:rPr lang="en-US" dirty="0" err="1" smtClean="0"/>
              <a:t>meghatározhatóak</a:t>
            </a:r>
            <a:r>
              <a:rPr lang="en-US" dirty="0" smtClean="0"/>
              <a:t> a </a:t>
            </a:r>
            <a:r>
              <a:rPr lang="en-US" dirty="0" err="1" smtClean="0"/>
              <a:t>főkomponens-együtthatókból</a:t>
            </a:r>
            <a:r>
              <a:rPr lang="en-US" dirty="0" smtClean="0"/>
              <a:t>!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A </a:t>
            </a:r>
            <a:r>
              <a:rPr lang="en-US" dirty="0" err="1" smtClean="0"/>
              <a:t>fotometrikus</a:t>
            </a:r>
            <a:r>
              <a:rPr lang="en-US" dirty="0" smtClean="0"/>
              <a:t> </a:t>
            </a:r>
            <a:r>
              <a:rPr lang="en-US" dirty="0" err="1" smtClean="0"/>
              <a:t>magnitúdókkal</a:t>
            </a:r>
            <a:r>
              <a:rPr lang="en-US" dirty="0" smtClean="0"/>
              <a:t> </a:t>
            </a:r>
            <a:r>
              <a:rPr lang="en-US" dirty="0" err="1" smtClean="0"/>
              <a:t>ugyanúgy</a:t>
            </a:r>
            <a:r>
              <a:rPr lang="en-US" dirty="0" smtClean="0"/>
              <a:t> </a:t>
            </a:r>
            <a:r>
              <a:rPr lang="en-US" dirty="0" err="1" smtClean="0"/>
              <a:t>elvégezhető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illesztés</a:t>
            </a:r>
            <a:endParaRPr lang="en-US" dirty="0" smtClean="0"/>
          </a:p>
          <a:p>
            <a:pPr lvl="1"/>
            <a:r>
              <a:rPr lang="en-US" dirty="0" err="1" smtClean="0"/>
              <a:t>Színindexek</a:t>
            </a:r>
            <a:r>
              <a:rPr lang="en-US" dirty="0" smtClean="0"/>
              <a:t> </a:t>
            </a:r>
            <a:r>
              <a:rPr lang="en-US" dirty="0" err="1" smtClean="0"/>
              <a:t>mindenféle</a:t>
            </a:r>
            <a:r>
              <a:rPr lang="en-US" dirty="0" smtClean="0"/>
              <a:t> </a:t>
            </a:r>
            <a:r>
              <a:rPr lang="en-US" dirty="0" err="1" smtClean="0"/>
              <a:t>lineárkombinációját</a:t>
            </a:r>
            <a:r>
              <a:rPr lang="en-US" dirty="0" smtClean="0"/>
              <a:t> </a:t>
            </a:r>
            <a:r>
              <a:rPr lang="en-US" dirty="0" err="1" smtClean="0"/>
              <a:t>engedtük</a:t>
            </a:r>
            <a:r>
              <a:rPr lang="en-US" dirty="0" smtClean="0"/>
              <a:t> meg</a:t>
            </a:r>
          </a:p>
          <a:p>
            <a:pPr lvl="1"/>
            <a:r>
              <a:rPr lang="en-US" dirty="0" err="1" smtClean="0"/>
              <a:t>Látszólag</a:t>
            </a:r>
            <a:r>
              <a:rPr lang="en-US" dirty="0" smtClean="0"/>
              <a:t> kb. </a:t>
            </a:r>
            <a:r>
              <a:rPr lang="en-US" dirty="0" err="1" smtClean="0"/>
              <a:t>ugyanazt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információt</a:t>
            </a:r>
            <a:r>
              <a:rPr lang="en-US" dirty="0" smtClean="0"/>
              <a:t> </a:t>
            </a:r>
            <a:r>
              <a:rPr lang="en-US" dirty="0" err="1" smtClean="0"/>
              <a:t>kódolják</a:t>
            </a:r>
            <a:r>
              <a:rPr lang="en-US" dirty="0" smtClean="0"/>
              <a:t> a </a:t>
            </a:r>
            <a:r>
              <a:rPr lang="en-US" dirty="0" err="1" smtClean="0"/>
              <a:t>magnitúdók</a:t>
            </a:r>
            <a:r>
              <a:rPr lang="en-US" dirty="0" smtClean="0"/>
              <a:t>, mint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első</a:t>
            </a:r>
            <a:r>
              <a:rPr lang="en-US" dirty="0" smtClean="0"/>
              <a:t> </a:t>
            </a:r>
            <a:r>
              <a:rPr lang="en-US" dirty="0" err="1" smtClean="0"/>
              <a:t>néhány</a:t>
            </a:r>
            <a:r>
              <a:rPr lang="en-US" dirty="0" smtClean="0"/>
              <a:t> </a:t>
            </a:r>
            <a:r>
              <a:rPr lang="en-US" dirty="0" err="1" smtClean="0"/>
              <a:t>főkomponens</a:t>
            </a:r>
            <a:endParaRPr lang="en-US" dirty="0" smtClean="0"/>
          </a:p>
          <a:p>
            <a:pPr lvl="1"/>
            <a:r>
              <a:rPr lang="en-US" dirty="0" err="1" smtClean="0"/>
              <a:t>Jó</a:t>
            </a:r>
            <a:r>
              <a:rPr lang="en-US" dirty="0" smtClean="0"/>
              <a:t>, </a:t>
            </a:r>
            <a:r>
              <a:rPr lang="en-US" dirty="0" err="1" smtClean="0"/>
              <a:t>mert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szükséges</a:t>
            </a:r>
            <a:r>
              <a:rPr lang="en-US" dirty="0" smtClean="0"/>
              <a:t> a </a:t>
            </a:r>
            <a:r>
              <a:rPr lang="en-US" dirty="0" err="1" smtClean="0"/>
              <a:t>spektrumról</a:t>
            </a:r>
            <a:r>
              <a:rPr lang="en-US" dirty="0" smtClean="0"/>
              <a:t> </a:t>
            </a:r>
            <a:r>
              <a:rPr lang="en-US" dirty="0" err="1" smtClean="0"/>
              <a:t>teljes</a:t>
            </a:r>
            <a:r>
              <a:rPr lang="en-US" dirty="0" smtClean="0"/>
              <a:t> </a:t>
            </a:r>
            <a:r>
              <a:rPr lang="en-US" dirty="0" err="1" smtClean="0"/>
              <a:t>információ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err="1" smtClean="0"/>
              <a:t>Előbbi</a:t>
            </a:r>
            <a:r>
              <a:rPr lang="en-US" dirty="0" smtClean="0"/>
              <a:t> </a:t>
            </a:r>
            <a:r>
              <a:rPr lang="en-US" dirty="0" err="1" smtClean="0"/>
              <a:t>azért</a:t>
            </a:r>
            <a:r>
              <a:rPr lang="en-US" dirty="0" smtClean="0"/>
              <a:t> </a:t>
            </a:r>
            <a:r>
              <a:rPr lang="en-US" dirty="0" err="1" smtClean="0"/>
              <a:t>valamivel</a:t>
            </a:r>
            <a:r>
              <a:rPr lang="en-US" dirty="0" smtClean="0"/>
              <a:t> </a:t>
            </a:r>
            <a:r>
              <a:rPr lang="en-US" dirty="0" err="1" smtClean="0"/>
              <a:t>pontosabb</a:t>
            </a:r>
            <a:r>
              <a:rPr lang="en-US" dirty="0" smtClean="0"/>
              <a:t> </a:t>
            </a:r>
            <a:r>
              <a:rPr lang="en-US" dirty="0" err="1" smtClean="0"/>
              <a:t>eredményt</a:t>
            </a:r>
            <a:r>
              <a:rPr lang="en-US" dirty="0" smtClean="0"/>
              <a:t> ad</a:t>
            </a:r>
          </a:p>
          <a:p>
            <a:pPr lvl="1"/>
            <a:r>
              <a:rPr lang="en-US" dirty="0" err="1" smtClean="0"/>
              <a:t>Továbbá</a:t>
            </a:r>
            <a:r>
              <a:rPr lang="en-US" dirty="0" smtClean="0"/>
              <a:t> </a:t>
            </a:r>
            <a:r>
              <a:rPr lang="en-US" dirty="0" err="1" smtClean="0"/>
              <a:t>főkomponensekből</a:t>
            </a:r>
            <a:r>
              <a:rPr lang="en-US" dirty="0" smtClean="0"/>
              <a:t> </a:t>
            </a:r>
            <a:r>
              <a:rPr lang="en-US" dirty="0" err="1" smtClean="0"/>
              <a:t>többet</a:t>
            </a:r>
            <a:r>
              <a:rPr lang="en-US" dirty="0" smtClean="0"/>
              <a:t> </a:t>
            </a:r>
            <a:r>
              <a:rPr lang="en-US" dirty="0" err="1" smtClean="0"/>
              <a:t>figyelembe</a:t>
            </a:r>
            <a:r>
              <a:rPr lang="en-US" dirty="0" smtClean="0"/>
              <a:t> </a:t>
            </a:r>
            <a:r>
              <a:rPr lang="en-US" dirty="0" err="1" smtClean="0"/>
              <a:t>vehetünk</a:t>
            </a:r>
            <a:r>
              <a:rPr lang="en-US" dirty="0" smtClean="0"/>
              <a:t>, </a:t>
            </a:r>
            <a:r>
              <a:rPr lang="en-US" dirty="0" err="1" smtClean="0"/>
              <a:t>színszűrőből</a:t>
            </a:r>
            <a:r>
              <a:rPr lang="en-US" dirty="0" smtClean="0"/>
              <a:t> </a:t>
            </a:r>
            <a:r>
              <a:rPr lang="en-US" dirty="0" err="1" smtClean="0"/>
              <a:t>ennyi</a:t>
            </a:r>
            <a:r>
              <a:rPr lang="en-US" dirty="0" smtClean="0"/>
              <a:t> van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2014.09.18.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Beck Róbert - FIKUT VII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90C0-2DC4-4629-BEA2-87740121393A}" type="slidenum">
              <a:rPr lang="hu-HU" smtClean="0"/>
              <a:pPr/>
              <a:t>8</a:t>
            </a:fld>
            <a:endParaRPr lang="hu-HU"/>
          </a:p>
        </p:txBody>
      </p:sp>
      <p:pic>
        <p:nvPicPr>
          <p:cNvPr id="7" name="Kép 6" descr="fit_pc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9747"/>
            <a:ext cx="9144000" cy="6658253"/>
          </a:xfrm>
          <a:prstGeom prst="rect">
            <a:avLst/>
          </a:prstGeom>
        </p:spPr>
      </p:pic>
      <p:pic>
        <p:nvPicPr>
          <p:cNvPr id="8" name="Kép 7" descr="fit_phot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0834"/>
            <a:ext cx="9144000" cy="6737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Konklúzió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csillagok</a:t>
            </a:r>
            <a:r>
              <a:rPr lang="en-US" dirty="0" smtClean="0"/>
              <a:t> </a:t>
            </a:r>
            <a:r>
              <a:rPr lang="en-US" dirty="0" err="1" smtClean="0"/>
              <a:t>kontinuuma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a </a:t>
            </a:r>
            <a:r>
              <a:rPr lang="en-US" dirty="0" err="1" smtClean="0"/>
              <a:t>csillagközi</a:t>
            </a:r>
            <a:r>
              <a:rPr lang="en-US" dirty="0" smtClean="0"/>
              <a:t> </a:t>
            </a:r>
            <a:r>
              <a:rPr lang="en-US" dirty="0" err="1" smtClean="0"/>
              <a:t>gázok</a:t>
            </a:r>
            <a:r>
              <a:rPr lang="en-US" dirty="0" smtClean="0"/>
              <a:t> </a:t>
            </a:r>
            <a:r>
              <a:rPr lang="en-US" dirty="0" err="1" smtClean="0"/>
              <a:t>emissziója</a:t>
            </a:r>
            <a:r>
              <a:rPr lang="en-US" dirty="0" smtClean="0"/>
              <a:t> </a:t>
            </a:r>
            <a:r>
              <a:rPr lang="en-US" dirty="0" err="1" smtClean="0"/>
              <a:t>erős</a:t>
            </a:r>
            <a:r>
              <a:rPr lang="en-US" dirty="0" smtClean="0"/>
              <a:t> </a:t>
            </a:r>
            <a:r>
              <a:rPr lang="en-US" dirty="0" err="1" smtClean="0"/>
              <a:t>összefüggésben</a:t>
            </a:r>
            <a:r>
              <a:rPr lang="en-US" dirty="0" smtClean="0"/>
              <a:t> van</a:t>
            </a:r>
          </a:p>
          <a:p>
            <a:pPr lvl="1"/>
            <a:r>
              <a:rPr lang="en-US" dirty="0" err="1" smtClean="0"/>
              <a:t>Csillagformáló</a:t>
            </a:r>
            <a:r>
              <a:rPr lang="en-US" dirty="0" smtClean="0"/>
              <a:t> </a:t>
            </a:r>
            <a:r>
              <a:rPr lang="en-US" dirty="0" err="1" smtClean="0"/>
              <a:t>galaxisok</a:t>
            </a:r>
            <a:r>
              <a:rPr lang="en-US" dirty="0" smtClean="0"/>
              <a:t> </a:t>
            </a:r>
            <a:r>
              <a:rPr lang="en-US" dirty="0" err="1" smtClean="0"/>
              <a:t>esetén</a:t>
            </a:r>
            <a:endParaRPr lang="en-US" dirty="0" smtClean="0"/>
          </a:p>
          <a:p>
            <a:pPr lvl="2"/>
            <a:r>
              <a:rPr lang="en-US" dirty="0" err="1" smtClean="0"/>
              <a:t>Viszonylag</a:t>
            </a:r>
            <a:r>
              <a:rPr lang="en-US" dirty="0" smtClean="0"/>
              <a:t> </a:t>
            </a:r>
            <a:r>
              <a:rPr lang="en-US" dirty="0" err="1" smtClean="0"/>
              <a:t>egyértelmű</a:t>
            </a:r>
            <a:r>
              <a:rPr lang="en-US" dirty="0" smtClean="0"/>
              <a:t>: </a:t>
            </a:r>
            <a:r>
              <a:rPr lang="en-US" dirty="0" err="1" smtClean="0"/>
              <a:t>fiatal</a:t>
            </a:r>
            <a:r>
              <a:rPr lang="en-US" dirty="0" smtClean="0"/>
              <a:t> </a:t>
            </a:r>
            <a:r>
              <a:rPr lang="en-US" dirty="0" err="1" smtClean="0"/>
              <a:t>csillagok</a:t>
            </a:r>
            <a:r>
              <a:rPr lang="en-US" dirty="0" smtClean="0"/>
              <a:t> UV-</a:t>
            </a:r>
            <a:r>
              <a:rPr lang="en-US" dirty="0" err="1" smtClean="0"/>
              <a:t>sugárzása</a:t>
            </a:r>
            <a:r>
              <a:rPr lang="en-US" dirty="0" smtClean="0"/>
              <a:t> </a:t>
            </a:r>
            <a:r>
              <a:rPr lang="en-US" dirty="0" err="1" smtClean="0"/>
              <a:t>gerjeszt</a:t>
            </a:r>
            <a:endParaRPr lang="en-US" dirty="0" smtClean="0"/>
          </a:p>
          <a:p>
            <a:pPr lvl="1"/>
            <a:r>
              <a:rPr lang="en-US" dirty="0" err="1" smtClean="0"/>
              <a:t>Aktív</a:t>
            </a:r>
            <a:r>
              <a:rPr lang="en-US" dirty="0" smtClean="0"/>
              <a:t> </a:t>
            </a:r>
            <a:r>
              <a:rPr lang="en-US" dirty="0" err="1" smtClean="0"/>
              <a:t>magvú</a:t>
            </a:r>
            <a:r>
              <a:rPr lang="en-US" dirty="0" smtClean="0"/>
              <a:t> </a:t>
            </a:r>
            <a:r>
              <a:rPr lang="en-US" dirty="0" err="1" smtClean="0"/>
              <a:t>galaxisok</a:t>
            </a:r>
            <a:r>
              <a:rPr lang="en-US" dirty="0" smtClean="0"/>
              <a:t> </a:t>
            </a:r>
            <a:r>
              <a:rPr lang="en-US" dirty="0" err="1" smtClean="0"/>
              <a:t>esetén</a:t>
            </a:r>
            <a:endParaRPr lang="en-US" dirty="0" smtClean="0"/>
          </a:p>
          <a:p>
            <a:pPr lvl="2"/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olyan</a:t>
            </a:r>
            <a:r>
              <a:rPr lang="en-US" dirty="0" smtClean="0"/>
              <a:t> </a:t>
            </a:r>
            <a:r>
              <a:rPr lang="en-US" dirty="0" err="1" smtClean="0"/>
              <a:t>egyértelmű</a:t>
            </a:r>
            <a:r>
              <a:rPr lang="en-US" dirty="0" smtClean="0"/>
              <a:t> a </a:t>
            </a:r>
            <a:r>
              <a:rPr lang="en-US" dirty="0" err="1" smtClean="0"/>
              <a:t>kapcsolat</a:t>
            </a:r>
            <a:r>
              <a:rPr lang="en-US" dirty="0" smtClean="0"/>
              <a:t> – </a:t>
            </a:r>
            <a:r>
              <a:rPr lang="en-US" dirty="0" err="1" smtClean="0"/>
              <a:t>evolúciós</a:t>
            </a:r>
            <a:r>
              <a:rPr lang="en-US" dirty="0" smtClean="0"/>
              <a:t> </a:t>
            </a:r>
            <a:r>
              <a:rPr lang="en-US" dirty="0" err="1" smtClean="0"/>
              <a:t>okok</a:t>
            </a:r>
            <a:r>
              <a:rPr lang="en-US" dirty="0" smtClean="0"/>
              <a:t>?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A </a:t>
            </a:r>
            <a:r>
              <a:rPr lang="en-US" dirty="0" err="1" smtClean="0"/>
              <a:t>pontos</a:t>
            </a:r>
            <a:r>
              <a:rPr lang="en-US" dirty="0" smtClean="0"/>
              <a:t> </a:t>
            </a:r>
            <a:r>
              <a:rPr lang="en-US" dirty="0" err="1" smtClean="0"/>
              <a:t>okok</a:t>
            </a:r>
            <a:r>
              <a:rPr lang="en-US" dirty="0" smtClean="0"/>
              <a:t> </a:t>
            </a:r>
            <a:r>
              <a:rPr lang="en-US" dirty="0" err="1" smtClean="0"/>
              <a:t>még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tisztázottak</a:t>
            </a:r>
            <a:endParaRPr lang="en-US" dirty="0" smtClean="0"/>
          </a:p>
          <a:p>
            <a:pPr lvl="1"/>
            <a:r>
              <a:rPr lang="en-US" dirty="0" err="1" smtClean="0"/>
              <a:t>Elméleti</a:t>
            </a:r>
            <a:r>
              <a:rPr lang="en-US" dirty="0" smtClean="0"/>
              <a:t> </a:t>
            </a:r>
            <a:r>
              <a:rPr lang="en-US" dirty="0" err="1" smtClean="0"/>
              <a:t>modellbe</a:t>
            </a:r>
            <a:r>
              <a:rPr lang="en-US" dirty="0" smtClean="0"/>
              <a:t> </a:t>
            </a:r>
            <a:r>
              <a:rPr lang="en-US" dirty="0" err="1" smtClean="0"/>
              <a:t>beépítés</a:t>
            </a:r>
            <a:r>
              <a:rPr lang="en-US" dirty="0" smtClean="0"/>
              <a:t>?</a:t>
            </a:r>
          </a:p>
          <a:p>
            <a:pPr>
              <a:spcBef>
                <a:spcPts val="1800"/>
              </a:spcBef>
            </a:pPr>
            <a:r>
              <a:rPr lang="en-US" dirty="0" err="1" smtClean="0"/>
              <a:t>Már</a:t>
            </a:r>
            <a:r>
              <a:rPr lang="en-US" dirty="0" smtClean="0"/>
              <a:t> a </a:t>
            </a:r>
            <a:r>
              <a:rPr lang="en-US" dirty="0" err="1" smtClean="0"/>
              <a:t>fotometrikus</a:t>
            </a:r>
            <a:r>
              <a:rPr lang="en-US" dirty="0" smtClean="0"/>
              <a:t> </a:t>
            </a:r>
            <a:r>
              <a:rPr lang="en-US" dirty="0" err="1" smtClean="0"/>
              <a:t>magnitúdók</a:t>
            </a:r>
            <a:r>
              <a:rPr lang="en-US" dirty="0" smtClean="0"/>
              <a:t> </a:t>
            </a:r>
            <a:r>
              <a:rPr lang="en-US" dirty="0" err="1" smtClean="0"/>
              <a:t>alapján</a:t>
            </a:r>
            <a:r>
              <a:rPr lang="en-US" dirty="0" smtClean="0"/>
              <a:t> is </a:t>
            </a:r>
            <a:r>
              <a:rPr lang="en-US" dirty="0" err="1" smtClean="0"/>
              <a:t>becsülhetőek</a:t>
            </a:r>
            <a:r>
              <a:rPr lang="en-US" dirty="0" smtClean="0"/>
              <a:t> a </a:t>
            </a:r>
            <a:r>
              <a:rPr lang="en-US" dirty="0" err="1" smtClean="0"/>
              <a:t>vonalak</a:t>
            </a:r>
            <a:endParaRPr lang="en-US" dirty="0" smtClean="0"/>
          </a:p>
          <a:p>
            <a:pPr lvl="1"/>
            <a:r>
              <a:rPr lang="en-US" dirty="0" err="1" smtClean="0"/>
              <a:t>Legalábbis</a:t>
            </a:r>
            <a:r>
              <a:rPr lang="en-US" dirty="0" smtClean="0"/>
              <a:t> </a:t>
            </a:r>
            <a:r>
              <a:rPr lang="en-US" dirty="0" err="1" smtClean="0"/>
              <a:t>aktív</a:t>
            </a:r>
            <a:r>
              <a:rPr lang="en-US" dirty="0" smtClean="0"/>
              <a:t> </a:t>
            </a:r>
            <a:r>
              <a:rPr lang="en-US" dirty="0" err="1" smtClean="0"/>
              <a:t>galaxisok</a:t>
            </a:r>
            <a:r>
              <a:rPr lang="en-US" dirty="0" smtClean="0"/>
              <a:t> </a:t>
            </a:r>
            <a:r>
              <a:rPr lang="en-US" dirty="0" err="1" smtClean="0"/>
              <a:t>esetén</a:t>
            </a:r>
            <a:endParaRPr lang="en-US" dirty="0" smtClean="0"/>
          </a:p>
          <a:p>
            <a:pPr lvl="1"/>
            <a:r>
              <a:rPr lang="en-US" dirty="0" err="1" smtClean="0"/>
              <a:t>Kis</a:t>
            </a:r>
            <a:r>
              <a:rPr lang="en-US" dirty="0" smtClean="0"/>
              <a:t> </a:t>
            </a:r>
            <a:r>
              <a:rPr lang="en-US" dirty="0" err="1" smtClean="0"/>
              <a:t>vonalak</a:t>
            </a:r>
            <a:r>
              <a:rPr lang="en-US" dirty="0" smtClean="0"/>
              <a:t>, </a:t>
            </a:r>
            <a:r>
              <a:rPr lang="en-US" dirty="0" err="1" smtClean="0"/>
              <a:t>passzív</a:t>
            </a:r>
            <a:r>
              <a:rPr lang="en-US" dirty="0" smtClean="0"/>
              <a:t> </a:t>
            </a:r>
            <a:r>
              <a:rPr lang="en-US" dirty="0" err="1" smtClean="0"/>
              <a:t>galaxisok</a:t>
            </a:r>
            <a:r>
              <a:rPr lang="en-US" dirty="0" smtClean="0"/>
              <a:t> - </a:t>
            </a:r>
            <a:r>
              <a:rPr lang="en-US" dirty="0" err="1" smtClean="0"/>
              <a:t>folyamatban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2014.09.18.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Beck Róbert - FIKUT VII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90C0-2DC4-4629-BEA2-87740121393A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pforduló">
  <a:themeElements>
    <a:clrScheme name="Napfordul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Napfordul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pfordul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1111</TotalTime>
  <Words>527</Words>
  <Application>Microsoft Office PowerPoint</Application>
  <PresentationFormat>Diavetítés a képernyőre (4:3 oldalarány)</PresentationFormat>
  <Paragraphs>121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Napforduló</vt:lpstr>
      <vt:lpstr>Korrelációk elemzése galaxisok emissziós vonalai és csillagaik kontinuum sugárzása között</vt:lpstr>
      <vt:lpstr>Galaxisspektrumok</vt:lpstr>
      <vt:lpstr>Célkitűzés</vt:lpstr>
      <vt:lpstr>Célkitűzés II</vt:lpstr>
      <vt:lpstr>Adatok, előfeldolgozás</vt:lpstr>
      <vt:lpstr>Adatok, előfeldolgozás II</vt:lpstr>
      <vt:lpstr>Módszer</vt:lpstr>
      <vt:lpstr>Eredmények</vt:lpstr>
      <vt:lpstr>Konklúzió</vt:lpstr>
      <vt:lpstr>Felhasználás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Beszámoló</dc:title>
  <dc:creator>Beck Róbert</dc:creator>
  <cp:lastModifiedBy>Beck Róbert</cp:lastModifiedBy>
  <cp:revision>196</cp:revision>
  <dcterms:created xsi:type="dcterms:W3CDTF">2014-02-03T16:05:02Z</dcterms:created>
  <dcterms:modified xsi:type="dcterms:W3CDTF">2014-09-18T08:02:50Z</dcterms:modified>
</cp:coreProperties>
</file>