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0" r:id="rId4"/>
    <p:sldId id="272" r:id="rId5"/>
    <p:sldId id="289" r:id="rId6"/>
    <p:sldId id="282" r:id="rId7"/>
    <p:sldId id="281" r:id="rId8"/>
    <p:sldId id="287" r:id="rId9"/>
    <p:sldId id="271" r:id="rId10"/>
    <p:sldId id="259" r:id="rId11"/>
    <p:sldId id="273" r:id="rId12"/>
    <p:sldId id="274" r:id="rId13"/>
    <p:sldId id="275" r:id="rId14"/>
    <p:sldId id="285" r:id="rId15"/>
    <p:sldId id="257" r:id="rId16"/>
    <p:sldId id="268" r:id="rId17"/>
    <p:sldId id="269" r:id="rId18"/>
    <p:sldId id="288" r:id="rId19"/>
    <p:sldId id="279" r:id="rId20"/>
    <p:sldId id="276" r:id="rId21"/>
    <p:sldId id="293" r:id="rId22"/>
    <p:sldId id="264" r:id="rId23"/>
    <p:sldId id="265" r:id="rId24"/>
    <p:sldId id="290" r:id="rId25"/>
    <p:sldId id="291" r:id="rId26"/>
    <p:sldId id="292" r:id="rId2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640" autoAdjust="0"/>
  </p:normalViewPr>
  <p:slideViewPr>
    <p:cSldViewPr>
      <p:cViewPr varScale="1">
        <p:scale>
          <a:sx n="70" d="100"/>
          <a:sy n="70" d="100"/>
        </p:scale>
        <p:origin x="-129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60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7E7EE2-30A1-429F-971D-725D0E1BA9FF}" type="doc">
      <dgm:prSet loTypeId="urn:microsoft.com/office/officeart/2005/8/layout/process1" loCatId="process" qsTypeId="urn:microsoft.com/office/officeart/2005/8/quickstyle/3d1" qsCatId="3D" csTypeId="urn:microsoft.com/office/officeart/2005/8/colors/colorful1#2" csCatId="colorful" phldr="1"/>
      <dgm:spPr/>
    </dgm:pt>
    <dgm:pt modelId="{708A8488-C790-48CB-A457-0ABECAFBA992}">
      <dgm:prSet phldrT="[Szöveg]"/>
      <dgm:spPr/>
      <dgm:t>
        <a:bodyPr/>
        <a:lstStyle/>
        <a:p>
          <a:r>
            <a:rPr lang="hu-HU" b="1" dirty="0" smtClean="0"/>
            <a:t>Electronics</a:t>
          </a:r>
          <a:endParaRPr lang="hu-HU" b="1" dirty="0"/>
        </a:p>
      </dgm:t>
    </dgm:pt>
    <dgm:pt modelId="{4933CE1F-4355-4DCE-9BCB-A3D4C911555F}" type="parTrans" cxnId="{59D4CCE1-7DCA-4D51-A6FF-4DB94EEAE6A5}">
      <dgm:prSet/>
      <dgm:spPr/>
      <dgm:t>
        <a:bodyPr/>
        <a:lstStyle/>
        <a:p>
          <a:endParaRPr lang="hu-HU" b="1"/>
        </a:p>
      </dgm:t>
    </dgm:pt>
    <dgm:pt modelId="{3064C4B7-CCB8-48A4-A536-12024BB02261}" type="sibTrans" cxnId="{59D4CCE1-7DCA-4D51-A6FF-4DB94EEAE6A5}">
      <dgm:prSet/>
      <dgm:spPr/>
      <dgm:t>
        <a:bodyPr/>
        <a:lstStyle/>
        <a:p>
          <a:endParaRPr lang="hu-HU" b="1"/>
        </a:p>
      </dgm:t>
    </dgm:pt>
    <dgm:pt modelId="{DD17179F-0258-45AF-B774-48887FA3DDAE}">
      <dgm:prSet phldrT="[Szöveg]"/>
      <dgm:spPr/>
      <dgm:t>
        <a:bodyPr/>
        <a:lstStyle/>
        <a:p>
          <a:r>
            <a:rPr lang="hu-HU" b="1" dirty="0" err="1" smtClean="0"/>
            <a:t>Detectors</a:t>
          </a:r>
          <a:endParaRPr lang="hu-HU" b="1" dirty="0"/>
        </a:p>
      </dgm:t>
    </dgm:pt>
    <dgm:pt modelId="{71D26C20-2760-4F05-ADBB-8CC9061A79B6}" type="parTrans" cxnId="{90FE99EF-BAFA-4251-B85E-55D980411004}">
      <dgm:prSet/>
      <dgm:spPr/>
      <dgm:t>
        <a:bodyPr/>
        <a:lstStyle/>
        <a:p>
          <a:endParaRPr lang="hu-HU" b="1"/>
        </a:p>
      </dgm:t>
    </dgm:pt>
    <dgm:pt modelId="{36602634-9A2B-46DD-B58E-8099D5DFEF42}" type="sibTrans" cxnId="{90FE99EF-BAFA-4251-B85E-55D980411004}">
      <dgm:prSet/>
      <dgm:spPr/>
      <dgm:t>
        <a:bodyPr/>
        <a:lstStyle/>
        <a:p>
          <a:endParaRPr lang="hu-HU" b="1"/>
        </a:p>
      </dgm:t>
    </dgm:pt>
    <dgm:pt modelId="{E971EA31-FB6B-47EA-BAEF-540FC5B02E17}">
      <dgm:prSet phldrT="[Szöveg]"/>
      <dgm:spPr/>
      <dgm:t>
        <a:bodyPr/>
        <a:lstStyle/>
        <a:p>
          <a:r>
            <a:rPr lang="hu-HU" b="1" dirty="0" smtClean="0"/>
            <a:t>Data </a:t>
          </a:r>
          <a:r>
            <a:rPr lang="hu-HU" b="1" dirty="0" err="1" smtClean="0"/>
            <a:t>size</a:t>
          </a:r>
          <a:endParaRPr lang="hu-HU" b="1" dirty="0"/>
        </a:p>
      </dgm:t>
    </dgm:pt>
    <dgm:pt modelId="{8C7FABA7-85CE-4781-BE64-23DA9F2561B2}" type="parTrans" cxnId="{D014D76A-E5C1-450B-B7CE-3479B6C21804}">
      <dgm:prSet/>
      <dgm:spPr/>
      <dgm:t>
        <a:bodyPr/>
        <a:lstStyle/>
        <a:p>
          <a:endParaRPr lang="hu-HU" b="1"/>
        </a:p>
      </dgm:t>
    </dgm:pt>
    <dgm:pt modelId="{8D9CCB54-267C-4286-98FB-C71A704A3F55}" type="sibTrans" cxnId="{D014D76A-E5C1-450B-B7CE-3479B6C21804}">
      <dgm:prSet/>
      <dgm:spPr/>
      <dgm:t>
        <a:bodyPr/>
        <a:lstStyle/>
        <a:p>
          <a:endParaRPr lang="hu-HU" b="1"/>
        </a:p>
      </dgm:t>
    </dgm:pt>
    <dgm:pt modelId="{CA65FC72-F1E3-4218-8FF4-8EA2F07DEC7A}" type="pres">
      <dgm:prSet presAssocID="{307E7EE2-30A1-429F-971D-725D0E1BA9FF}" presName="Name0" presStyleCnt="0">
        <dgm:presLayoutVars>
          <dgm:dir/>
          <dgm:resizeHandles val="exact"/>
        </dgm:presLayoutVars>
      </dgm:prSet>
      <dgm:spPr/>
    </dgm:pt>
    <dgm:pt modelId="{F45BBA91-F149-48BB-9B9C-D44639B037E2}" type="pres">
      <dgm:prSet presAssocID="{708A8488-C790-48CB-A457-0ABECAFBA99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C8C9C93-3CB8-4552-B8C3-AA5E8A35C4E4}" type="pres">
      <dgm:prSet presAssocID="{3064C4B7-CCB8-48A4-A536-12024BB02261}" presName="sibTrans" presStyleLbl="sibTrans2D1" presStyleIdx="0" presStyleCnt="2"/>
      <dgm:spPr/>
      <dgm:t>
        <a:bodyPr/>
        <a:lstStyle/>
        <a:p>
          <a:endParaRPr lang="hu-HU"/>
        </a:p>
      </dgm:t>
    </dgm:pt>
    <dgm:pt modelId="{1AC8BDAE-BFC6-486C-B22D-B1A9AD0C3FB8}" type="pres">
      <dgm:prSet presAssocID="{3064C4B7-CCB8-48A4-A536-12024BB02261}" presName="connectorText" presStyleLbl="sibTrans2D1" presStyleIdx="0" presStyleCnt="2"/>
      <dgm:spPr/>
      <dgm:t>
        <a:bodyPr/>
        <a:lstStyle/>
        <a:p>
          <a:endParaRPr lang="hu-HU"/>
        </a:p>
      </dgm:t>
    </dgm:pt>
    <dgm:pt modelId="{DCC38DEF-6BC3-489B-BECE-77650768BA7F}" type="pres">
      <dgm:prSet presAssocID="{DD17179F-0258-45AF-B774-48887FA3DDA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899F88D-F677-44B4-A96E-96724880986C}" type="pres">
      <dgm:prSet presAssocID="{36602634-9A2B-46DD-B58E-8099D5DFEF42}" presName="sibTrans" presStyleLbl="sibTrans2D1" presStyleIdx="1" presStyleCnt="2"/>
      <dgm:spPr/>
      <dgm:t>
        <a:bodyPr/>
        <a:lstStyle/>
        <a:p>
          <a:endParaRPr lang="hu-HU"/>
        </a:p>
      </dgm:t>
    </dgm:pt>
    <dgm:pt modelId="{43621E73-33DA-4249-A7CB-72D45FCEB337}" type="pres">
      <dgm:prSet presAssocID="{36602634-9A2B-46DD-B58E-8099D5DFEF42}" presName="connectorText" presStyleLbl="sibTrans2D1" presStyleIdx="1" presStyleCnt="2"/>
      <dgm:spPr/>
      <dgm:t>
        <a:bodyPr/>
        <a:lstStyle/>
        <a:p>
          <a:endParaRPr lang="hu-HU"/>
        </a:p>
      </dgm:t>
    </dgm:pt>
    <dgm:pt modelId="{18CE9C35-D922-441B-85C0-DE390760338E}" type="pres">
      <dgm:prSet presAssocID="{E971EA31-FB6B-47EA-BAEF-540FC5B02E1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88E3B448-2754-490A-A1DD-0DFBC90DEFA8}" type="presOf" srcId="{307E7EE2-30A1-429F-971D-725D0E1BA9FF}" destId="{CA65FC72-F1E3-4218-8FF4-8EA2F07DEC7A}" srcOrd="0" destOrd="0" presId="urn:microsoft.com/office/officeart/2005/8/layout/process1"/>
    <dgm:cxn modelId="{C97CAEBA-B14D-4EBF-8CEC-4D63454466BA}" type="presOf" srcId="{E971EA31-FB6B-47EA-BAEF-540FC5B02E17}" destId="{18CE9C35-D922-441B-85C0-DE390760338E}" srcOrd="0" destOrd="0" presId="urn:microsoft.com/office/officeart/2005/8/layout/process1"/>
    <dgm:cxn modelId="{A5144232-59F8-4205-BD1A-C8B3583B9513}" type="presOf" srcId="{708A8488-C790-48CB-A457-0ABECAFBA992}" destId="{F45BBA91-F149-48BB-9B9C-D44639B037E2}" srcOrd="0" destOrd="0" presId="urn:microsoft.com/office/officeart/2005/8/layout/process1"/>
    <dgm:cxn modelId="{4114C620-C9A6-4749-9914-AE8E181063CE}" type="presOf" srcId="{DD17179F-0258-45AF-B774-48887FA3DDAE}" destId="{DCC38DEF-6BC3-489B-BECE-77650768BA7F}" srcOrd="0" destOrd="0" presId="urn:microsoft.com/office/officeart/2005/8/layout/process1"/>
    <dgm:cxn modelId="{626A35CF-43C8-4724-BCDE-EDD29DB90BF8}" type="presOf" srcId="{36602634-9A2B-46DD-B58E-8099D5DFEF42}" destId="{43621E73-33DA-4249-A7CB-72D45FCEB337}" srcOrd="1" destOrd="0" presId="urn:microsoft.com/office/officeart/2005/8/layout/process1"/>
    <dgm:cxn modelId="{70990DC4-A781-42BF-BEC5-A31B4042F17B}" type="presOf" srcId="{3064C4B7-CCB8-48A4-A536-12024BB02261}" destId="{1AC8BDAE-BFC6-486C-B22D-B1A9AD0C3FB8}" srcOrd="1" destOrd="0" presId="urn:microsoft.com/office/officeart/2005/8/layout/process1"/>
    <dgm:cxn modelId="{D014D76A-E5C1-450B-B7CE-3479B6C21804}" srcId="{307E7EE2-30A1-429F-971D-725D0E1BA9FF}" destId="{E971EA31-FB6B-47EA-BAEF-540FC5B02E17}" srcOrd="2" destOrd="0" parTransId="{8C7FABA7-85CE-4781-BE64-23DA9F2561B2}" sibTransId="{8D9CCB54-267C-4286-98FB-C71A704A3F55}"/>
    <dgm:cxn modelId="{90FE99EF-BAFA-4251-B85E-55D980411004}" srcId="{307E7EE2-30A1-429F-971D-725D0E1BA9FF}" destId="{DD17179F-0258-45AF-B774-48887FA3DDAE}" srcOrd="1" destOrd="0" parTransId="{71D26C20-2760-4F05-ADBB-8CC9061A79B6}" sibTransId="{36602634-9A2B-46DD-B58E-8099D5DFEF42}"/>
    <dgm:cxn modelId="{59D4CCE1-7DCA-4D51-A6FF-4DB94EEAE6A5}" srcId="{307E7EE2-30A1-429F-971D-725D0E1BA9FF}" destId="{708A8488-C790-48CB-A457-0ABECAFBA992}" srcOrd="0" destOrd="0" parTransId="{4933CE1F-4355-4DCE-9BCB-A3D4C911555F}" sibTransId="{3064C4B7-CCB8-48A4-A536-12024BB02261}"/>
    <dgm:cxn modelId="{E129B4D5-CABF-4C73-8CDE-5EB445A156F9}" type="presOf" srcId="{36602634-9A2B-46DD-B58E-8099D5DFEF42}" destId="{6899F88D-F677-44B4-A96E-96724880986C}" srcOrd="0" destOrd="0" presId="urn:microsoft.com/office/officeart/2005/8/layout/process1"/>
    <dgm:cxn modelId="{2285FF3F-3793-4CD3-BA9C-C9912A9B021A}" type="presOf" srcId="{3064C4B7-CCB8-48A4-A536-12024BB02261}" destId="{1C8C9C93-3CB8-4552-B8C3-AA5E8A35C4E4}" srcOrd="0" destOrd="0" presId="urn:microsoft.com/office/officeart/2005/8/layout/process1"/>
    <dgm:cxn modelId="{1B88D4D3-2515-4AB8-AD23-AA5FC67B5A99}" type="presParOf" srcId="{CA65FC72-F1E3-4218-8FF4-8EA2F07DEC7A}" destId="{F45BBA91-F149-48BB-9B9C-D44639B037E2}" srcOrd="0" destOrd="0" presId="urn:microsoft.com/office/officeart/2005/8/layout/process1"/>
    <dgm:cxn modelId="{372EBF6C-581A-43DD-8480-2B1302F2DDD4}" type="presParOf" srcId="{CA65FC72-F1E3-4218-8FF4-8EA2F07DEC7A}" destId="{1C8C9C93-3CB8-4552-B8C3-AA5E8A35C4E4}" srcOrd="1" destOrd="0" presId="urn:microsoft.com/office/officeart/2005/8/layout/process1"/>
    <dgm:cxn modelId="{9CEC16A2-A322-42FE-961D-E9B5F6287F41}" type="presParOf" srcId="{1C8C9C93-3CB8-4552-B8C3-AA5E8A35C4E4}" destId="{1AC8BDAE-BFC6-486C-B22D-B1A9AD0C3FB8}" srcOrd="0" destOrd="0" presId="urn:microsoft.com/office/officeart/2005/8/layout/process1"/>
    <dgm:cxn modelId="{BFE487F3-08C3-491B-B6F3-758FE5B6FFFB}" type="presParOf" srcId="{CA65FC72-F1E3-4218-8FF4-8EA2F07DEC7A}" destId="{DCC38DEF-6BC3-489B-BECE-77650768BA7F}" srcOrd="2" destOrd="0" presId="urn:microsoft.com/office/officeart/2005/8/layout/process1"/>
    <dgm:cxn modelId="{A3CC2EF3-8E3F-47F6-85A7-C0A16109A7FF}" type="presParOf" srcId="{CA65FC72-F1E3-4218-8FF4-8EA2F07DEC7A}" destId="{6899F88D-F677-44B4-A96E-96724880986C}" srcOrd="3" destOrd="0" presId="urn:microsoft.com/office/officeart/2005/8/layout/process1"/>
    <dgm:cxn modelId="{20ECFBCF-C2F6-405E-ADC0-D26B28B67CEF}" type="presParOf" srcId="{6899F88D-F677-44B4-A96E-96724880986C}" destId="{43621E73-33DA-4249-A7CB-72D45FCEB337}" srcOrd="0" destOrd="0" presId="urn:microsoft.com/office/officeart/2005/8/layout/process1"/>
    <dgm:cxn modelId="{D8596B5E-7E35-4537-A5B1-09EBE6B02B5F}" type="presParOf" srcId="{CA65FC72-F1E3-4218-8FF4-8EA2F07DEC7A}" destId="{18CE9C35-D922-441B-85C0-DE390760338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45BBA91-F149-48BB-9B9C-D44639B037E2}">
      <dsp:nvSpPr>
        <dsp:cNvPr id="0" name=""/>
        <dsp:cNvSpPr/>
      </dsp:nvSpPr>
      <dsp:spPr>
        <a:xfrm>
          <a:off x="7287" y="1290793"/>
          <a:ext cx="2178076" cy="13068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b="1" kern="1200" dirty="0" smtClean="0"/>
            <a:t>Electronics</a:t>
          </a:r>
          <a:endParaRPr lang="hu-HU" sz="3200" b="1" kern="1200" dirty="0"/>
        </a:p>
      </dsp:txBody>
      <dsp:txXfrm>
        <a:off x="7287" y="1290793"/>
        <a:ext cx="2178076" cy="1306845"/>
      </dsp:txXfrm>
    </dsp:sp>
    <dsp:sp modelId="{1C8C9C93-3CB8-4552-B8C3-AA5E8A35C4E4}">
      <dsp:nvSpPr>
        <dsp:cNvPr id="0" name=""/>
        <dsp:cNvSpPr/>
      </dsp:nvSpPr>
      <dsp:spPr>
        <a:xfrm>
          <a:off x="2403171" y="1674134"/>
          <a:ext cx="461752" cy="54016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2300" b="1" kern="1200"/>
        </a:p>
      </dsp:txBody>
      <dsp:txXfrm>
        <a:off x="2403171" y="1674134"/>
        <a:ext cx="461752" cy="540162"/>
      </dsp:txXfrm>
    </dsp:sp>
    <dsp:sp modelId="{DCC38DEF-6BC3-489B-BECE-77650768BA7F}">
      <dsp:nvSpPr>
        <dsp:cNvPr id="0" name=""/>
        <dsp:cNvSpPr/>
      </dsp:nvSpPr>
      <dsp:spPr>
        <a:xfrm>
          <a:off x="3056593" y="1290793"/>
          <a:ext cx="2178076" cy="13068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b="1" kern="1200" dirty="0" err="1" smtClean="0"/>
            <a:t>Detectors</a:t>
          </a:r>
          <a:endParaRPr lang="hu-HU" sz="3200" b="1" kern="1200" dirty="0"/>
        </a:p>
      </dsp:txBody>
      <dsp:txXfrm>
        <a:off x="3056593" y="1290793"/>
        <a:ext cx="2178076" cy="1306845"/>
      </dsp:txXfrm>
    </dsp:sp>
    <dsp:sp modelId="{6899F88D-F677-44B4-A96E-96724880986C}">
      <dsp:nvSpPr>
        <dsp:cNvPr id="0" name=""/>
        <dsp:cNvSpPr/>
      </dsp:nvSpPr>
      <dsp:spPr>
        <a:xfrm>
          <a:off x="5452477" y="1674134"/>
          <a:ext cx="461752" cy="54016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2300" b="1" kern="1200"/>
        </a:p>
      </dsp:txBody>
      <dsp:txXfrm>
        <a:off x="5452477" y="1674134"/>
        <a:ext cx="461752" cy="540162"/>
      </dsp:txXfrm>
    </dsp:sp>
    <dsp:sp modelId="{18CE9C35-D922-441B-85C0-DE390760338E}">
      <dsp:nvSpPr>
        <dsp:cNvPr id="0" name=""/>
        <dsp:cNvSpPr/>
      </dsp:nvSpPr>
      <dsp:spPr>
        <a:xfrm>
          <a:off x="6105900" y="1290793"/>
          <a:ext cx="2178076" cy="13068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b="1" kern="1200" dirty="0" smtClean="0"/>
            <a:t>Data </a:t>
          </a:r>
          <a:r>
            <a:rPr lang="hu-HU" sz="3200" b="1" kern="1200" dirty="0" err="1" smtClean="0"/>
            <a:t>size</a:t>
          </a:r>
          <a:endParaRPr lang="hu-HU" sz="3200" b="1" kern="1200" dirty="0"/>
        </a:p>
      </dsp:txBody>
      <dsp:txXfrm>
        <a:off x="6105900" y="1290793"/>
        <a:ext cx="2178076" cy="13068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1A1F-0B20-4663-899E-AF4232E926D6}" type="datetimeFigureOut">
              <a:rPr lang="hu-HU" smtClean="0"/>
              <a:pPr/>
              <a:t>2014.09.18.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6161F-A1C9-4EB4-9DE4-C14528F696E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1A1F-0B20-4663-899E-AF4232E926D6}" type="datetimeFigureOut">
              <a:rPr lang="hu-HU" smtClean="0"/>
              <a:pPr/>
              <a:t>2014.09.18.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6161F-A1C9-4EB4-9DE4-C14528F696E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1A1F-0B20-4663-899E-AF4232E926D6}" type="datetimeFigureOut">
              <a:rPr lang="hu-HU" smtClean="0"/>
              <a:pPr/>
              <a:t>2014.09.18.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6161F-A1C9-4EB4-9DE4-C14528F696E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1A1F-0B20-4663-899E-AF4232E926D6}" type="datetimeFigureOut">
              <a:rPr lang="hu-HU" smtClean="0"/>
              <a:pPr/>
              <a:t>2014.09.18.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6161F-A1C9-4EB4-9DE4-C14528F696E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1A1F-0B20-4663-899E-AF4232E926D6}" type="datetimeFigureOut">
              <a:rPr lang="hu-HU" smtClean="0"/>
              <a:pPr/>
              <a:t>2014.09.18.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6161F-A1C9-4EB4-9DE4-C14528F696E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1A1F-0B20-4663-899E-AF4232E926D6}" type="datetimeFigureOut">
              <a:rPr lang="hu-HU" smtClean="0"/>
              <a:pPr/>
              <a:t>2014.09.18.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6161F-A1C9-4EB4-9DE4-C14528F696E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1A1F-0B20-4663-899E-AF4232E926D6}" type="datetimeFigureOut">
              <a:rPr lang="hu-HU" smtClean="0"/>
              <a:pPr/>
              <a:t>2014.09.18.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6161F-A1C9-4EB4-9DE4-C14528F696E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1A1F-0B20-4663-899E-AF4232E926D6}" type="datetimeFigureOut">
              <a:rPr lang="hu-HU" smtClean="0"/>
              <a:pPr/>
              <a:t>2014.09.18.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6161F-A1C9-4EB4-9DE4-C14528F696E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1A1F-0B20-4663-899E-AF4232E926D6}" type="datetimeFigureOut">
              <a:rPr lang="hu-HU" smtClean="0"/>
              <a:pPr/>
              <a:t>2014.09.18.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6161F-A1C9-4EB4-9DE4-C14528F696E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1A1F-0B20-4663-899E-AF4232E926D6}" type="datetimeFigureOut">
              <a:rPr lang="hu-HU" smtClean="0"/>
              <a:pPr/>
              <a:t>2014.09.18.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6161F-A1C9-4EB4-9DE4-C14528F696E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1A1F-0B20-4663-899E-AF4232E926D6}" type="datetimeFigureOut">
              <a:rPr lang="hu-HU" smtClean="0"/>
              <a:pPr/>
              <a:t>2014.09.18.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6161F-A1C9-4EB4-9DE4-C14528F696E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51A1F-0B20-4663-899E-AF4232E926D6}" type="datetimeFigureOut">
              <a:rPr lang="hu-HU" smtClean="0"/>
              <a:pPr/>
              <a:t>2014.09.18.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6161F-A1C9-4EB4-9DE4-C14528F696EC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1470025"/>
          </a:xfrm>
        </p:spPr>
        <p:txBody>
          <a:bodyPr/>
          <a:lstStyle/>
          <a:p>
            <a:r>
              <a:rPr lang="en-US" noProof="0" smtClean="0"/>
              <a:t>Cross-matching the sky with database server cluster</a:t>
            </a:r>
            <a:endParaRPr lang="en-US" noProof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2664495"/>
            <a:ext cx="6400800" cy="1752600"/>
          </a:xfrm>
        </p:spPr>
        <p:txBody>
          <a:bodyPr/>
          <a:lstStyle/>
          <a:p>
            <a:r>
              <a:rPr lang="en-US" noProof="0" smtClean="0"/>
              <a:t>László Dobos</a:t>
            </a:r>
          </a:p>
          <a:p>
            <a:r>
              <a:rPr lang="en-US" noProof="0" smtClean="0"/>
              <a:t>Eötvös University</a:t>
            </a:r>
          </a:p>
          <a:p>
            <a:r>
              <a:rPr lang="en-US" noProof="0" smtClean="0"/>
              <a:t>Dept. of Physics of Complex Systems</a:t>
            </a:r>
            <a:endParaRPr lang="en-US" noProof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4725144"/>
            <a:ext cx="1791642" cy="1791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noProof="0" dirty="0" smtClean="0"/>
              <a:t>Relational databases</a:t>
            </a:r>
            <a:endParaRPr lang="en-US" b="1" noProof="0" dirty="0"/>
          </a:p>
        </p:txBody>
      </p:sp>
      <p:sp>
        <p:nvSpPr>
          <p:cNvPr id="5" name="Tartalom helye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hu-HU" noProof="0" dirty="0" smtClean="0"/>
          </a:p>
          <a:p>
            <a:r>
              <a:rPr lang="en-US" noProof="0" dirty="0" smtClean="0"/>
              <a:t>Optimized disk access</a:t>
            </a:r>
            <a:endParaRPr lang="hu-HU" noProof="0" dirty="0" smtClean="0"/>
          </a:p>
          <a:p>
            <a:endParaRPr lang="hu-HU" dirty="0"/>
          </a:p>
          <a:p>
            <a:r>
              <a:rPr lang="hu-HU" noProof="0" dirty="0" err="1" smtClean="0"/>
              <a:t>Declarative</a:t>
            </a:r>
            <a:r>
              <a:rPr lang="hu-HU" noProof="0" dirty="0" smtClean="0"/>
              <a:t> </a:t>
            </a:r>
            <a:r>
              <a:rPr lang="hu-HU" noProof="0" dirty="0" err="1" smtClean="0"/>
              <a:t>prog</a:t>
            </a:r>
            <a:r>
              <a:rPr lang="hu-HU" noProof="0" dirty="0" smtClean="0"/>
              <a:t>. </a:t>
            </a:r>
            <a:r>
              <a:rPr lang="hu-HU" noProof="0" dirty="0" err="1" smtClean="0"/>
              <a:t>Model</a:t>
            </a:r>
            <a:endParaRPr lang="hu-HU" dirty="0"/>
          </a:p>
          <a:p>
            <a:endParaRPr lang="hu-HU" noProof="0" dirty="0" smtClean="0"/>
          </a:p>
          <a:p>
            <a:r>
              <a:rPr lang="hu-HU" dirty="0" smtClean="0"/>
              <a:t>Ad hoc </a:t>
            </a:r>
            <a:r>
              <a:rPr lang="hu-HU" dirty="0" err="1" smtClean="0"/>
              <a:t>query</a:t>
            </a:r>
            <a:r>
              <a:rPr lang="hu-HU" dirty="0" smtClean="0"/>
              <a:t> </a:t>
            </a:r>
            <a:r>
              <a:rPr lang="hu-HU" dirty="0" err="1" smtClean="0"/>
              <a:t>support</a:t>
            </a:r>
            <a:endParaRPr lang="hu-HU" noProof="0" dirty="0" smtClean="0"/>
          </a:p>
          <a:p>
            <a:endParaRPr lang="hu-HU" dirty="0"/>
          </a:p>
          <a:p>
            <a:r>
              <a:rPr lang="hu-HU" dirty="0" err="1" smtClean="0"/>
              <a:t>User-defined</a:t>
            </a:r>
            <a:r>
              <a:rPr lang="hu-HU" dirty="0" smtClean="0"/>
              <a:t> </a:t>
            </a:r>
            <a:r>
              <a:rPr lang="hu-HU" dirty="0" err="1" smtClean="0"/>
              <a:t>functions</a:t>
            </a:r>
            <a:endParaRPr lang="hu-HU" dirty="0" smtClean="0"/>
          </a:p>
          <a:p>
            <a:endParaRPr lang="hu-HU" noProof="0" dirty="0"/>
          </a:p>
          <a:p>
            <a:r>
              <a:rPr lang="hu-HU" noProof="0" dirty="0" err="1" smtClean="0"/>
              <a:t>But</a:t>
            </a:r>
            <a:r>
              <a:rPr lang="hu-HU" noProof="0" dirty="0" smtClean="0"/>
              <a:t>: </a:t>
            </a:r>
            <a:r>
              <a:rPr lang="hu-HU" noProof="0" dirty="0" err="1" smtClean="0"/>
              <a:t>interpreted</a:t>
            </a:r>
            <a:endParaRPr lang="hu-HU" noProof="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2820" y="1728192"/>
            <a:ext cx="4471180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áromszög 11"/>
          <p:cNvSpPr/>
          <p:nvPr/>
        </p:nvSpPr>
        <p:spPr>
          <a:xfrm rot="16200000">
            <a:off x="2555776" y="476671"/>
            <a:ext cx="3312368" cy="7344816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noProof="0" smtClean="0"/>
              <a:t>RDBMS: scale-up</a:t>
            </a:r>
            <a:endParaRPr lang="en-US" b="1" noProof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3573015"/>
            <a:ext cx="1411983" cy="129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tx1">
                <a:alpha val="40000"/>
              </a:schemeClr>
            </a:glow>
          </a:effec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3B3B3B"/>
              </a:clrFrom>
              <a:clrTo>
                <a:srgbClr val="3B3B3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3140967"/>
            <a:ext cx="4602088" cy="215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dobos\AppData\Local\Microsoft\Windows\Temporary Internet Files\Content.IE5\Y4F8VGIT\MC900434665[1].wmf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20272" y="188640"/>
            <a:ext cx="1831975" cy="1685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noProof="0" smtClean="0"/>
              <a:t>RDBMS: scale-out</a:t>
            </a:r>
            <a:endParaRPr lang="en-US" b="1" noProof="0"/>
          </a:p>
        </p:txBody>
      </p:sp>
      <p:sp>
        <p:nvSpPr>
          <p:cNvPr id="5" name="Háromszög 4"/>
          <p:cNvSpPr/>
          <p:nvPr/>
        </p:nvSpPr>
        <p:spPr>
          <a:xfrm rot="16200000">
            <a:off x="2555776" y="476672"/>
            <a:ext cx="3312368" cy="7344816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26" name="Picture 2" descr="http://www.computerpartsreview.com/image-files/intel-i5-520m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117" y="3501008"/>
            <a:ext cx="1725635" cy="1296144"/>
          </a:xfrm>
          <a:prstGeom prst="rect">
            <a:avLst/>
          </a:prstGeom>
          <a:noFill/>
          <a:effectLst>
            <a:glow rad="63500">
              <a:schemeClr val="tx1">
                <a:alpha val="40000"/>
              </a:schemeClr>
            </a:glow>
          </a:effectLst>
        </p:spPr>
      </p:pic>
      <p:grpSp>
        <p:nvGrpSpPr>
          <p:cNvPr id="3" name="Csoportba foglalás 17"/>
          <p:cNvGrpSpPr/>
          <p:nvPr/>
        </p:nvGrpSpPr>
        <p:grpSpPr>
          <a:xfrm>
            <a:off x="5220072" y="2276872"/>
            <a:ext cx="2041427" cy="3888432"/>
            <a:chOff x="4716016" y="1340768"/>
            <a:chExt cx="3024336" cy="5760640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3B3B3B"/>
                </a:clrFrom>
                <a:clrTo>
                  <a:srgbClr val="3B3B3B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16016" y="1340768"/>
              <a:ext cx="1544960" cy="1544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63500">
                <a:schemeClr val="tx1">
                  <a:alpha val="40000"/>
                </a:schemeClr>
              </a:glow>
            </a:effectLst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3B3B3B"/>
                </a:clrFrom>
                <a:clrTo>
                  <a:srgbClr val="3B3B3B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16016" y="2748136"/>
              <a:ext cx="1544960" cy="1544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63500">
                <a:schemeClr val="tx1">
                  <a:alpha val="40000"/>
                </a:schemeClr>
              </a:glow>
            </a:effectLst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3B3B3B"/>
                </a:clrFrom>
                <a:clrTo>
                  <a:srgbClr val="3B3B3B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95392" y="1340768"/>
              <a:ext cx="1544960" cy="1544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63500">
                <a:schemeClr val="tx1">
                  <a:alpha val="40000"/>
                </a:schemeClr>
              </a:glow>
            </a:effectLst>
          </p:spPr>
        </p:pic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3B3B3B"/>
                </a:clrFrom>
                <a:clrTo>
                  <a:srgbClr val="3B3B3B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95392" y="2748136"/>
              <a:ext cx="1544960" cy="1544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63500">
                <a:schemeClr val="tx1">
                  <a:alpha val="40000"/>
                </a:schemeClr>
              </a:glow>
            </a:effectLst>
          </p:spPr>
        </p:pic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3B3B3B"/>
                </a:clrFrom>
                <a:clrTo>
                  <a:srgbClr val="3B3B3B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16016" y="4149080"/>
              <a:ext cx="1544960" cy="1544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63500">
                <a:schemeClr val="tx1">
                  <a:alpha val="40000"/>
                </a:schemeClr>
              </a:glow>
            </a:effectLst>
          </p:spPr>
        </p:pic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3B3B3B"/>
                </a:clrFrom>
                <a:clrTo>
                  <a:srgbClr val="3B3B3B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16016" y="5556448"/>
              <a:ext cx="1544960" cy="1544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63500">
                <a:schemeClr val="tx1">
                  <a:alpha val="40000"/>
                </a:schemeClr>
              </a:glow>
            </a:effectLst>
          </p:spPr>
        </p:pic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3B3B3B"/>
                </a:clrFrom>
                <a:clrTo>
                  <a:srgbClr val="3B3B3B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95392" y="4149080"/>
              <a:ext cx="1544960" cy="1544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63500">
                <a:schemeClr val="tx1">
                  <a:alpha val="40000"/>
                </a:schemeClr>
              </a:glow>
            </a:effectLst>
          </p:spPr>
        </p:pic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3B3B3B"/>
                </a:clrFrom>
                <a:clrTo>
                  <a:srgbClr val="3B3B3B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95392" y="5556448"/>
              <a:ext cx="1544960" cy="1544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63500">
                <a:schemeClr val="tx1">
                  <a:alpha val="40000"/>
                </a:schemeClr>
              </a:glow>
            </a:effectLst>
          </p:spPr>
        </p:pic>
      </p:grpSp>
      <p:pic>
        <p:nvPicPr>
          <p:cNvPr id="20" name="Picture 2" descr="C:\Users\dobos\AppData\Local\Microsoft\Windows\Temporary Internet Files\Content.IE5\Y4F8VGIT\MC900434665[1].wmf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20272" y="188640"/>
            <a:ext cx="1831975" cy="1685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noProof="0" dirty="0" smtClean="0"/>
              <a:t>RDBMS: scale-out</a:t>
            </a:r>
            <a:endParaRPr lang="en-US" b="1" noProof="0" dirty="0"/>
          </a:p>
        </p:txBody>
      </p:sp>
      <p:sp>
        <p:nvSpPr>
          <p:cNvPr id="4" name="Háromszög 3"/>
          <p:cNvSpPr/>
          <p:nvPr/>
        </p:nvSpPr>
        <p:spPr>
          <a:xfrm rot="16200000">
            <a:off x="2555776" y="466281"/>
            <a:ext cx="3312368" cy="7344816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3B3B3B"/>
              </a:clrFrom>
              <a:clrTo>
                <a:srgbClr val="3B3B3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3778649"/>
            <a:ext cx="1681375" cy="787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3B3B3B"/>
              </a:clrFrom>
              <a:clrTo>
                <a:srgbClr val="3B3B3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2554513"/>
            <a:ext cx="3312368" cy="3538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tx1">
                <a:alpha val="40000"/>
              </a:schemeClr>
            </a:glow>
          </a:effectLst>
        </p:spPr>
      </p:pic>
      <p:pic>
        <p:nvPicPr>
          <p:cNvPr id="6146" name="Picture 2" descr="C:\Users\dobos\AppData\Local\Microsoft\Windows\Temporary Internet Files\Content.IE5\ROWLQTZI\MC90007871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79148"/>
            <a:ext cx="936104" cy="22697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noProof="0" smtClean="0"/>
              <a:t>Algorithms</a:t>
            </a:r>
            <a:endParaRPr lang="en-US" b="1" noProof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hu-HU" sz="4000" b="1" dirty="0" smtClean="0"/>
          </a:p>
          <a:p>
            <a:pPr algn="ctr">
              <a:buNone/>
            </a:pPr>
            <a:r>
              <a:rPr lang="hu-HU" sz="4000" b="1" dirty="0" smtClean="0"/>
              <a:t>s</a:t>
            </a:r>
            <a:r>
              <a:rPr lang="en-US" sz="4000" b="1" noProof="0" dirty="0" smtClean="0"/>
              <a:t>can</a:t>
            </a:r>
          </a:p>
          <a:p>
            <a:pPr algn="ctr">
              <a:buNone/>
            </a:pPr>
            <a:endParaRPr lang="en-US" sz="4000" b="1" noProof="0" dirty="0" smtClean="0"/>
          </a:p>
          <a:p>
            <a:pPr algn="ctr">
              <a:buNone/>
            </a:pPr>
            <a:r>
              <a:rPr lang="en-US" sz="4000" b="1" noProof="0" dirty="0" smtClean="0"/>
              <a:t>sort</a:t>
            </a:r>
          </a:p>
          <a:p>
            <a:pPr algn="ctr">
              <a:buNone/>
            </a:pPr>
            <a:endParaRPr lang="en-US" sz="4000" b="1" noProof="0" dirty="0" smtClean="0"/>
          </a:p>
          <a:p>
            <a:pPr algn="ctr">
              <a:buNone/>
            </a:pPr>
            <a:r>
              <a:rPr lang="en-US" sz="4000" b="1" noProof="0" dirty="0" smtClean="0"/>
              <a:t>join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hu-HU" sz="4000" b="1" strike="sngStrike" noProof="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sz="4000" b="1" strike="sngStrike" noProof="0" dirty="0" smtClean="0">
                <a:solidFill>
                  <a:srgbClr val="FF0000"/>
                </a:solidFill>
              </a:rPr>
              <a:t>random seek</a:t>
            </a:r>
          </a:p>
          <a:p>
            <a:pPr algn="ctr">
              <a:buNone/>
            </a:pPr>
            <a:endParaRPr lang="en-US" sz="4000" b="1" noProof="0" dirty="0" smtClean="0"/>
          </a:p>
          <a:p>
            <a:pPr algn="ctr">
              <a:buNone/>
            </a:pPr>
            <a:r>
              <a:rPr lang="en-US" sz="4000" b="1" noProof="0" dirty="0" smtClean="0">
                <a:solidFill>
                  <a:srgbClr val="00B050"/>
                </a:solidFill>
              </a:rPr>
              <a:t>N log N</a:t>
            </a:r>
          </a:p>
          <a:p>
            <a:pPr algn="ctr">
              <a:buNone/>
            </a:pPr>
            <a:endParaRPr lang="en-US" sz="4000" b="1" noProof="0" dirty="0" smtClean="0"/>
          </a:p>
          <a:p>
            <a:pPr algn="ctr">
              <a:buNone/>
            </a:pPr>
            <a:r>
              <a:rPr lang="en-US" sz="4000" b="1" noProof="0" dirty="0" smtClean="0">
                <a:solidFill>
                  <a:srgbClr val="FFC000"/>
                </a:solidFill>
              </a:rPr>
              <a:t>only local</a:t>
            </a:r>
            <a:r>
              <a:rPr lang="hu-HU" sz="4000" b="1" noProof="0" dirty="0" smtClean="0">
                <a:solidFill>
                  <a:srgbClr val="FFC000"/>
                </a:solidFill>
              </a:rPr>
              <a:t>!</a:t>
            </a:r>
          </a:p>
          <a:p>
            <a:pPr algn="ctr">
              <a:buNone/>
            </a:pPr>
            <a:r>
              <a:rPr lang="hu-HU" sz="2000" b="1" dirty="0" smtClean="0"/>
              <a:t>(</a:t>
            </a:r>
            <a:r>
              <a:rPr lang="hu-HU" sz="2000" b="1" dirty="0" err="1" smtClean="0"/>
              <a:t>sorted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in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the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same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order</a:t>
            </a:r>
            <a:r>
              <a:rPr lang="hu-HU" sz="2000" b="1" dirty="0" smtClean="0"/>
              <a:t>)</a:t>
            </a:r>
            <a:endParaRPr lang="en-US" sz="2000" b="1" noProof="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348880"/>
            <a:ext cx="720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789040"/>
            <a:ext cx="720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229200"/>
            <a:ext cx="720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noProof="0" smtClean="0"/>
              <a:t>Sky surveys, catalogs</a:t>
            </a:r>
            <a:endParaRPr lang="en-US" b="1" noProof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639989"/>
            <a:ext cx="4392489" cy="49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6150"/>
            <a:ext cx="3819812" cy="4971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630560"/>
            <a:ext cx="3816424" cy="496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noProof="0" smtClean="0"/>
              <a:t>The multiwavelength sky</a:t>
            </a:r>
            <a:endParaRPr lang="en-US" b="1" noProof="0"/>
          </a:p>
        </p:txBody>
      </p:sp>
      <p:pic>
        <p:nvPicPr>
          <p:cNvPr id="1026" name="Picture 2" descr="E:\Scratch\Temp\20120621\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68614"/>
            <a:ext cx="2592288" cy="5100746"/>
          </a:xfrm>
          <a:prstGeom prst="rect">
            <a:avLst/>
          </a:prstGeom>
          <a:noFill/>
          <a:ln w="6350">
            <a:solidFill>
              <a:srgbClr val="FFC000"/>
            </a:solidFill>
          </a:ln>
        </p:spPr>
      </p:pic>
      <p:pic>
        <p:nvPicPr>
          <p:cNvPr id="1027" name="Picture 3" descr="E:\Scratch\Temp\20120621\optic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568614"/>
            <a:ext cx="2592288" cy="5100746"/>
          </a:xfrm>
          <a:prstGeom prst="rect">
            <a:avLst/>
          </a:prstGeom>
          <a:noFill/>
          <a:ln w="6350">
            <a:solidFill>
              <a:srgbClr val="FFC000"/>
            </a:solidFill>
          </a:ln>
        </p:spPr>
      </p:pic>
      <p:pic>
        <p:nvPicPr>
          <p:cNvPr id="1028" name="Picture 4" descr="E:\Scratch\Temp\20120621\u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568614"/>
            <a:ext cx="2592288" cy="5100746"/>
          </a:xfrm>
          <a:prstGeom prst="rect">
            <a:avLst/>
          </a:prstGeom>
          <a:noFill/>
          <a:ln w="6350">
            <a:solidFill>
              <a:srgbClr val="FFC000"/>
            </a:solidFill>
          </a:ln>
        </p:spPr>
      </p:pic>
      <p:sp>
        <p:nvSpPr>
          <p:cNvPr id="7" name="Szövegdoboz 6"/>
          <p:cNvSpPr txBox="1"/>
          <p:nvPr/>
        </p:nvSpPr>
        <p:spPr>
          <a:xfrm>
            <a:off x="323528" y="6195412"/>
            <a:ext cx="2448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err="1" smtClean="0">
                <a:solidFill>
                  <a:srgbClr val="FFC000"/>
                </a:solidFill>
              </a:rPr>
              <a:t>infrared</a:t>
            </a:r>
            <a:r>
              <a:rPr lang="hu-HU" b="1" dirty="0" smtClean="0">
                <a:solidFill>
                  <a:srgbClr val="FFC000"/>
                </a:solidFill>
              </a:rPr>
              <a:t> (2MASS)</a:t>
            </a:r>
            <a:endParaRPr lang="hu-HU" b="1" dirty="0">
              <a:solidFill>
                <a:srgbClr val="FFC00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936469" y="6195412"/>
            <a:ext cx="1347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err="1" smtClean="0">
                <a:solidFill>
                  <a:srgbClr val="FFC000"/>
                </a:solidFill>
              </a:rPr>
              <a:t>visible</a:t>
            </a:r>
            <a:r>
              <a:rPr lang="hu-HU" b="1" dirty="0" smtClean="0">
                <a:solidFill>
                  <a:srgbClr val="FFC000"/>
                </a:solidFill>
              </a:rPr>
              <a:t> (DSS)</a:t>
            </a:r>
            <a:endParaRPr lang="hu-HU" b="1" dirty="0">
              <a:solidFill>
                <a:srgbClr val="FFC00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6372200" y="619541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err="1" smtClean="0">
                <a:solidFill>
                  <a:srgbClr val="FFC000"/>
                </a:solidFill>
              </a:rPr>
              <a:t>ultraviolet</a:t>
            </a:r>
            <a:r>
              <a:rPr lang="hu-HU" b="1" dirty="0" smtClean="0">
                <a:solidFill>
                  <a:srgbClr val="FFC000"/>
                </a:solidFill>
              </a:rPr>
              <a:t> (</a:t>
            </a:r>
            <a:r>
              <a:rPr lang="hu-HU" b="1" dirty="0" err="1" smtClean="0">
                <a:solidFill>
                  <a:srgbClr val="FFC000"/>
                </a:solidFill>
              </a:rPr>
              <a:t>Galex</a:t>
            </a:r>
            <a:r>
              <a:rPr lang="hu-HU" b="1" dirty="0" smtClean="0">
                <a:solidFill>
                  <a:srgbClr val="FFC000"/>
                </a:solidFill>
              </a:rPr>
              <a:t>)</a:t>
            </a:r>
            <a:endParaRPr lang="hu-HU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noProof="0" smtClean="0"/>
              <a:t>Crossmatching</a:t>
            </a:r>
            <a:endParaRPr lang="en-US" b="1" noProof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noProof="0" dirty="0" smtClean="0"/>
              <a:t>Astronomical catalogs today</a:t>
            </a:r>
          </a:p>
          <a:p>
            <a:pPr lvl="1"/>
            <a:r>
              <a:rPr lang="en-US" noProof="0" dirty="0" smtClean="0"/>
              <a:t>in RDBMS</a:t>
            </a:r>
          </a:p>
          <a:p>
            <a:pPr lvl="1"/>
            <a:r>
              <a:rPr lang="en-US" noProof="0" dirty="0" smtClean="0"/>
              <a:t>o(100 million) objects</a:t>
            </a:r>
          </a:p>
          <a:p>
            <a:pPr lvl="1"/>
            <a:r>
              <a:rPr lang="en-US" noProof="0" dirty="0" smtClean="0"/>
              <a:t>o(1TB – 10TB) DB size</a:t>
            </a:r>
          </a:p>
          <a:p>
            <a:pPr lvl="1"/>
            <a:endParaRPr lang="en-US" noProof="0" dirty="0" smtClean="0"/>
          </a:p>
          <a:p>
            <a:r>
              <a:rPr lang="en-US" noProof="0" dirty="0" smtClean="0"/>
              <a:t>Match by coordinates</a:t>
            </a:r>
          </a:p>
          <a:p>
            <a:pPr lvl="1"/>
            <a:r>
              <a:rPr lang="en-US" noProof="0" dirty="0" smtClean="0"/>
              <a:t>RA, Dec</a:t>
            </a:r>
          </a:p>
          <a:p>
            <a:pPr lvl="1"/>
            <a:r>
              <a:rPr lang="en-US" noProof="0" dirty="0" err="1" smtClean="0"/>
              <a:t>Astrometric</a:t>
            </a:r>
            <a:r>
              <a:rPr lang="en-US" noProof="0" dirty="0" smtClean="0"/>
              <a:t> error</a:t>
            </a:r>
          </a:p>
          <a:p>
            <a:pPr lvl="1"/>
            <a:r>
              <a:rPr lang="en-US" noProof="0" dirty="0" smtClean="0"/>
              <a:t>Different sky coverage</a:t>
            </a:r>
          </a:p>
          <a:p>
            <a:pPr lvl="1"/>
            <a:r>
              <a:rPr lang="en-US" noProof="0" dirty="0" smtClean="0"/>
              <a:t>Different wavelength range</a:t>
            </a:r>
          </a:p>
          <a:p>
            <a:pPr lvl="1"/>
            <a:r>
              <a:rPr lang="en-US" noProof="0" dirty="0" smtClean="0"/>
              <a:t>Moving objects etc.</a:t>
            </a:r>
            <a:endParaRPr lang="en-US" noProof="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04664"/>
            <a:ext cx="3984442" cy="5976664"/>
          </a:xfrm>
          <a:prstGeom prst="rect">
            <a:avLst/>
          </a:prstGeom>
          <a:noFill/>
          <a:ln w="6350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b="1" noProof="0" dirty="0" smtClean="0"/>
              <a:t>Sample </a:t>
            </a:r>
            <a:r>
              <a:rPr lang="en-US" b="1" noProof="0" dirty="0" err="1" smtClean="0"/>
              <a:t>XMatch</a:t>
            </a:r>
            <a:r>
              <a:rPr lang="en-US" b="1" noProof="0" dirty="0" smtClean="0"/>
              <a:t> query</a:t>
            </a:r>
            <a:endParaRPr lang="en-US" b="1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496" y="1207293"/>
            <a:ext cx="8229600" cy="4525963"/>
          </a:xfrm>
        </p:spPr>
        <p:txBody>
          <a:bodyPr>
            <a:noAutofit/>
          </a:bodyPr>
          <a:lstStyle/>
          <a:p>
            <a:pPr marL="93663" indent="9525">
              <a:lnSpc>
                <a:spcPct val="150000"/>
              </a:lnSpc>
              <a:buNone/>
            </a:pPr>
            <a:r>
              <a:rPr lang="en-US" sz="1800" b="1" noProof="0" dirty="0" smtClean="0">
                <a:latin typeface="Consolas" pitchFamily="49" charset="0"/>
                <a:cs typeface="Consolas" pitchFamily="49" charset="0"/>
              </a:rPr>
              <a:t>SELECT </a:t>
            </a:r>
            <a:r>
              <a:rPr lang="en-US" sz="1800" b="1" noProof="0" dirty="0" err="1" smtClean="0">
                <a:latin typeface="Consolas" pitchFamily="49" charset="0"/>
                <a:cs typeface="Consolas" pitchFamily="49" charset="0"/>
              </a:rPr>
              <a:t>s.objId</a:t>
            </a:r>
            <a:r>
              <a:rPr lang="en-US" sz="1800" b="1" noProof="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800" b="1" noProof="0" dirty="0" err="1" smtClean="0">
                <a:latin typeface="Consolas" pitchFamily="49" charset="0"/>
                <a:cs typeface="Consolas" pitchFamily="49" charset="0"/>
              </a:rPr>
              <a:t>g.objID</a:t>
            </a:r>
            <a:r>
              <a:rPr lang="en-US" sz="1800" b="1" noProof="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800" b="1" noProof="0" dirty="0" err="1" smtClean="0">
                <a:latin typeface="Consolas" pitchFamily="49" charset="0"/>
                <a:cs typeface="Consolas" pitchFamily="49" charset="0"/>
              </a:rPr>
              <a:t>t.objID</a:t>
            </a:r>
            <a:r>
              <a:rPr lang="en-US" sz="1800" b="1" noProof="0" dirty="0" smtClean="0">
                <a:latin typeface="Consolas" pitchFamily="49" charset="0"/>
                <a:cs typeface="Consolas" pitchFamily="49" charset="0"/>
              </a:rPr>
              <a:t>,</a:t>
            </a:r>
          </a:p>
          <a:p>
            <a:pPr marL="93663" indent="9525">
              <a:lnSpc>
                <a:spcPct val="150000"/>
              </a:lnSpc>
              <a:buNone/>
            </a:pPr>
            <a:r>
              <a:rPr lang="en-US" sz="1800" b="1" noProof="0" dirty="0" smtClean="0">
                <a:latin typeface="Consolas" pitchFamily="49" charset="0"/>
                <a:cs typeface="Consolas" pitchFamily="49" charset="0"/>
              </a:rPr>
              <a:t>       </a:t>
            </a:r>
            <a:r>
              <a:rPr lang="en-US" sz="1800" b="1" noProof="0" dirty="0" err="1" smtClean="0">
                <a:latin typeface="Consolas" pitchFamily="49" charset="0"/>
                <a:cs typeface="Consolas" pitchFamily="49" charset="0"/>
              </a:rPr>
              <a:t>s.ra</a:t>
            </a:r>
            <a:r>
              <a:rPr lang="en-US" sz="1800" b="1" noProof="0" dirty="0" smtClean="0">
                <a:latin typeface="Consolas" pitchFamily="49" charset="0"/>
                <a:cs typeface="Consolas" pitchFamily="49" charset="0"/>
              </a:rPr>
              <a:t>, s.dec, </a:t>
            </a:r>
            <a:r>
              <a:rPr lang="en-US" sz="1800" b="1" noProof="0" dirty="0" err="1" smtClean="0">
                <a:latin typeface="Consolas" pitchFamily="49" charset="0"/>
                <a:cs typeface="Consolas" pitchFamily="49" charset="0"/>
              </a:rPr>
              <a:t>g.ra</a:t>
            </a:r>
            <a:r>
              <a:rPr lang="en-US" sz="1800" b="1" noProof="0" dirty="0" smtClean="0">
                <a:latin typeface="Consolas" pitchFamily="49" charset="0"/>
                <a:cs typeface="Consolas" pitchFamily="49" charset="0"/>
              </a:rPr>
              <a:t>, g.dec, </a:t>
            </a:r>
            <a:r>
              <a:rPr lang="en-US" sz="1800" b="1" noProof="0" dirty="0" err="1" smtClean="0">
                <a:latin typeface="Consolas" pitchFamily="49" charset="0"/>
                <a:cs typeface="Consolas" pitchFamily="49" charset="0"/>
              </a:rPr>
              <a:t>t.ra</a:t>
            </a:r>
            <a:r>
              <a:rPr lang="en-US" sz="1800" b="1" noProof="0" dirty="0" smtClean="0">
                <a:latin typeface="Consolas" pitchFamily="49" charset="0"/>
                <a:cs typeface="Consolas" pitchFamily="49" charset="0"/>
              </a:rPr>
              <a:t>, t.dec,</a:t>
            </a:r>
          </a:p>
          <a:p>
            <a:pPr marL="93663" indent="9525">
              <a:lnSpc>
                <a:spcPct val="150000"/>
              </a:lnSpc>
              <a:buNone/>
            </a:pPr>
            <a:r>
              <a:rPr lang="en-US" sz="1800" b="1" noProof="0" dirty="0" smtClean="0">
                <a:latin typeface="Consolas" pitchFamily="49" charset="0"/>
                <a:cs typeface="Consolas" pitchFamily="49" charset="0"/>
              </a:rPr>
              <a:t>       </a:t>
            </a:r>
            <a:r>
              <a:rPr lang="en-US" sz="1800" b="1" noProof="0" dirty="0" err="1" smtClean="0">
                <a:solidFill>
                  <a:schemeClr val="accent3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x.ra</a:t>
            </a:r>
            <a:r>
              <a:rPr lang="en-US" sz="1800" b="1" noProof="0" dirty="0" smtClean="0">
                <a:solidFill>
                  <a:schemeClr val="accent3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, x.dec</a:t>
            </a:r>
            <a:r>
              <a:rPr lang="en-US" sz="1800" b="1" noProof="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1800" b="1" noProof="0" dirty="0" smtClean="0">
                <a:latin typeface="Consolas" pitchFamily="49" charset="0"/>
                <a:cs typeface="Consolas" pitchFamily="49" charset="0"/>
              </a:rPr>
            </a:br>
            <a:r>
              <a:rPr lang="en-US" sz="1800" b="1" noProof="0" dirty="0" smtClean="0">
                <a:latin typeface="Consolas" pitchFamily="49" charset="0"/>
                <a:cs typeface="Consolas" pitchFamily="49" charset="0"/>
              </a:rPr>
              <a:t>FROM       </a:t>
            </a:r>
            <a:r>
              <a:rPr lang="en-US" sz="1800" b="1" noProof="0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SDSSDR7:Galaxies</a:t>
            </a:r>
            <a:r>
              <a:rPr lang="en-US" sz="1800" b="1" noProof="0" dirty="0" smtClean="0">
                <a:latin typeface="Consolas" pitchFamily="49" charset="0"/>
                <a:cs typeface="Consolas" pitchFamily="49" charset="0"/>
              </a:rPr>
              <a:t> AS s</a:t>
            </a:r>
            <a:br>
              <a:rPr lang="en-US" sz="1800" b="1" noProof="0" dirty="0" smtClean="0">
                <a:latin typeface="Consolas" pitchFamily="49" charset="0"/>
                <a:cs typeface="Consolas" pitchFamily="49" charset="0"/>
              </a:rPr>
            </a:br>
            <a:r>
              <a:rPr lang="en-US" sz="1800" b="1" noProof="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          WITH (POINT(s.cx, s.cy, s.cz), ERROR(0.1)) </a:t>
            </a:r>
            <a:r>
              <a:rPr lang="en-US" sz="1800" b="1" noProof="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1800" b="1" noProof="0" dirty="0" smtClean="0">
                <a:latin typeface="Consolas" pitchFamily="49" charset="0"/>
                <a:cs typeface="Consolas" pitchFamily="49" charset="0"/>
              </a:rPr>
            </a:br>
            <a:r>
              <a:rPr lang="en-US" sz="1800" b="1" noProof="0" dirty="0" smtClean="0">
                <a:latin typeface="Consolas" pitchFamily="49" charset="0"/>
                <a:cs typeface="Consolas" pitchFamily="49" charset="0"/>
              </a:rPr>
              <a:t>CROSS JOIN </a:t>
            </a:r>
            <a:r>
              <a:rPr lang="en-US" sz="1800" b="1" noProof="0" dirty="0" err="1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Galex:Galaxies</a:t>
            </a:r>
            <a:r>
              <a:rPr lang="en-US" sz="1800" b="1" noProof="0" dirty="0" smtClean="0">
                <a:latin typeface="Consolas" pitchFamily="49" charset="0"/>
                <a:cs typeface="Consolas" pitchFamily="49" charset="0"/>
              </a:rPr>
              <a:t> AS g</a:t>
            </a:r>
            <a:br>
              <a:rPr lang="en-US" sz="1800" b="1" noProof="0" dirty="0" smtClean="0">
                <a:latin typeface="Consolas" pitchFamily="49" charset="0"/>
                <a:cs typeface="Consolas" pitchFamily="49" charset="0"/>
              </a:rPr>
            </a:br>
            <a:r>
              <a:rPr lang="en-US" sz="1800" b="1" noProof="0" dirty="0" smtClean="0">
                <a:latin typeface="Consolas" pitchFamily="49" charset="0"/>
                <a:cs typeface="Consolas" pitchFamily="49" charset="0"/>
              </a:rPr>
              <a:t>           </a:t>
            </a:r>
            <a:r>
              <a:rPr lang="en-US" sz="1800" b="1" noProof="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WITH (POINT(g.cx, g.cy, g.cz), ERROR(0.2))</a:t>
            </a:r>
          </a:p>
          <a:p>
            <a:pPr marL="93663" indent="9525">
              <a:lnSpc>
                <a:spcPct val="150000"/>
              </a:lnSpc>
              <a:buNone/>
            </a:pPr>
            <a:r>
              <a:rPr lang="en-US" sz="1800" b="1" noProof="0" dirty="0" smtClean="0">
                <a:latin typeface="Consolas" pitchFamily="49" charset="0"/>
                <a:cs typeface="Consolas" pitchFamily="49" charset="0"/>
              </a:rPr>
              <a:t>CROSS JOIN </a:t>
            </a:r>
            <a:r>
              <a:rPr lang="en-US" sz="1800" b="1" noProof="0" dirty="0" err="1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TwoMASS:ExtendedSources</a:t>
            </a:r>
            <a:r>
              <a:rPr lang="en-US" sz="1800" b="1" noProof="0" dirty="0" smtClean="0">
                <a:latin typeface="Consolas" pitchFamily="49" charset="0"/>
                <a:cs typeface="Consolas" pitchFamily="49" charset="0"/>
              </a:rPr>
              <a:t> AS t</a:t>
            </a:r>
            <a:br>
              <a:rPr lang="en-US" sz="1800" b="1" noProof="0" dirty="0" smtClean="0">
                <a:latin typeface="Consolas" pitchFamily="49" charset="0"/>
                <a:cs typeface="Consolas" pitchFamily="49" charset="0"/>
              </a:rPr>
            </a:br>
            <a:r>
              <a:rPr lang="en-US" sz="1800" b="1" noProof="0" dirty="0" smtClean="0">
                <a:latin typeface="Consolas" pitchFamily="49" charset="0"/>
                <a:cs typeface="Consolas" pitchFamily="49" charset="0"/>
              </a:rPr>
              <a:t>           </a:t>
            </a:r>
            <a:r>
              <a:rPr lang="en-US" sz="1800" b="1" noProof="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WITH (POINT(</a:t>
            </a:r>
            <a:r>
              <a:rPr lang="en-US" sz="1800" b="1" noProof="0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t.ra</a:t>
            </a:r>
            <a:r>
              <a:rPr lang="en-US" sz="1800" b="1" noProof="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, t.dec), ERROR(0.5))</a:t>
            </a:r>
            <a:r>
              <a:rPr lang="en-US" sz="1800" b="1" noProof="0" dirty="0" smtClean="0">
                <a:latin typeface="Consolas" pitchFamily="49" charset="0"/>
                <a:cs typeface="Consolas" pitchFamily="49" charset="0"/>
              </a:rPr>
              <a:t> </a:t>
            </a:r>
            <a:br>
              <a:rPr lang="en-US" sz="1800" b="1" noProof="0" dirty="0" smtClean="0">
                <a:latin typeface="Consolas" pitchFamily="49" charset="0"/>
                <a:cs typeface="Consolas" pitchFamily="49" charset="0"/>
              </a:rPr>
            </a:br>
            <a:r>
              <a:rPr lang="en-US" sz="1800" b="1" noProof="0" dirty="0" smtClean="0">
                <a:solidFill>
                  <a:schemeClr val="accent3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XMATCH BAYESIAN AS x</a:t>
            </a:r>
            <a:br>
              <a:rPr lang="en-US" sz="1800" b="1" noProof="0" dirty="0" smtClean="0">
                <a:solidFill>
                  <a:schemeClr val="accent3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1800" b="1" noProof="0" dirty="0" smtClean="0">
                <a:solidFill>
                  <a:schemeClr val="accent3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     MUST EXIST g, MAY EXIST t </a:t>
            </a:r>
            <a:br>
              <a:rPr lang="en-US" sz="1800" b="1" noProof="0" dirty="0" smtClean="0">
                <a:solidFill>
                  <a:schemeClr val="accent3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1800" b="1" noProof="0" dirty="0" smtClean="0">
                <a:solidFill>
                  <a:schemeClr val="accent3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     HAVING LIMIT 1e3</a:t>
            </a:r>
            <a:br>
              <a:rPr lang="en-US" sz="1800" b="1" noProof="0" dirty="0" smtClean="0">
                <a:solidFill>
                  <a:schemeClr val="accent3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1800" b="1" noProof="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REGION </a:t>
            </a:r>
            <a:r>
              <a:rPr lang="hu-HU" sz="1800" b="1" noProof="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'</a:t>
            </a:r>
            <a:r>
              <a:rPr lang="en-US" sz="1800" b="1" noProof="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CIRCLE J2000 165.7 0.3 60</a:t>
            </a:r>
            <a:r>
              <a:rPr lang="hu-HU" sz="1800" b="1" noProof="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'</a:t>
            </a:r>
            <a:endParaRPr lang="en-US" sz="1800" b="1" noProof="0" dirty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Jobb oldali kapcsos zárójel 3"/>
          <p:cNvSpPr/>
          <p:nvPr/>
        </p:nvSpPr>
        <p:spPr>
          <a:xfrm>
            <a:off x="7164288" y="5229200"/>
            <a:ext cx="360040" cy="1224136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Jobb oldali kapcsos zárójel 4"/>
          <p:cNvSpPr/>
          <p:nvPr/>
        </p:nvSpPr>
        <p:spPr>
          <a:xfrm>
            <a:off x="7164288" y="1340768"/>
            <a:ext cx="360040" cy="3888432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7740352" y="2926685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Standard SQL</a:t>
            </a:r>
            <a:endParaRPr lang="hu-HU" b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7740352" y="5518973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 smtClean="0"/>
              <a:t>Probabilistic</a:t>
            </a:r>
            <a:r>
              <a:rPr lang="hu-HU" b="1" dirty="0" smtClean="0"/>
              <a:t> </a:t>
            </a:r>
            <a:r>
              <a:rPr lang="hu-HU" b="1" dirty="0" err="1" smtClean="0"/>
              <a:t>crossmatch</a:t>
            </a:r>
            <a:endParaRPr lang="hu-HU" b="1" dirty="0"/>
          </a:p>
        </p:txBody>
      </p:sp>
      <p:sp>
        <p:nvSpPr>
          <p:cNvPr id="8" name="Jobb oldali kapcsos zárójel 7"/>
          <p:cNvSpPr/>
          <p:nvPr/>
        </p:nvSpPr>
        <p:spPr>
          <a:xfrm>
            <a:off x="7164288" y="6455077"/>
            <a:ext cx="360040" cy="288032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7740352" y="6239053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 smtClean="0"/>
              <a:t>Spatial</a:t>
            </a:r>
            <a:r>
              <a:rPr lang="hu-HU" b="1" dirty="0" smtClean="0"/>
              <a:t> </a:t>
            </a:r>
            <a:r>
              <a:rPr lang="hu-HU" b="1" dirty="0" err="1" smtClean="0"/>
              <a:t>constraint</a:t>
            </a:r>
            <a:endParaRPr lang="hu-H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noProof="0" smtClean="0"/>
              <a:t>How to extend SQL</a:t>
            </a:r>
            <a:endParaRPr lang="en-US" b="1" noProof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noProof="0" dirty="0" smtClean="0"/>
              <a:t>SQL is declarative</a:t>
            </a:r>
          </a:p>
          <a:p>
            <a:pPr lvl="1"/>
            <a:r>
              <a:rPr lang="en-US" noProof="0" dirty="0" smtClean="0"/>
              <a:t>everything can be executed that can be expressed</a:t>
            </a:r>
          </a:p>
          <a:p>
            <a:pPr lvl="1"/>
            <a:r>
              <a:rPr lang="en-US" noProof="0" dirty="0" smtClean="0"/>
              <a:t>extensions must be executable in any case</a:t>
            </a:r>
          </a:p>
          <a:p>
            <a:endParaRPr lang="en-US" noProof="0" dirty="0" smtClean="0"/>
          </a:p>
          <a:p>
            <a:r>
              <a:rPr lang="en-US" noProof="0" dirty="0" smtClean="0"/>
              <a:t>Query optimization is hard</a:t>
            </a:r>
          </a:p>
          <a:p>
            <a:endParaRPr lang="en-US" noProof="0" dirty="0" smtClean="0"/>
          </a:p>
          <a:p>
            <a:r>
              <a:rPr lang="en-US" noProof="0" dirty="0" smtClean="0"/>
              <a:t>Design language for easy optimization in mind</a:t>
            </a:r>
          </a:p>
          <a:p>
            <a:pPr lvl="1"/>
            <a:r>
              <a:rPr lang="en-US" noProof="0" dirty="0" smtClean="0"/>
              <a:t>constrain on the level of the grammar</a:t>
            </a:r>
          </a:p>
          <a:p>
            <a:pPr lvl="1"/>
            <a:r>
              <a:rPr lang="en-US" noProof="0" dirty="0" smtClean="0"/>
              <a:t>custom clauses instead of complex where clause logic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13535" y="-27384"/>
            <a:ext cx="9594047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noProof="0" smtClean="0">
                <a:solidFill>
                  <a:srgbClr val="FFFF00"/>
                </a:solidFill>
              </a:rPr>
              <a:t>Data tsunami 1959</a:t>
            </a:r>
            <a:endParaRPr lang="en-US" b="1" noProof="0">
              <a:solidFill>
                <a:srgbClr val="FFFF00"/>
              </a:solidFill>
            </a:endParaRPr>
          </a:p>
        </p:txBody>
      </p:sp>
      <p:grpSp>
        <p:nvGrpSpPr>
          <p:cNvPr id="10" name="Csoportba foglalás 9"/>
          <p:cNvGrpSpPr/>
          <p:nvPr/>
        </p:nvGrpSpPr>
        <p:grpSpPr>
          <a:xfrm>
            <a:off x="-540568" y="5085184"/>
            <a:ext cx="9865096" cy="1772816"/>
            <a:chOff x="-540568" y="5085184"/>
            <a:chExt cx="9865096" cy="1772816"/>
          </a:xfrm>
        </p:grpSpPr>
        <p:sp>
          <p:nvSpPr>
            <p:cNvPr id="9" name="Téglalap 8"/>
            <p:cNvSpPr/>
            <p:nvPr/>
          </p:nvSpPr>
          <p:spPr>
            <a:xfrm>
              <a:off x="-540568" y="5085184"/>
              <a:ext cx="9865096" cy="1772816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008" y="5206400"/>
              <a:ext cx="3347864" cy="1606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Cím 1"/>
            <p:cNvSpPr txBox="1">
              <a:spLocks/>
            </p:cNvSpPr>
            <p:nvPr/>
          </p:nvSpPr>
          <p:spPr>
            <a:xfrm>
              <a:off x="3995936" y="5373216"/>
              <a:ext cx="4989240" cy="1143000"/>
            </a:xfrm>
            <a:prstGeom prst="rect">
              <a:avLst/>
            </a:prstGeom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63500" sx="173000" sy="173000" algn="ctr" rotWithShape="0">
                <a:schemeClr val="bg1">
                  <a:alpha val="66000"/>
                </a:schemeClr>
              </a:outerShdw>
            </a:effectLst>
          </p:spPr>
          <p:txBody>
            <a:bodyPr vert="horz" lIns="91440" tIns="45720" rIns="91440" bIns="45720" rtlCol="0" anchor="ctr">
              <a:normAutofit fontScale="925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4GB of </a:t>
              </a:r>
              <a:r>
                <a:rPr kumimoji="0" lang="hu-HU" sz="4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punched</a:t>
              </a:r>
              <a:r>
                <a:rPr kumimoji="0" lang="hu-HU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</a:t>
              </a:r>
              <a:r>
                <a:rPr kumimoji="0" lang="hu-HU" sz="4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cards</a:t>
              </a:r>
              <a:endParaRPr kumimoji="0" lang="hu-H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noProof="0" smtClean="0"/>
              <a:t>Scaling out: query partitioning</a:t>
            </a:r>
            <a:endParaRPr lang="en-US" b="1" noProof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noProof="0" dirty="0" smtClean="0"/>
              <a:t>Zone algorithm to index sphere</a:t>
            </a:r>
          </a:p>
          <a:p>
            <a:pPr lvl="1">
              <a:buNone/>
            </a:pPr>
            <a:endParaRPr lang="en-US" noProof="0" dirty="0" smtClean="0"/>
          </a:p>
          <a:p>
            <a:r>
              <a:rPr lang="en-US" noProof="0" dirty="0" smtClean="0"/>
              <a:t>Mirror everything</a:t>
            </a:r>
          </a:p>
          <a:p>
            <a:pPr lvl="1"/>
            <a:r>
              <a:rPr lang="hu-HU" dirty="0" smtClean="0"/>
              <a:t>go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speed</a:t>
            </a:r>
            <a:r>
              <a:rPr lang="hu-HU" dirty="0" smtClean="0"/>
              <a:t>, old </a:t>
            </a:r>
            <a:r>
              <a:rPr lang="hu-HU" dirty="0" err="1" smtClean="0"/>
              <a:t>catalogs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small</a:t>
            </a:r>
            <a:endParaRPr lang="hu-HU" dirty="0" smtClean="0"/>
          </a:p>
          <a:p>
            <a:pPr lvl="1"/>
            <a:r>
              <a:rPr lang="hu-HU" dirty="0" smtClean="0"/>
              <a:t>b</a:t>
            </a:r>
            <a:r>
              <a:rPr lang="hu-HU" noProof="0" dirty="0" smtClean="0"/>
              <a:t>e </a:t>
            </a:r>
            <a:r>
              <a:rPr lang="en-US" noProof="0" dirty="0" smtClean="0"/>
              <a:t>able to partition small queries</a:t>
            </a:r>
            <a:r>
              <a:rPr lang="hu-HU" noProof="0" dirty="0" smtClean="0"/>
              <a:t> </a:t>
            </a:r>
            <a:r>
              <a:rPr lang="hu-HU" noProof="0" dirty="0" err="1" smtClean="0"/>
              <a:t>by</a:t>
            </a:r>
            <a:r>
              <a:rPr lang="hu-HU" noProof="0" smtClean="0"/>
              <a:t> RA</a:t>
            </a:r>
            <a:endParaRPr lang="en-US" noProof="0" dirty="0" smtClean="0"/>
          </a:p>
          <a:p>
            <a:pPr lvl="1"/>
            <a:r>
              <a:rPr lang="en-US" noProof="0" dirty="0" smtClean="0"/>
              <a:t>avoid „sweet spot” problems</a:t>
            </a:r>
            <a:endParaRPr lang="hu-HU" dirty="0" smtClean="0"/>
          </a:p>
          <a:p>
            <a:endParaRPr lang="hu-HU" noProof="0" dirty="0"/>
          </a:p>
          <a:p>
            <a:r>
              <a:rPr lang="en-US" noProof="0" dirty="0" smtClean="0"/>
              <a:t>Statistics gathered on the fly</a:t>
            </a:r>
          </a:p>
          <a:p>
            <a:pPr lvl="1"/>
            <a:r>
              <a:rPr lang="en-US" noProof="0" dirty="0" smtClean="0"/>
              <a:t>use sampled data with cardinality of </a:t>
            </a:r>
            <a:r>
              <a:rPr lang="en-US" noProof="0" dirty="0" smtClean="0">
                <a:latin typeface="Cambria Math"/>
                <a:ea typeface="Cambria Math"/>
              </a:rPr>
              <a:t>∛N</a:t>
            </a:r>
            <a:r>
              <a:rPr lang="en-US" noProof="0" dirty="0" smtClean="0"/>
              <a:t> </a:t>
            </a:r>
          </a:p>
          <a:p>
            <a:pPr lvl="1"/>
            <a:r>
              <a:rPr lang="en-US" noProof="0" dirty="0" smtClean="0"/>
              <a:t>apply WHERE clause and REGION</a:t>
            </a: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7157968" y="1556793"/>
            <a:ext cx="1734511" cy="1728192"/>
            <a:chOff x="2520" y="3660"/>
            <a:chExt cx="8203" cy="806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auto">
            <a:xfrm>
              <a:off x="2520" y="3660"/>
              <a:ext cx="8203" cy="8066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2520" y="4335"/>
              <a:ext cx="8203" cy="6889"/>
              <a:chOff x="2520" y="4335"/>
              <a:chExt cx="8203" cy="6889"/>
            </a:xfrm>
          </p:grpSpPr>
          <p:sp>
            <p:nvSpPr>
              <p:cNvPr id="7" name="Line 5"/>
              <p:cNvSpPr>
                <a:spLocks noChangeShapeType="1"/>
              </p:cNvSpPr>
              <p:nvPr/>
            </p:nvSpPr>
            <p:spPr bwMode="auto">
              <a:xfrm>
                <a:off x="2520" y="7780"/>
                <a:ext cx="820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grpSp>
            <p:nvGrpSpPr>
              <p:cNvPr id="8" name="Group 6"/>
              <p:cNvGrpSpPr>
                <a:grpSpLocks/>
              </p:cNvGrpSpPr>
              <p:nvPr/>
            </p:nvGrpSpPr>
            <p:grpSpPr bwMode="auto">
              <a:xfrm>
                <a:off x="2610" y="4335"/>
                <a:ext cx="8053" cy="6889"/>
                <a:chOff x="2610" y="4335"/>
                <a:chExt cx="8053" cy="6889"/>
              </a:xfrm>
            </p:grpSpPr>
            <p:sp>
              <p:nvSpPr>
                <p:cNvPr id="9" name="Line 7"/>
                <p:cNvSpPr>
                  <a:spLocks noChangeShapeType="1"/>
                </p:cNvSpPr>
                <p:nvPr/>
              </p:nvSpPr>
              <p:spPr bwMode="auto">
                <a:xfrm>
                  <a:off x="4378" y="4335"/>
                  <a:ext cx="4467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/>
                </a:p>
              </p:txBody>
            </p:sp>
            <p:sp>
              <p:nvSpPr>
                <p:cNvPr id="10" name="Line 8"/>
                <p:cNvSpPr>
                  <a:spLocks noChangeShapeType="1"/>
                </p:cNvSpPr>
                <p:nvPr/>
              </p:nvSpPr>
              <p:spPr bwMode="auto">
                <a:xfrm>
                  <a:off x="3589" y="5024"/>
                  <a:ext cx="606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/>
                </a:p>
              </p:txBody>
            </p:sp>
            <p:sp>
              <p:nvSpPr>
                <p:cNvPr id="11" name="Line 9"/>
                <p:cNvSpPr>
                  <a:spLocks noChangeShapeType="1"/>
                </p:cNvSpPr>
                <p:nvPr/>
              </p:nvSpPr>
              <p:spPr bwMode="auto">
                <a:xfrm>
                  <a:off x="3075" y="5714"/>
                  <a:ext cx="71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/>
                </a:p>
              </p:txBody>
            </p:sp>
            <p:sp>
              <p:nvSpPr>
                <p:cNvPr id="12" name="Line 10"/>
                <p:cNvSpPr>
                  <a:spLocks noChangeShapeType="1"/>
                </p:cNvSpPr>
                <p:nvPr/>
              </p:nvSpPr>
              <p:spPr bwMode="auto">
                <a:xfrm>
                  <a:off x="2800" y="6403"/>
                  <a:ext cx="7713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/>
                </a:p>
              </p:txBody>
            </p:sp>
            <p:sp>
              <p:nvSpPr>
                <p:cNvPr id="13" name="Line 11"/>
                <p:cNvSpPr>
                  <a:spLocks noChangeShapeType="1"/>
                </p:cNvSpPr>
                <p:nvPr/>
              </p:nvSpPr>
              <p:spPr bwMode="auto">
                <a:xfrm>
                  <a:off x="2610" y="7088"/>
                  <a:ext cx="8053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/>
                </a:p>
              </p:txBody>
            </p:sp>
            <p:sp>
              <p:nvSpPr>
                <p:cNvPr id="14" name="Line 12"/>
                <p:cNvSpPr>
                  <a:spLocks noChangeShapeType="1"/>
                </p:cNvSpPr>
                <p:nvPr/>
              </p:nvSpPr>
              <p:spPr bwMode="auto">
                <a:xfrm>
                  <a:off x="2610" y="8466"/>
                  <a:ext cx="8053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/>
                </a:p>
              </p:txBody>
            </p:sp>
            <p:sp>
              <p:nvSpPr>
                <p:cNvPr id="15" name="Line 13"/>
                <p:cNvSpPr>
                  <a:spLocks noChangeShapeType="1"/>
                </p:cNvSpPr>
                <p:nvPr/>
              </p:nvSpPr>
              <p:spPr bwMode="auto">
                <a:xfrm>
                  <a:off x="2835" y="9161"/>
                  <a:ext cx="7563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/>
                </a:p>
              </p:txBody>
            </p:sp>
            <p:sp>
              <p:nvSpPr>
                <p:cNvPr id="16" name="Line 14"/>
                <p:cNvSpPr>
                  <a:spLocks noChangeShapeType="1"/>
                </p:cNvSpPr>
                <p:nvPr/>
              </p:nvSpPr>
              <p:spPr bwMode="auto">
                <a:xfrm>
                  <a:off x="3145" y="9845"/>
                  <a:ext cx="696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/>
                </a:p>
              </p:txBody>
            </p:sp>
            <p:sp>
              <p:nvSpPr>
                <p:cNvPr id="17" name="Line 15"/>
                <p:cNvSpPr>
                  <a:spLocks noChangeShapeType="1"/>
                </p:cNvSpPr>
                <p:nvPr/>
              </p:nvSpPr>
              <p:spPr bwMode="auto">
                <a:xfrm>
                  <a:off x="3744" y="10544"/>
                  <a:ext cx="575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/>
                </a:p>
              </p:txBody>
            </p:sp>
            <p:sp>
              <p:nvSpPr>
                <p:cNvPr id="18" name="Line 16"/>
                <p:cNvSpPr>
                  <a:spLocks noChangeShapeType="1"/>
                </p:cNvSpPr>
                <p:nvPr/>
              </p:nvSpPr>
              <p:spPr bwMode="auto">
                <a:xfrm>
                  <a:off x="4643" y="11224"/>
                  <a:ext cx="394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/>
                </a:p>
              </p:txBody>
            </p:sp>
            <p:sp>
              <p:nvSpPr>
                <p:cNvPr id="19" name="Oval 17"/>
                <p:cNvSpPr>
                  <a:spLocks noChangeArrowheads="1"/>
                </p:cNvSpPr>
                <p:nvPr/>
              </p:nvSpPr>
              <p:spPr bwMode="auto">
                <a:xfrm>
                  <a:off x="3744" y="7910"/>
                  <a:ext cx="420" cy="399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hu-HU"/>
                </a:p>
              </p:txBody>
            </p:sp>
            <p:sp>
              <p:nvSpPr>
                <p:cNvPr id="20" name="Oval 18"/>
                <p:cNvSpPr>
                  <a:spLocks noChangeArrowheads="1"/>
                </p:cNvSpPr>
                <p:nvPr/>
              </p:nvSpPr>
              <p:spPr bwMode="auto">
                <a:xfrm>
                  <a:off x="4458" y="6201"/>
                  <a:ext cx="1114" cy="103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hu-HU"/>
                </a:p>
              </p:txBody>
            </p:sp>
            <p:sp>
              <p:nvSpPr>
                <p:cNvPr id="21" name="Rectangle 19"/>
                <p:cNvSpPr>
                  <a:spLocks noChangeArrowheads="1"/>
                </p:cNvSpPr>
                <p:nvPr/>
              </p:nvSpPr>
              <p:spPr bwMode="auto">
                <a:xfrm>
                  <a:off x="4458" y="6201"/>
                  <a:ext cx="1114" cy="103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hu-HU"/>
                </a:p>
              </p:txBody>
            </p:sp>
            <p:sp>
              <p:nvSpPr>
                <p:cNvPr id="22" name="Rectangle 20"/>
                <p:cNvSpPr>
                  <a:spLocks noChangeArrowheads="1"/>
                </p:cNvSpPr>
                <p:nvPr/>
              </p:nvSpPr>
              <p:spPr bwMode="auto">
                <a:xfrm>
                  <a:off x="3744" y="7807"/>
                  <a:ext cx="420" cy="635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hu-HU"/>
                </a:p>
              </p:txBody>
            </p:sp>
            <p:sp>
              <p:nvSpPr>
                <p:cNvPr id="23" name="Rectangle 21"/>
                <p:cNvSpPr>
                  <a:spLocks noChangeArrowheads="1"/>
                </p:cNvSpPr>
                <p:nvPr/>
              </p:nvSpPr>
              <p:spPr bwMode="auto">
                <a:xfrm>
                  <a:off x="3744" y="7910"/>
                  <a:ext cx="420" cy="399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hu-HU"/>
                </a:p>
              </p:txBody>
            </p:sp>
            <p:sp>
              <p:nvSpPr>
                <p:cNvPr id="24" name="Rectangle 22"/>
                <p:cNvSpPr>
                  <a:spLocks noChangeArrowheads="1"/>
                </p:cNvSpPr>
                <p:nvPr/>
              </p:nvSpPr>
              <p:spPr bwMode="auto">
                <a:xfrm>
                  <a:off x="4453" y="5733"/>
                  <a:ext cx="1119" cy="2029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hu-HU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Zone</a:t>
            </a:r>
            <a:r>
              <a:rPr lang="hu-HU" dirty="0" smtClean="0"/>
              <a:t> </a:t>
            </a:r>
            <a:r>
              <a:rPr lang="hu-HU" dirty="0" err="1" smtClean="0"/>
              <a:t>algorithm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err="1" smtClean="0"/>
              <a:t>Find</a:t>
            </a:r>
            <a:r>
              <a:rPr lang="hu-HU" dirty="0" smtClean="0"/>
              <a:t> </a:t>
            </a:r>
            <a:r>
              <a:rPr lang="hu-HU" dirty="0" err="1" smtClean="0"/>
              <a:t>close</a:t>
            </a:r>
            <a:r>
              <a:rPr lang="hu-HU" dirty="0" smtClean="0"/>
              <a:t> </a:t>
            </a:r>
            <a:r>
              <a:rPr lang="hu-HU" dirty="0" err="1" smtClean="0"/>
              <a:t>matches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catalog</a:t>
            </a:r>
            <a:r>
              <a:rPr lang="hu-HU" dirty="0" smtClean="0"/>
              <a:t> B</a:t>
            </a:r>
            <a:br>
              <a:rPr lang="hu-HU" dirty="0" smtClean="0"/>
            </a:br>
            <a:r>
              <a:rPr lang="hu-HU" dirty="0" smtClean="0"/>
              <a:t>of </a:t>
            </a:r>
            <a:r>
              <a:rPr lang="hu-HU" dirty="0" err="1" smtClean="0"/>
              <a:t>every</a:t>
            </a:r>
            <a:r>
              <a:rPr lang="hu-HU" dirty="0" smtClean="0"/>
              <a:t> </a:t>
            </a:r>
            <a:r>
              <a:rPr lang="hu-HU" dirty="0" err="1" smtClean="0"/>
              <a:t>object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catalog</a:t>
            </a:r>
            <a:r>
              <a:rPr lang="hu-HU" dirty="0" smtClean="0"/>
              <a:t> A</a:t>
            </a:r>
          </a:p>
          <a:p>
            <a:pPr lvl="1"/>
            <a:r>
              <a:rPr lang="hu-HU" dirty="0" err="1" smtClean="0"/>
              <a:t>Distance</a:t>
            </a:r>
            <a:r>
              <a:rPr lang="hu-HU" dirty="0" smtClean="0"/>
              <a:t> </a:t>
            </a:r>
            <a:r>
              <a:rPr lang="hu-HU" dirty="0" err="1" smtClean="0"/>
              <a:t>calculation</a:t>
            </a:r>
            <a:r>
              <a:rPr lang="hu-HU" dirty="0" smtClean="0"/>
              <a:t> is </a:t>
            </a:r>
            <a:r>
              <a:rPr lang="hu-HU" dirty="0" err="1" smtClean="0"/>
              <a:t>expensive</a:t>
            </a:r>
            <a:endParaRPr lang="hu-HU" dirty="0" smtClean="0"/>
          </a:p>
          <a:p>
            <a:pPr lvl="1"/>
            <a:r>
              <a:rPr lang="hu-HU" dirty="0" smtClean="0"/>
              <a:t>Filter out </a:t>
            </a:r>
            <a:r>
              <a:rPr lang="hu-HU" dirty="0" err="1" smtClean="0"/>
              <a:t>distant</a:t>
            </a:r>
            <a:r>
              <a:rPr lang="hu-HU" dirty="0" smtClean="0"/>
              <a:t> </a:t>
            </a:r>
            <a:r>
              <a:rPr lang="hu-HU" dirty="0" err="1" smtClean="0"/>
              <a:t>objects</a:t>
            </a:r>
            <a:r>
              <a:rPr lang="hu-HU" dirty="0" smtClean="0"/>
              <a:t> </a:t>
            </a:r>
            <a:r>
              <a:rPr lang="hu-HU" dirty="0" err="1" smtClean="0"/>
              <a:t>using</a:t>
            </a:r>
            <a:r>
              <a:rPr lang="hu-HU" dirty="0" smtClean="0"/>
              <a:t> </a:t>
            </a:r>
            <a:r>
              <a:rPr lang="hu-HU" dirty="0" err="1" smtClean="0"/>
              <a:t>cheap</a:t>
            </a:r>
            <a:r>
              <a:rPr lang="hu-HU" dirty="0" smtClean="0"/>
              <a:t> </a:t>
            </a:r>
            <a:r>
              <a:rPr lang="hu-HU" dirty="0" err="1" smtClean="0"/>
              <a:t>algorithm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err="1" smtClean="0"/>
              <a:t>Stripe</a:t>
            </a:r>
            <a:r>
              <a:rPr lang="hu-HU" dirty="0" smtClean="0"/>
              <a:t> </a:t>
            </a:r>
            <a:r>
              <a:rPr lang="hu-HU" dirty="0" err="1" smtClean="0"/>
              <a:t>sphere</a:t>
            </a:r>
            <a:r>
              <a:rPr lang="hu-HU" dirty="0" smtClean="0"/>
              <a:t> </a:t>
            </a:r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Dec</a:t>
            </a:r>
            <a:r>
              <a:rPr lang="hu-HU" dirty="0" smtClean="0"/>
              <a:t> </a:t>
            </a:r>
            <a:r>
              <a:rPr lang="hu-HU" dirty="0" err="1" smtClean="0"/>
              <a:t>into</a:t>
            </a:r>
            <a:r>
              <a:rPr lang="hu-HU" dirty="0" smtClean="0"/>
              <a:t> </a:t>
            </a:r>
            <a:r>
              <a:rPr lang="hu-HU" dirty="0" err="1" smtClean="0"/>
              <a:t>zones</a:t>
            </a:r>
            <a:endParaRPr lang="hu-HU" dirty="0" smtClean="0"/>
          </a:p>
          <a:p>
            <a:pPr lvl="1"/>
            <a:r>
              <a:rPr lang="hu-HU" dirty="0" err="1" smtClean="0"/>
              <a:t>Stripe</a:t>
            </a:r>
            <a:r>
              <a:rPr lang="hu-HU" dirty="0" smtClean="0"/>
              <a:t> </a:t>
            </a:r>
            <a:r>
              <a:rPr lang="hu-HU" dirty="0" err="1" smtClean="0"/>
              <a:t>height</a:t>
            </a:r>
            <a:r>
              <a:rPr lang="hu-HU" dirty="0" smtClean="0"/>
              <a:t> </a:t>
            </a:r>
            <a:r>
              <a:rPr lang="hu-HU" dirty="0" err="1" smtClean="0"/>
              <a:t>slightly</a:t>
            </a:r>
            <a:r>
              <a:rPr lang="hu-HU" dirty="0" smtClean="0"/>
              <a:t> </a:t>
            </a:r>
            <a:r>
              <a:rPr lang="hu-HU" dirty="0" err="1" smtClean="0"/>
              <a:t>bigger</a:t>
            </a:r>
            <a:r>
              <a:rPr lang="hu-HU" dirty="0" smtClean="0"/>
              <a:t> </a:t>
            </a:r>
            <a:r>
              <a:rPr lang="hu-HU" dirty="0" err="1" smtClean="0"/>
              <a:t>than</a:t>
            </a:r>
            <a:r>
              <a:rPr lang="hu-HU" dirty="0" smtClean="0"/>
              <a:t> </a:t>
            </a:r>
            <a:r>
              <a:rPr lang="hu-HU" dirty="0" err="1" smtClean="0"/>
              <a:t>typical</a:t>
            </a:r>
            <a:r>
              <a:rPr lang="hu-HU" dirty="0" smtClean="0"/>
              <a:t> </a:t>
            </a:r>
            <a:r>
              <a:rPr lang="hu-HU" dirty="0" err="1" smtClean="0"/>
              <a:t>match</a:t>
            </a:r>
            <a:r>
              <a:rPr lang="hu-HU" dirty="0" smtClean="0"/>
              <a:t> </a:t>
            </a:r>
            <a:r>
              <a:rPr lang="hu-HU" dirty="0" err="1" smtClean="0"/>
              <a:t>radius</a:t>
            </a:r>
            <a:endParaRPr lang="hu-HU" dirty="0" smtClean="0"/>
          </a:p>
          <a:p>
            <a:r>
              <a:rPr lang="hu-HU" dirty="0" err="1" smtClean="0"/>
              <a:t>Divide</a:t>
            </a:r>
            <a:r>
              <a:rPr lang="hu-HU" dirty="0" smtClean="0"/>
              <a:t> </a:t>
            </a:r>
            <a:r>
              <a:rPr lang="hu-HU" dirty="0" err="1" smtClean="0"/>
              <a:t>stripes</a:t>
            </a:r>
            <a:r>
              <a:rPr lang="hu-HU" dirty="0" smtClean="0"/>
              <a:t> </a:t>
            </a:r>
            <a:r>
              <a:rPr lang="hu-HU" dirty="0" err="1" smtClean="0"/>
              <a:t>by</a:t>
            </a:r>
            <a:r>
              <a:rPr lang="hu-HU" dirty="0" smtClean="0"/>
              <a:t> RA </a:t>
            </a:r>
            <a:r>
              <a:rPr lang="hu-HU" dirty="0" err="1" smtClean="0"/>
              <a:t>into</a:t>
            </a:r>
            <a:r>
              <a:rPr lang="hu-HU" dirty="0" smtClean="0"/>
              <a:t> </a:t>
            </a:r>
            <a:r>
              <a:rPr lang="hu-HU" dirty="0" err="1" smtClean="0"/>
              <a:t>cells</a:t>
            </a:r>
            <a:endParaRPr lang="hu-HU" dirty="0" smtClean="0"/>
          </a:p>
          <a:p>
            <a:r>
              <a:rPr lang="hu-HU" dirty="0" smtClean="0"/>
              <a:t>Filter </a:t>
            </a:r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cells</a:t>
            </a:r>
            <a:r>
              <a:rPr lang="hu-HU" dirty="0" smtClean="0"/>
              <a:t> </a:t>
            </a:r>
            <a:r>
              <a:rPr lang="hu-HU" dirty="0" err="1" smtClean="0"/>
              <a:t>first</a:t>
            </a:r>
            <a:endParaRPr lang="hu-HU" dirty="0" smtClean="0"/>
          </a:p>
          <a:p>
            <a:pPr lvl="1"/>
            <a:r>
              <a:rPr lang="hu-HU" dirty="0" err="1" smtClean="0"/>
              <a:t>Calculate</a:t>
            </a:r>
            <a:r>
              <a:rPr lang="hu-HU" dirty="0" smtClean="0"/>
              <a:t> </a:t>
            </a:r>
            <a:r>
              <a:rPr lang="hu-HU" dirty="0" err="1" smtClean="0"/>
              <a:t>distances</a:t>
            </a:r>
            <a:r>
              <a:rPr lang="hu-HU" dirty="0" smtClean="0"/>
              <a:t> </a:t>
            </a:r>
            <a:r>
              <a:rPr lang="hu-HU" dirty="0" err="1" smtClean="0"/>
              <a:t>within</a:t>
            </a:r>
            <a:r>
              <a:rPr lang="hu-HU" dirty="0" smtClean="0"/>
              <a:t> </a:t>
            </a:r>
            <a:r>
              <a:rPr lang="hu-HU" dirty="0" err="1" smtClean="0"/>
              <a:t>cells</a:t>
            </a:r>
            <a:r>
              <a:rPr lang="hu-HU" dirty="0" smtClean="0"/>
              <a:t> </a:t>
            </a:r>
            <a:r>
              <a:rPr lang="hu-HU" dirty="0" err="1" smtClean="0"/>
              <a:t>only</a:t>
            </a:r>
            <a:endParaRPr lang="hu-HU" dirty="0" smtClean="0"/>
          </a:p>
          <a:p>
            <a:pPr lvl="1"/>
            <a:r>
              <a:rPr lang="hu-HU" dirty="0" err="1" smtClean="0">
                <a:latin typeface="Cambria" panose="02040503050406030204" pitchFamily="18" charset="0"/>
              </a:rPr>
              <a:t>nN</a:t>
            </a:r>
            <a:r>
              <a:rPr lang="hu-HU" dirty="0" smtClean="0">
                <a:latin typeface="Cambria" panose="02040503050406030204" pitchFamily="18" charset="0"/>
              </a:rPr>
              <a:t> </a:t>
            </a:r>
            <a:r>
              <a:rPr lang="hu-HU" dirty="0" smtClean="0">
                <a:latin typeface="Cambria" panose="02040503050406030204" pitchFamily="18" charset="0"/>
                <a:ea typeface="Cambria Math" panose="02040503050406030204" pitchFamily="18" charset="0"/>
              </a:rPr>
              <a:t>≪</a:t>
            </a:r>
            <a:r>
              <a:rPr lang="hu-HU" dirty="0" smtClean="0">
                <a:latin typeface="Cambria" panose="02040503050406030204" pitchFamily="18" charset="0"/>
              </a:rPr>
              <a:t> N</a:t>
            </a:r>
            <a:r>
              <a:rPr lang="hu-HU" baseline="30000" dirty="0" smtClean="0">
                <a:latin typeface="Cambria" panose="02040503050406030204" pitchFamily="18" charset="0"/>
              </a:rPr>
              <a:t>2</a:t>
            </a:r>
            <a:r>
              <a:rPr lang="hu-HU" dirty="0"/>
              <a:t>, </a:t>
            </a:r>
            <a:r>
              <a:rPr lang="hu-HU" dirty="0" err="1" smtClean="0"/>
              <a:t>because</a:t>
            </a:r>
            <a:r>
              <a:rPr lang="hu-HU" dirty="0" smtClean="0"/>
              <a:t> </a:t>
            </a:r>
            <a:r>
              <a:rPr lang="hu-HU" dirty="0" smtClean="0">
                <a:latin typeface="Cambria" panose="02040503050406030204" pitchFamily="18" charset="0"/>
              </a:rPr>
              <a:t>n </a:t>
            </a:r>
            <a:r>
              <a:rPr lang="hu-HU" dirty="0" smtClean="0">
                <a:latin typeface="Cambria" panose="02040503050406030204" pitchFamily="18" charset="0"/>
                <a:ea typeface="Cambria Math" panose="02040503050406030204" pitchFamily="18" charset="0"/>
              </a:rPr>
              <a:t>≪ </a:t>
            </a:r>
            <a:r>
              <a:rPr lang="hu-HU" dirty="0" err="1" smtClean="0">
                <a:latin typeface="Cambria" panose="02040503050406030204" pitchFamily="18" charset="0"/>
                <a:ea typeface="Cambria Math" panose="02040503050406030204" pitchFamily="18" charset="0"/>
              </a:rPr>
              <a:t>N</a:t>
            </a:r>
            <a:endParaRPr lang="hu-HU" baseline="30000" dirty="0">
              <a:latin typeface="Cambria" panose="02040503050406030204" pitchFamily="18" charset="0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6660232" y="4509120"/>
            <a:ext cx="1734511" cy="1728192"/>
            <a:chOff x="2520" y="3660"/>
            <a:chExt cx="8203" cy="806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auto">
            <a:xfrm>
              <a:off x="2520" y="3660"/>
              <a:ext cx="8203" cy="8066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2520" y="4335"/>
              <a:ext cx="8203" cy="6889"/>
              <a:chOff x="2520" y="4335"/>
              <a:chExt cx="8203" cy="6889"/>
            </a:xfrm>
          </p:grpSpPr>
          <p:sp>
            <p:nvSpPr>
              <p:cNvPr id="7" name="Line 5"/>
              <p:cNvSpPr>
                <a:spLocks noChangeShapeType="1"/>
              </p:cNvSpPr>
              <p:nvPr/>
            </p:nvSpPr>
            <p:spPr bwMode="auto">
              <a:xfrm>
                <a:off x="2520" y="7780"/>
                <a:ext cx="820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u-HU"/>
              </a:p>
            </p:txBody>
          </p:sp>
          <p:grpSp>
            <p:nvGrpSpPr>
              <p:cNvPr id="8" name="Group 6"/>
              <p:cNvGrpSpPr>
                <a:grpSpLocks/>
              </p:cNvGrpSpPr>
              <p:nvPr/>
            </p:nvGrpSpPr>
            <p:grpSpPr bwMode="auto">
              <a:xfrm>
                <a:off x="2610" y="4335"/>
                <a:ext cx="8053" cy="6889"/>
                <a:chOff x="2610" y="4335"/>
                <a:chExt cx="8053" cy="6889"/>
              </a:xfrm>
            </p:grpSpPr>
            <p:sp>
              <p:nvSpPr>
                <p:cNvPr id="9" name="Line 7"/>
                <p:cNvSpPr>
                  <a:spLocks noChangeShapeType="1"/>
                </p:cNvSpPr>
                <p:nvPr/>
              </p:nvSpPr>
              <p:spPr bwMode="auto">
                <a:xfrm>
                  <a:off x="4378" y="4335"/>
                  <a:ext cx="4467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/>
                </a:p>
              </p:txBody>
            </p:sp>
            <p:sp>
              <p:nvSpPr>
                <p:cNvPr id="10" name="Line 8"/>
                <p:cNvSpPr>
                  <a:spLocks noChangeShapeType="1"/>
                </p:cNvSpPr>
                <p:nvPr/>
              </p:nvSpPr>
              <p:spPr bwMode="auto">
                <a:xfrm>
                  <a:off x="3589" y="5024"/>
                  <a:ext cx="606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/>
                </a:p>
              </p:txBody>
            </p:sp>
            <p:sp>
              <p:nvSpPr>
                <p:cNvPr id="11" name="Line 9"/>
                <p:cNvSpPr>
                  <a:spLocks noChangeShapeType="1"/>
                </p:cNvSpPr>
                <p:nvPr/>
              </p:nvSpPr>
              <p:spPr bwMode="auto">
                <a:xfrm>
                  <a:off x="3075" y="5714"/>
                  <a:ext cx="71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/>
                </a:p>
              </p:txBody>
            </p:sp>
            <p:sp>
              <p:nvSpPr>
                <p:cNvPr id="12" name="Line 10"/>
                <p:cNvSpPr>
                  <a:spLocks noChangeShapeType="1"/>
                </p:cNvSpPr>
                <p:nvPr/>
              </p:nvSpPr>
              <p:spPr bwMode="auto">
                <a:xfrm>
                  <a:off x="2800" y="6403"/>
                  <a:ext cx="7713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/>
                </a:p>
              </p:txBody>
            </p:sp>
            <p:sp>
              <p:nvSpPr>
                <p:cNvPr id="13" name="Line 11"/>
                <p:cNvSpPr>
                  <a:spLocks noChangeShapeType="1"/>
                </p:cNvSpPr>
                <p:nvPr/>
              </p:nvSpPr>
              <p:spPr bwMode="auto">
                <a:xfrm>
                  <a:off x="2610" y="7088"/>
                  <a:ext cx="8053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/>
                </a:p>
              </p:txBody>
            </p:sp>
            <p:sp>
              <p:nvSpPr>
                <p:cNvPr id="14" name="Line 12"/>
                <p:cNvSpPr>
                  <a:spLocks noChangeShapeType="1"/>
                </p:cNvSpPr>
                <p:nvPr/>
              </p:nvSpPr>
              <p:spPr bwMode="auto">
                <a:xfrm>
                  <a:off x="2610" y="8466"/>
                  <a:ext cx="8053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/>
                </a:p>
              </p:txBody>
            </p:sp>
            <p:sp>
              <p:nvSpPr>
                <p:cNvPr id="15" name="Line 13"/>
                <p:cNvSpPr>
                  <a:spLocks noChangeShapeType="1"/>
                </p:cNvSpPr>
                <p:nvPr/>
              </p:nvSpPr>
              <p:spPr bwMode="auto">
                <a:xfrm>
                  <a:off x="2835" y="9161"/>
                  <a:ext cx="7563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/>
                </a:p>
              </p:txBody>
            </p:sp>
            <p:sp>
              <p:nvSpPr>
                <p:cNvPr id="16" name="Line 14"/>
                <p:cNvSpPr>
                  <a:spLocks noChangeShapeType="1"/>
                </p:cNvSpPr>
                <p:nvPr/>
              </p:nvSpPr>
              <p:spPr bwMode="auto">
                <a:xfrm>
                  <a:off x="3145" y="9845"/>
                  <a:ext cx="696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/>
                </a:p>
              </p:txBody>
            </p:sp>
            <p:sp>
              <p:nvSpPr>
                <p:cNvPr id="17" name="Line 15"/>
                <p:cNvSpPr>
                  <a:spLocks noChangeShapeType="1"/>
                </p:cNvSpPr>
                <p:nvPr/>
              </p:nvSpPr>
              <p:spPr bwMode="auto">
                <a:xfrm>
                  <a:off x="3744" y="10544"/>
                  <a:ext cx="575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/>
                </a:p>
              </p:txBody>
            </p:sp>
            <p:sp>
              <p:nvSpPr>
                <p:cNvPr id="18" name="Line 16"/>
                <p:cNvSpPr>
                  <a:spLocks noChangeShapeType="1"/>
                </p:cNvSpPr>
                <p:nvPr/>
              </p:nvSpPr>
              <p:spPr bwMode="auto">
                <a:xfrm>
                  <a:off x="4643" y="11224"/>
                  <a:ext cx="394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u-HU"/>
                </a:p>
              </p:txBody>
            </p:sp>
            <p:sp>
              <p:nvSpPr>
                <p:cNvPr id="19" name="Oval 17"/>
                <p:cNvSpPr>
                  <a:spLocks noChangeArrowheads="1"/>
                </p:cNvSpPr>
                <p:nvPr/>
              </p:nvSpPr>
              <p:spPr bwMode="auto">
                <a:xfrm>
                  <a:off x="3744" y="7910"/>
                  <a:ext cx="420" cy="399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hu-HU"/>
                </a:p>
              </p:txBody>
            </p:sp>
            <p:sp>
              <p:nvSpPr>
                <p:cNvPr id="20" name="Oval 18"/>
                <p:cNvSpPr>
                  <a:spLocks noChangeArrowheads="1"/>
                </p:cNvSpPr>
                <p:nvPr/>
              </p:nvSpPr>
              <p:spPr bwMode="auto">
                <a:xfrm>
                  <a:off x="4458" y="6201"/>
                  <a:ext cx="1114" cy="103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hu-HU"/>
                </a:p>
              </p:txBody>
            </p:sp>
            <p:sp>
              <p:nvSpPr>
                <p:cNvPr id="21" name="Rectangle 19"/>
                <p:cNvSpPr>
                  <a:spLocks noChangeArrowheads="1"/>
                </p:cNvSpPr>
                <p:nvPr/>
              </p:nvSpPr>
              <p:spPr bwMode="auto">
                <a:xfrm>
                  <a:off x="4458" y="6201"/>
                  <a:ext cx="1114" cy="103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hu-HU"/>
                </a:p>
              </p:txBody>
            </p:sp>
            <p:sp>
              <p:nvSpPr>
                <p:cNvPr id="22" name="Rectangle 20"/>
                <p:cNvSpPr>
                  <a:spLocks noChangeArrowheads="1"/>
                </p:cNvSpPr>
                <p:nvPr/>
              </p:nvSpPr>
              <p:spPr bwMode="auto">
                <a:xfrm>
                  <a:off x="3744" y="7807"/>
                  <a:ext cx="420" cy="635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hu-HU"/>
                </a:p>
              </p:txBody>
            </p:sp>
            <p:sp>
              <p:nvSpPr>
                <p:cNvPr id="23" name="Rectangle 21"/>
                <p:cNvSpPr>
                  <a:spLocks noChangeArrowheads="1"/>
                </p:cNvSpPr>
                <p:nvPr/>
              </p:nvSpPr>
              <p:spPr bwMode="auto">
                <a:xfrm>
                  <a:off x="3744" y="7910"/>
                  <a:ext cx="420" cy="399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hu-HU"/>
                </a:p>
              </p:txBody>
            </p:sp>
            <p:sp>
              <p:nvSpPr>
                <p:cNvPr id="24" name="Rectangle 22"/>
                <p:cNvSpPr>
                  <a:spLocks noChangeArrowheads="1"/>
                </p:cNvSpPr>
                <p:nvPr/>
              </p:nvSpPr>
              <p:spPr bwMode="auto">
                <a:xfrm>
                  <a:off x="4453" y="5733"/>
                  <a:ext cx="1119" cy="2029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hu-HU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xmlns="" val="35429887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noProof="0" smtClean="0"/>
              <a:t>New generation SkyQuery</a:t>
            </a:r>
            <a:endParaRPr lang="en-US" b="1" noProof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735" y="1484784"/>
            <a:ext cx="9203043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noProof="0" dirty="0" err="1" smtClean="0"/>
              <a:t>Graywulf</a:t>
            </a:r>
            <a:r>
              <a:rPr lang="en-US" b="1" noProof="0" dirty="0" smtClean="0"/>
              <a:t> </a:t>
            </a:r>
            <a:r>
              <a:rPr lang="hu-HU" b="1" noProof="0" dirty="0" smtClean="0"/>
              <a:t>software </a:t>
            </a:r>
            <a:r>
              <a:rPr lang="hu-HU" b="1" noProof="0" dirty="0" err="1" smtClean="0"/>
              <a:t>stack</a:t>
            </a:r>
            <a:endParaRPr lang="en-US" b="1" noProof="0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err="1" smtClean="0"/>
              <a:t>Generic</a:t>
            </a:r>
            <a:r>
              <a:rPr lang="hu-HU" sz="2400" dirty="0" smtClean="0"/>
              <a:t> </a:t>
            </a:r>
            <a:r>
              <a:rPr lang="hu-HU" sz="2400" dirty="0" err="1" smtClean="0"/>
              <a:t>infrastructure</a:t>
            </a:r>
            <a:r>
              <a:rPr lang="hu-HU" sz="2400" dirty="0"/>
              <a:t> </a:t>
            </a:r>
            <a:r>
              <a:rPr lang="hu-HU" sz="2400" dirty="0" err="1" smtClean="0"/>
              <a:t>based</a:t>
            </a:r>
            <a:r>
              <a:rPr lang="hu-HU" sz="2400" dirty="0" smtClean="0"/>
              <a:t> </a:t>
            </a:r>
            <a:r>
              <a:rPr lang="hu-HU" sz="2400" dirty="0" err="1" smtClean="0"/>
              <a:t>on</a:t>
            </a:r>
            <a:r>
              <a:rPr lang="hu-HU" sz="2400" dirty="0" smtClean="0"/>
              <a:t> MSSQL</a:t>
            </a:r>
          </a:p>
          <a:p>
            <a:r>
              <a:rPr lang="hu-HU" sz="2400" dirty="0" err="1" smtClean="0"/>
              <a:t>Distributed</a:t>
            </a:r>
            <a:r>
              <a:rPr lang="hu-HU" sz="2400" dirty="0" smtClean="0"/>
              <a:t> </a:t>
            </a:r>
            <a:r>
              <a:rPr lang="hu-HU" sz="2400" dirty="0" err="1" smtClean="0"/>
              <a:t>queries</a:t>
            </a:r>
            <a:r>
              <a:rPr lang="hu-HU" sz="2400" dirty="0" smtClean="0"/>
              <a:t> </a:t>
            </a:r>
            <a:r>
              <a:rPr lang="hu-HU" sz="2400" dirty="0" err="1" smtClean="0"/>
              <a:t>for</a:t>
            </a:r>
            <a:r>
              <a:rPr lang="hu-HU" sz="2400" dirty="0" smtClean="0"/>
              <a:t> </a:t>
            </a:r>
            <a:r>
              <a:rPr lang="hu-HU" sz="2400" dirty="0" err="1" smtClean="0"/>
              <a:t>scientific</a:t>
            </a:r>
            <a:r>
              <a:rPr lang="hu-HU" sz="2400" dirty="0" smtClean="0"/>
              <a:t> </a:t>
            </a:r>
            <a:r>
              <a:rPr lang="hu-HU" sz="2400" dirty="0" err="1" smtClean="0"/>
              <a:t>data</a:t>
            </a:r>
            <a:endParaRPr lang="hu-HU" sz="2400" dirty="0" smtClean="0"/>
          </a:p>
          <a:p>
            <a:r>
              <a:rPr lang="hu-HU" sz="2400" dirty="0" smtClean="0"/>
              <a:t>Import, export, </a:t>
            </a:r>
            <a:r>
              <a:rPr lang="hu-HU" sz="2400" dirty="0" err="1" smtClean="0"/>
              <a:t>scheduling</a:t>
            </a:r>
            <a:r>
              <a:rPr lang="hu-HU" sz="2400" dirty="0" smtClean="0"/>
              <a:t>, web </a:t>
            </a:r>
            <a:r>
              <a:rPr lang="hu-HU" sz="2400" dirty="0" err="1" smtClean="0"/>
              <a:t>access</a:t>
            </a:r>
            <a:endParaRPr lang="hu-HU" sz="2400" dirty="0" smtClean="0"/>
          </a:p>
          <a:p>
            <a:r>
              <a:rPr lang="hu-HU" sz="2400" dirty="0" smtClean="0"/>
              <a:t>SQL </a:t>
            </a:r>
            <a:r>
              <a:rPr lang="hu-HU" sz="2400" dirty="0" err="1" smtClean="0"/>
              <a:t>parser</a:t>
            </a:r>
            <a:r>
              <a:rPr lang="hu-HU" sz="2400" dirty="0" smtClean="0"/>
              <a:t> and </a:t>
            </a:r>
            <a:r>
              <a:rPr lang="hu-HU" sz="2400" dirty="0" err="1" smtClean="0"/>
              <a:t>name</a:t>
            </a:r>
            <a:r>
              <a:rPr lang="hu-HU" sz="2400" dirty="0" smtClean="0"/>
              <a:t> </a:t>
            </a:r>
            <a:r>
              <a:rPr lang="hu-HU" sz="2400" dirty="0" err="1" smtClean="0"/>
              <a:t>resolver</a:t>
            </a:r>
            <a:endParaRPr lang="hu-HU" sz="2400" dirty="0" smtClean="0"/>
          </a:p>
          <a:p>
            <a:r>
              <a:rPr lang="hu-HU" sz="2400" dirty="0" err="1" smtClean="0"/>
              <a:t>Schema</a:t>
            </a:r>
            <a:r>
              <a:rPr lang="hu-HU" sz="2400" dirty="0" smtClean="0"/>
              <a:t> browser, </a:t>
            </a:r>
            <a:r>
              <a:rPr lang="hu-HU" sz="2400" dirty="0" err="1" smtClean="0"/>
              <a:t>extended</a:t>
            </a:r>
            <a:r>
              <a:rPr lang="hu-HU" sz="2400" dirty="0" smtClean="0"/>
              <a:t> </a:t>
            </a:r>
            <a:r>
              <a:rPr lang="hu-HU" sz="2400" dirty="0" err="1" smtClean="0"/>
              <a:t>meta-data</a:t>
            </a:r>
            <a:endParaRPr lang="hu-HU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4103124"/>
            <a:ext cx="8712968" cy="2584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 smtClean="0"/>
              <a:t>SkyQuery</a:t>
            </a:r>
            <a:r>
              <a:rPr lang="hu-HU" b="1" dirty="0" smtClean="0"/>
              <a:t> </a:t>
            </a:r>
            <a:r>
              <a:rPr lang="hu-HU" b="1" dirty="0" err="1" smtClean="0"/>
              <a:t>features</a:t>
            </a:r>
            <a:r>
              <a:rPr lang="hu-HU" b="1" dirty="0" smtClean="0"/>
              <a:t> (</a:t>
            </a:r>
            <a:r>
              <a:rPr lang="hu-HU" b="1" dirty="0" err="1" smtClean="0"/>
              <a:t>ongoing</a:t>
            </a:r>
            <a:r>
              <a:rPr lang="hu-HU" b="1" dirty="0" smtClean="0"/>
              <a:t> </a:t>
            </a:r>
            <a:r>
              <a:rPr lang="hu-HU" b="1" dirty="0" err="1" smtClean="0"/>
              <a:t>work</a:t>
            </a:r>
            <a:r>
              <a:rPr lang="hu-HU" b="1" dirty="0" smtClean="0"/>
              <a:t>)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hu-HU" dirty="0" err="1" smtClean="0"/>
              <a:t>Fetch</a:t>
            </a:r>
            <a:r>
              <a:rPr lang="hu-HU" dirty="0" smtClean="0"/>
              <a:t> </a:t>
            </a:r>
            <a:r>
              <a:rPr lang="hu-HU" dirty="0" err="1" smtClean="0"/>
              <a:t>data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dirty="0" err="1" smtClean="0"/>
              <a:t>remote</a:t>
            </a:r>
            <a:r>
              <a:rPr lang="hu-HU" dirty="0" smtClean="0"/>
              <a:t> </a:t>
            </a:r>
            <a:r>
              <a:rPr lang="hu-HU" dirty="0" err="1" smtClean="0"/>
              <a:t>sources</a:t>
            </a:r>
            <a:endParaRPr lang="hu-HU" dirty="0" smtClean="0"/>
          </a:p>
          <a:p>
            <a:pPr lvl="1"/>
            <a:r>
              <a:rPr lang="hu-HU" dirty="0" err="1" smtClean="0"/>
              <a:t>Protocol</a:t>
            </a:r>
            <a:r>
              <a:rPr lang="hu-HU" dirty="0" smtClean="0"/>
              <a:t> </a:t>
            </a:r>
            <a:r>
              <a:rPr lang="hu-HU" dirty="0" err="1" smtClean="0"/>
              <a:t>plug-ins</a:t>
            </a:r>
            <a:endParaRPr lang="hu-HU" dirty="0" smtClean="0"/>
          </a:p>
          <a:p>
            <a:pPr lvl="1"/>
            <a:r>
              <a:rPr lang="hu-HU" dirty="0" err="1" smtClean="0"/>
              <a:t>Pre-filtering</a:t>
            </a:r>
            <a:r>
              <a:rPr lang="hu-HU" dirty="0" smtClean="0"/>
              <a:t> </a:t>
            </a:r>
            <a:r>
              <a:rPr lang="hu-HU" dirty="0" err="1" smtClean="0"/>
              <a:t>using</a:t>
            </a:r>
            <a:r>
              <a:rPr lang="hu-HU" dirty="0" smtClean="0"/>
              <a:t> WHERE </a:t>
            </a:r>
            <a:r>
              <a:rPr lang="hu-HU" dirty="0" err="1" smtClean="0"/>
              <a:t>clause</a:t>
            </a:r>
            <a:endParaRPr lang="hu-HU" dirty="0" smtClean="0"/>
          </a:p>
          <a:p>
            <a:pPr lvl="1"/>
            <a:r>
              <a:rPr lang="hu-HU" dirty="0" smtClean="0"/>
              <a:t>Works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MySQL</a:t>
            </a:r>
            <a:r>
              <a:rPr lang="hu-HU" dirty="0" smtClean="0"/>
              <a:t>, </a:t>
            </a:r>
            <a:r>
              <a:rPr lang="hu-HU" dirty="0" err="1" smtClean="0"/>
              <a:t>Postgres</a:t>
            </a:r>
            <a:r>
              <a:rPr lang="hu-HU" dirty="0" smtClean="0"/>
              <a:t>, no VO TAP </a:t>
            </a:r>
            <a:r>
              <a:rPr lang="hu-HU" dirty="0" err="1" smtClean="0"/>
              <a:t>yet</a:t>
            </a:r>
            <a:endParaRPr lang="hu-HU" dirty="0"/>
          </a:p>
          <a:p>
            <a:endParaRPr lang="hu-HU" dirty="0" smtClean="0"/>
          </a:p>
          <a:p>
            <a:r>
              <a:rPr lang="hu-HU" dirty="0" smtClean="0"/>
              <a:t>VO </a:t>
            </a:r>
            <a:r>
              <a:rPr lang="hu-HU" dirty="0" err="1" smtClean="0"/>
              <a:t>compliancy</a:t>
            </a:r>
            <a:endParaRPr lang="hu-HU" dirty="0" smtClean="0"/>
          </a:p>
          <a:p>
            <a:pPr lvl="1"/>
            <a:r>
              <a:rPr lang="hu-HU" dirty="0" err="1" smtClean="0"/>
              <a:t>via</a:t>
            </a:r>
            <a:r>
              <a:rPr lang="hu-HU" dirty="0" smtClean="0"/>
              <a:t> </a:t>
            </a:r>
            <a:r>
              <a:rPr lang="hu-HU" dirty="0" err="1" smtClean="0"/>
              <a:t>plug-ins</a:t>
            </a:r>
            <a:endParaRPr lang="hu-HU" dirty="0" smtClean="0"/>
          </a:p>
          <a:p>
            <a:pPr lvl="1"/>
            <a:r>
              <a:rPr lang="hu-HU" dirty="0" err="1" smtClean="0"/>
              <a:t>Keep</a:t>
            </a:r>
            <a:r>
              <a:rPr lang="hu-HU" dirty="0" smtClean="0"/>
              <a:t> </a:t>
            </a:r>
            <a:r>
              <a:rPr lang="hu-HU" dirty="0" err="1" smtClean="0"/>
              <a:t>system</a:t>
            </a:r>
            <a:r>
              <a:rPr lang="hu-HU" dirty="0" smtClean="0"/>
              <a:t> </a:t>
            </a:r>
            <a:r>
              <a:rPr lang="hu-HU" dirty="0" err="1" smtClean="0"/>
              <a:t>generic</a:t>
            </a:r>
            <a:r>
              <a:rPr lang="hu-HU" dirty="0" smtClean="0"/>
              <a:t> and </a:t>
            </a:r>
            <a:r>
              <a:rPr lang="hu-HU" dirty="0" err="1" smtClean="0"/>
              <a:t>domain</a:t>
            </a:r>
            <a:r>
              <a:rPr lang="hu-HU" dirty="0" smtClean="0"/>
              <a:t> </a:t>
            </a:r>
            <a:r>
              <a:rPr lang="hu-HU" dirty="0" err="1" smtClean="0"/>
              <a:t>independent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err="1" smtClean="0"/>
              <a:t>Region-based</a:t>
            </a:r>
            <a:r>
              <a:rPr lang="hu-HU" dirty="0" smtClean="0"/>
              <a:t> </a:t>
            </a:r>
            <a:r>
              <a:rPr lang="hu-HU" dirty="0" err="1" smtClean="0"/>
              <a:t>filtering</a:t>
            </a:r>
            <a:endParaRPr lang="hu-HU" dirty="0" smtClean="0"/>
          </a:p>
          <a:p>
            <a:pPr lvl="1"/>
            <a:r>
              <a:rPr lang="hu-HU" dirty="0" err="1" smtClean="0"/>
              <a:t>Drop-out</a:t>
            </a:r>
            <a:r>
              <a:rPr lang="hu-HU" dirty="0" smtClean="0"/>
              <a:t> </a:t>
            </a:r>
            <a:r>
              <a:rPr lang="hu-HU" dirty="0" err="1" smtClean="0"/>
              <a:t>detection</a:t>
            </a:r>
            <a:endParaRPr lang="hu-HU" dirty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 smtClean="0"/>
              <a:t>SkyQuery</a:t>
            </a:r>
            <a:r>
              <a:rPr lang="hu-HU" b="1" dirty="0" smtClean="0"/>
              <a:t> (</a:t>
            </a:r>
            <a:r>
              <a:rPr lang="hu-HU" b="1" dirty="0" err="1" smtClean="0"/>
              <a:t>ongoing</a:t>
            </a:r>
            <a:r>
              <a:rPr lang="hu-HU" b="1" dirty="0" smtClean="0"/>
              <a:t> </a:t>
            </a:r>
            <a:r>
              <a:rPr lang="hu-HU" b="1" dirty="0" err="1" smtClean="0"/>
              <a:t>work</a:t>
            </a:r>
            <a:r>
              <a:rPr lang="hu-HU" b="1" dirty="0" smtClean="0"/>
              <a:t>)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hu-HU" dirty="0" smtClean="0"/>
              <a:t>Storage </a:t>
            </a:r>
            <a:r>
              <a:rPr lang="hu-HU" dirty="0" err="1" smtClean="0"/>
              <a:t>optimizations</a:t>
            </a:r>
            <a:endParaRPr lang="hu-HU" dirty="0" smtClean="0"/>
          </a:p>
          <a:p>
            <a:pPr lvl="1"/>
            <a:r>
              <a:rPr lang="hu-HU" dirty="0" smtClean="0"/>
              <a:t>Access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data</a:t>
            </a:r>
            <a:r>
              <a:rPr lang="hu-HU" dirty="0" smtClean="0"/>
              <a:t> </a:t>
            </a:r>
            <a:r>
              <a:rPr lang="hu-HU" dirty="0" err="1" smtClean="0"/>
              <a:t>columns</a:t>
            </a:r>
            <a:r>
              <a:rPr lang="hu-HU" dirty="0" smtClean="0"/>
              <a:t> is </a:t>
            </a:r>
            <a:r>
              <a:rPr lang="hu-HU" dirty="0" err="1" smtClean="0"/>
              <a:t>not</a:t>
            </a:r>
            <a:r>
              <a:rPr lang="hu-HU" dirty="0" smtClean="0"/>
              <a:t> </a:t>
            </a:r>
            <a:r>
              <a:rPr lang="hu-HU" dirty="0" err="1" smtClean="0"/>
              <a:t>equally</a:t>
            </a:r>
            <a:r>
              <a:rPr lang="hu-HU" dirty="0" smtClean="0"/>
              <a:t> </a:t>
            </a:r>
            <a:r>
              <a:rPr lang="hu-HU" dirty="0" err="1" smtClean="0"/>
              <a:t>distributed</a:t>
            </a:r>
            <a:endParaRPr lang="hu-HU" dirty="0" smtClean="0"/>
          </a:p>
          <a:p>
            <a:pPr lvl="1"/>
            <a:r>
              <a:rPr lang="hu-HU" dirty="0" err="1" smtClean="0"/>
              <a:t>Move</a:t>
            </a:r>
            <a:r>
              <a:rPr lang="hu-HU" dirty="0" smtClean="0"/>
              <a:t> </a:t>
            </a:r>
            <a:r>
              <a:rPr lang="hu-HU" dirty="0" err="1" smtClean="0"/>
              <a:t>less-accessed</a:t>
            </a:r>
            <a:r>
              <a:rPr lang="hu-HU" dirty="0" smtClean="0"/>
              <a:t> </a:t>
            </a:r>
            <a:r>
              <a:rPr lang="hu-HU" dirty="0" err="1" smtClean="0"/>
              <a:t>data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big</a:t>
            </a:r>
            <a:r>
              <a:rPr lang="hu-HU" dirty="0" smtClean="0"/>
              <a:t> </a:t>
            </a:r>
            <a:r>
              <a:rPr lang="hu-HU" dirty="0" err="1" smtClean="0"/>
              <a:t>but</a:t>
            </a:r>
            <a:r>
              <a:rPr lang="hu-HU" dirty="0" smtClean="0"/>
              <a:t> </a:t>
            </a:r>
            <a:r>
              <a:rPr lang="hu-HU" dirty="0" err="1" smtClean="0"/>
              <a:t>slow</a:t>
            </a:r>
            <a:r>
              <a:rPr lang="hu-HU" dirty="0" smtClean="0"/>
              <a:t> </a:t>
            </a:r>
            <a:r>
              <a:rPr lang="hu-HU" dirty="0" err="1" smtClean="0"/>
              <a:t>storage</a:t>
            </a:r>
            <a:endParaRPr lang="hu-HU" dirty="0" smtClean="0"/>
          </a:p>
          <a:p>
            <a:pPr lvl="1"/>
            <a:r>
              <a:rPr lang="hu-HU" dirty="0" err="1" smtClean="0"/>
              <a:t>Lazy</a:t>
            </a:r>
            <a:r>
              <a:rPr lang="hu-HU" dirty="0" smtClean="0"/>
              <a:t> </a:t>
            </a:r>
            <a:r>
              <a:rPr lang="hu-HU" dirty="0" err="1" smtClean="0"/>
              <a:t>joins</a:t>
            </a:r>
            <a:endParaRPr lang="hu-HU" dirty="0" smtClean="0"/>
          </a:p>
          <a:p>
            <a:pPr lvl="1"/>
            <a:endParaRPr lang="hu-HU" dirty="0"/>
          </a:p>
          <a:p>
            <a:r>
              <a:rPr lang="hu-HU" dirty="0" err="1" smtClean="0"/>
              <a:t>Full</a:t>
            </a:r>
            <a:r>
              <a:rPr lang="hu-HU" dirty="0" smtClean="0"/>
              <a:t> SQL </a:t>
            </a:r>
            <a:r>
              <a:rPr lang="hu-HU" dirty="0" err="1" smtClean="0"/>
              <a:t>support</a:t>
            </a:r>
            <a:endParaRPr lang="hu-HU" dirty="0" smtClean="0"/>
          </a:p>
          <a:p>
            <a:pPr lvl="1"/>
            <a:r>
              <a:rPr lang="hu-HU" dirty="0" err="1" smtClean="0"/>
              <a:t>Currently</a:t>
            </a:r>
            <a:r>
              <a:rPr lang="hu-HU" dirty="0" smtClean="0"/>
              <a:t> limited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single</a:t>
            </a:r>
            <a:r>
              <a:rPr lang="hu-HU" dirty="0" smtClean="0"/>
              <a:t> SELECT </a:t>
            </a:r>
            <a:r>
              <a:rPr lang="hu-HU" dirty="0" err="1" smtClean="0"/>
              <a:t>queries</a:t>
            </a:r>
            <a:endParaRPr lang="hu-HU" dirty="0" smtClean="0"/>
          </a:p>
          <a:p>
            <a:pPr lvl="1"/>
            <a:r>
              <a:rPr lang="hu-HU" dirty="0" smtClean="0"/>
              <a:t>Add </a:t>
            </a:r>
            <a:r>
              <a:rPr lang="hu-HU" dirty="0" err="1" smtClean="0"/>
              <a:t>support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full</a:t>
            </a:r>
            <a:r>
              <a:rPr lang="hu-HU" dirty="0" smtClean="0"/>
              <a:t> T-SQL scripting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hu-HU" sz="4000" b="1" i="1" dirty="0"/>
          </a:p>
          <a:p>
            <a:pPr algn="ctr">
              <a:buNone/>
            </a:pPr>
            <a:r>
              <a:rPr lang="hu-HU" sz="4000" b="1" i="1" dirty="0" smtClean="0"/>
              <a:t>http://voservices.net/skyquery</a:t>
            </a:r>
          </a:p>
          <a:p>
            <a:pPr algn="ctr">
              <a:buNone/>
            </a:pPr>
            <a:endParaRPr lang="hu-HU" sz="4000" b="1" i="1" dirty="0"/>
          </a:p>
          <a:p>
            <a:pPr algn="ctr">
              <a:buNone/>
            </a:pPr>
            <a:r>
              <a:rPr lang="hu-HU" sz="4000" b="1" i="1" dirty="0" smtClean="0"/>
              <a:t>dobos@</a:t>
            </a:r>
            <a:r>
              <a:rPr lang="hu-HU" sz="4000" b="1" i="1" dirty="0" err="1" smtClean="0"/>
              <a:t>complex.elte.hu</a:t>
            </a:r>
            <a:endParaRPr lang="hu-HU" sz="4000" b="1" i="1" dirty="0" smtClean="0"/>
          </a:p>
          <a:p>
            <a:pPr algn="ctr">
              <a:buNone/>
            </a:pPr>
            <a:endParaRPr lang="hu-HU" sz="4000" b="1" i="1" dirty="0" smtClean="0"/>
          </a:p>
          <a:p>
            <a:pPr algn="ctr">
              <a:buNone/>
            </a:pPr>
            <a:endParaRPr lang="hu-HU" sz="2000" dirty="0" smtClean="0"/>
          </a:p>
          <a:p>
            <a:pPr algn="ctr">
              <a:buNone/>
            </a:pPr>
            <a:r>
              <a:rPr lang="hu-HU" sz="2000" dirty="0" smtClean="0"/>
              <a:t>A </a:t>
            </a:r>
            <a:r>
              <a:rPr lang="hu-HU" sz="2000" dirty="0" smtClean="0"/>
              <a:t>projekt megvalósítása az OTKA-103244  projekt keretében történt.</a:t>
            </a:r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noProof="0" smtClean="0"/>
              <a:t>Driving force: Moore’s law</a:t>
            </a:r>
            <a:endParaRPr lang="en-US" b="1" noProof="0"/>
          </a:p>
        </p:txBody>
      </p:sp>
      <p:pic>
        <p:nvPicPr>
          <p:cNvPr id="52234" name="Picture 10" descr="http://upload.wikimedia.org/wikipedia/commons/5/52/Intel_400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548680"/>
            <a:ext cx="864096" cy="832412"/>
          </a:xfrm>
          <a:prstGeom prst="rect">
            <a:avLst/>
          </a:prstGeom>
          <a:noFill/>
          <a:effectLst>
            <a:glow rad="63500">
              <a:schemeClr val="tx1">
                <a:alpha val="40000"/>
              </a:schemeClr>
            </a:glow>
          </a:effectLst>
        </p:spPr>
      </p:pic>
      <p:pic>
        <p:nvPicPr>
          <p:cNvPr id="52237" name="Picture 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1772816"/>
            <a:ext cx="134842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tx1">
                <a:alpha val="40000"/>
              </a:schemeClr>
            </a:glow>
          </a:effectLst>
        </p:spPr>
      </p:pic>
      <p:pic>
        <p:nvPicPr>
          <p:cNvPr id="52240" name="Picture 1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3284984"/>
            <a:ext cx="134239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tx1">
                <a:alpha val="40000"/>
              </a:schemeClr>
            </a:glow>
          </a:effectLst>
        </p:spPr>
      </p:pic>
      <p:pic>
        <p:nvPicPr>
          <p:cNvPr id="52242" name="Picture 18" descr="http://www.altiusdirectory.com/Business/images/world-billionaire/GordonMoore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4725144"/>
            <a:ext cx="2232248" cy="1562574"/>
          </a:xfrm>
          <a:prstGeom prst="rect">
            <a:avLst/>
          </a:prstGeom>
          <a:noFill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268760"/>
            <a:ext cx="5973245" cy="5368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noProof="0" smtClean="0"/>
              <a:t>Exponential growth</a:t>
            </a:r>
            <a:endParaRPr lang="en-US" b="1" noProof="0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</p:nvPr>
        </p:nvGraphicFramePr>
        <p:xfrm>
          <a:off x="457200" y="3140968"/>
          <a:ext cx="8291264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4274" name="Picture 2" descr="http://www.sdss.org/dr5/instruments/imager/faceplat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3766907" y="1975837"/>
            <a:ext cx="1584177" cy="2186248"/>
          </a:xfrm>
          <a:prstGeom prst="rect">
            <a:avLst/>
          </a:prstGeom>
          <a:noFill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6516216" y="2276872"/>
            <a:ext cx="2160240" cy="162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4" descr="http://www.qmed.com/files/ck_images/electronic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3540" y="2276872"/>
            <a:ext cx="2184244" cy="16381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noProof="0" smtClean="0"/>
              <a:t>Tractable algorithms</a:t>
            </a:r>
            <a:endParaRPr lang="en-US" b="1" noProof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noProof="0" dirty="0" smtClean="0"/>
              <a:t>Data size					</a:t>
            </a:r>
            <a:r>
              <a:rPr lang="en-US" sz="4000" noProof="0" dirty="0" smtClean="0">
                <a:latin typeface="Cambria Math"/>
                <a:ea typeface="Cambria Math"/>
              </a:rPr>
              <a:t>∝ e</a:t>
            </a:r>
            <a:r>
              <a:rPr lang="en-US" sz="4000" baseline="30000" noProof="0" dirty="0" smtClean="0">
                <a:latin typeface="Cambria Math"/>
                <a:ea typeface="Cambria Math"/>
              </a:rPr>
              <a:t>t</a:t>
            </a:r>
            <a:endParaRPr lang="en-US" sz="4000" baseline="30000" noProof="0" dirty="0" smtClean="0"/>
          </a:p>
          <a:p>
            <a:endParaRPr lang="en-US" sz="4000" noProof="0" dirty="0" smtClean="0"/>
          </a:p>
          <a:p>
            <a:r>
              <a:rPr lang="en-US" sz="4000" noProof="0" dirty="0" err="1" smtClean="0"/>
              <a:t>Comput</a:t>
            </a:r>
            <a:r>
              <a:rPr lang="hu-HU" sz="4000" noProof="0" dirty="0" smtClean="0"/>
              <a:t>ing</a:t>
            </a:r>
            <a:r>
              <a:rPr lang="en-US" sz="4000" noProof="0" dirty="0" smtClean="0"/>
              <a:t> power			</a:t>
            </a:r>
            <a:r>
              <a:rPr lang="en-US" sz="4000" noProof="0" dirty="0" smtClean="0">
                <a:latin typeface="Cambria Math"/>
                <a:ea typeface="Cambria Math"/>
              </a:rPr>
              <a:t>∝ e</a:t>
            </a:r>
            <a:r>
              <a:rPr lang="en-US" sz="4000" baseline="30000" noProof="0" dirty="0" smtClean="0">
                <a:latin typeface="Cambria Math"/>
                <a:ea typeface="Cambria Math"/>
              </a:rPr>
              <a:t>t</a:t>
            </a:r>
          </a:p>
          <a:p>
            <a:endParaRPr lang="en-US" sz="4000" noProof="0" dirty="0" smtClean="0"/>
          </a:p>
          <a:p>
            <a:r>
              <a:rPr lang="en-US" sz="4000" noProof="0" dirty="0" smtClean="0"/>
              <a:t>Algorithms must be			o(N)</a:t>
            </a:r>
          </a:p>
          <a:p>
            <a:endParaRPr lang="en-US" sz="4000" noProof="0" dirty="0" smtClean="0"/>
          </a:p>
          <a:p>
            <a:r>
              <a:rPr lang="en-US" sz="4000" noProof="0" dirty="0" smtClean="0"/>
              <a:t>o(N log N) at most!</a:t>
            </a:r>
            <a:endParaRPr lang="en-US" sz="4000" noProof="0" dirty="0"/>
          </a:p>
        </p:txBody>
      </p:sp>
      <p:grpSp>
        <p:nvGrpSpPr>
          <p:cNvPr id="6" name="Csoportba foglalás 5"/>
          <p:cNvGrpSpPr/>
          <p:nvPr/>
        </p:nvGrpSpPr>
        <p:grpSpPr>
          <a:xfrm>
            <a:off x="6444208" y="4869160"/>
            <a:ext cx="1752381" cy="1726984"/>
            <a:chOff x="6444208" y="4869160"/>
            <a:chExt cx="1752381" cy="1726984"/>
          </a:xfrm>
        </p:grpSpPr>
        <p:pic>
          <p:nvPicPr>
            <p:cNvPr id="9218" name="Picture 2" descr="C:\Users\dobos\AppData\Local\Microsoft\Windows\Temporary Internet Files\Content.IE5\ROWLQTZI\MC900432538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444208" y="4869160"/>
              <a:ext cx="1752381" cy="1726984"/>
            </a:xfrm>
            <a:prstGeom prst="rect">
              <a:avLst/>
            </a:prstGeom>
            <a:noFill/>
          </p:spPr>
        </p:pic>
        <p:sp>
          <p:nvSpPr>
            <p:cNvPr id="4" name="Téglalap 3"/>
            <p:cNvSpPr/>
            <p:nvPr/>
          </p:nvSpPr>
          <p:spPr>
            <a:xfrm>
              <a:off x="6660232" y="5301208"/>
              <a:ext cx="136815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hu-HU" sz="4800" b="1" u="dbl" dirty="0" smtClean="0"/>
                <a:t>A</a:t>
              </a:r>
              <a:r>
                <a:rPr lang="hu-HU" sz="4800" b="1" baseline="30000" dirty="0" smtClean="0"/>
                <a:t>−1</a:t>
              </a:r>
              <a:endParaRPr lang="hu-HU" sz="4800" b="1" baseline="30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noProof="0" smtClean="0"/>
              <a:t>Reading a 1TB disk</a:t>
            </a:r>
            <a:endParaRPr lang="en-US" b="1" noProof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noProof="0" smtClean="0"/>
              <a:t>Sequentially:		</a:t>
            </a:r>
            <a:r>
              <a:rPr lang="en-US" b="1" noProof="0" smtClean="0">
                <a:solidFill>
                  <a:srgbClr val="FF0000"/>
                </a:solidFill>
              </a:rPr>
              <a:t>4.5 hours</a:t>
            </a:r>
          </a:p>
          <a:p>
            <a:r>
              <a:rPr lang="en-US" b="1" noProof="0" smtClean="0"/>
              <a:t>Random access:	</a:t>
            </a:r>
            <a:r>
              <a:rPr lang="en-US" b="1" noProof="0" smtClean="0">
                <a:solidFill>
                  <a:srgbClr val="FF0000"/>
                </a:solidFill>
              </a:rPr>
              <a:t>15-150 day</a:t>
            </a:r>
          </a:p>
        </p:txBody>
      </p:sp>
      <p:pic>
        <p:nvPicPr>
          <p:cNvPr id="58370" name="Picture 2" descr="http://www.costumeshoes.net/images/longbeardwigsetmensdeluxelonggraywigbeardtheatreschur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181810"/>
            <a:ext cx="2664296" cy="3559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noProof="0" dirty="0" smtClean="0"/>
              <a:t>Main limitation:     Disk = tape = </a:t>
            </a:r>
            <a:r>
              <a:rPr lang="en-US" sz="4800" b="1" noProof="0" dirty="0" smtClean="0">
                <a:latin typeface="Candara" pitchFamily="34" charset="0"/>
                <a:sym typeface="Wingdings"/>
              </a:rPr>
              <a:t></a:t>
            </a:r>
            <a:endParaRPr lang="en-US" b="1" noProof="0" dirty="0"/>
          </a:p>
        </p:txBody>
      </p:sp>
      <p:pic>
        <p:nvPicPr>
          <p:cNvPr id="8" name="Picture 1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5493" y="2420888"/>
            <a:ext cx="2502411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" descr="http://us.123rf.com/400wm/400/400/claudiodivizia/claudiodivizia0806/claudiodivizia080600011/3134374-magnetic-tape-reel-for-computer-data-storag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352" y="2420888"/>
            <a:ext cx="2520000" cy="2520000"/>
          </a:xfrm>
          <a:prstGeom prst="rect">
            <a:avLst/>
          </a:prstGeom>
          <a:noFill/>
        </p:spPr>
      </p:pic>
      <p:sp>
        <p:nvSpPr>
          <p:cNvPr id="10" name="Egyenlő 9"/>
          <p:cNvSpPr/>
          <p:nvPr/>
        </p:nvSpPr>
        <p:spPr>
          <a:xfrm>
            <a:off x="3995936" y="3356992"/>
            <a:ext cx="864096" cy="576064"/>
          </a:xfrm>
          <a:prstGeom prst="mathEqual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AutoShape 3"/>
          <p:cNvSpPr>
            <a:spLocks noChangeAspect="1" noChangeArrowheads="1" noTextEdit="1"/>
          </p:cNvSpPr>
          <p:nvPr/>
        </p:nvSpPr>
        <p:spPr bwMode="auto">
          <a:xfrm>
            <a:off x="971600" y="620688"/>
            <a:ext cx="7815263" cy="586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" y="0"/>
            <a:ext cx="9372533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ím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400" b="1" dirty="0" err="1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Solution</a:t>
            </a:r>
            <a:r>
              <a:rPr lang="hu-HU" sz="44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: </a:t>
            </a:r>
            <a:r>
              <a:rPr lang="hu-HU" sz="4400" b="1" dirty="0" err="1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parallelize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poorwilliam.net/pix/cannon-annie-jump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312" y="147265"/>
            <a:ext cx="3657600" cy="2633663"/>
          </a:xfrm>
          <a:prstGeom prst="rect">
            <a:avLst/>
          </a:prstGeom>
          <a:noFill/>
        </p:spPr>
      </p:pic>
      <p:pic>
        <p:nvPicPr>
          <p:cNvPr id="59398" name="Picture 6" descr="http://chronicle.com/img/photos/biz/photo_5523_wide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888940"/>
            <a:ext cx="7704856" cy="38524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1532</TotalTime>
  <Words>429</Words>
  <Application>Microsoft Office PowerPoint</Application>
  <PresentationFormat>Diavetítés a képernyőre (4:3 oldalarány)</PresentationFormat>
  <Paragraphs>145</Paragraphs>
  <Slides>26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27" baseType="lpstr">
      <vt:lpstr>Office-téma</vt:lpstr>
      <vt:lpstr>Cross-matching the sky with database server cluster</vt:lpstr>
      <vt:lpstr>Data tsunami 1959</vt:lpstr>
      <vt:lpstr>Driving force: Moore’s law</vt:lpstr>
      <vt:lpstr>Exponential growth</vt:lpstr>
      <vt:lpstr>Tractable algorithms</vt:lpstr>
      <vt:lpstr>Reading a 1TB disk</vt:lpstr>
      <vt:lpstr>Main limitation:     Disk = tape = </vt:lpstr>
      <vt:lpstr>8. dia</vt:lpstr>
      <vt:lpstr>9. dia</vt:lpstr>
      <vt:lpstr>Relational databases</vt:lpstr>
      <vt:lpstr>RDBMS: scale-up</vt:lpstr>
      <vt:lpstr>RDBMS: scale-out</vt:lpstr>
      <vt:lpstr>RDBMS: scale-out</vt:lpstr>
      <vt:lpstr>Algorithms</vt:lpstr>
      <vt:lpstr>Sky surveys, catalogs</vt:lpstr>
      <vt:lpstr>The multiwavelength sky</vt:lpstr>
      <vt:lpstr>Crossmatching</vt:lpstr>
      <vt:lpstr>Sample XMatch query</vt:lpstr>
      <vt:lpstr>How to extend SQL</vt:lpstr>
      <vt:lpstr>Scaling out: query partitioning</vt:lpstr>
      <vt:lpstr>Zone algorithm</vt:lpstr>
      <vt:lpstr>New generation SkyQuery</vt:lpstr>
      <vt:lpstr>Graywulf software stack</vt:lpstr>
      <vt:lpstr>SkyQuery features (ongoing work)</vt:lpstr>
      <vt:lpstr>SkyQuery (ongoing work)</vt:lpstr>
      <vt:lpstr>26.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Dobos Lászó</dc:creator>
  <cp:lastModifiedBy>Dobos Lászó</cp:lastModifiedBy>
  <cp:revision>90</cp:revision>
  <dcterms:created xsi:type="dcterms:W3CDTF">2014-05-15T05:00:01Z</dcterms:created>
  <dcterms:modified xsi:type="dcterms:W3CDTF">2014-09-18T05:48:17Z</dcterms:modified>
</cp:coreProperties>
</file>