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33"/>
  </p:notesMasterIdLst>
  <p:handoutMasterIdLst>
    <p:handoutMasterId r:id="rId34"/>
  </p:handoutMasterIdLst>
  <p:sldIdLst>
    <p:sldId id="256" r:id="rId2"/>
    <p:sldId id="525" r:id="rId3"/>
    <p:sldId id="733" r:id="rId4"/>
    <p:sldId id="731" r:id="rId5"/>
    <p:sldId id="732" r:id="rId6"/>
    <p:sldId id="734" r:id="rId7"/>
    <p:sldId id="735" r:id="rId8"/>
    <p:sldId id="747" r:id="rId9"/>
    <p:sldId id="703" r:id="rId10"/>
    <p:sldId id="740" r:id="rId11"/>
    <p:sldId id="746" r:id="rId12"/>
    <p:sldId id="744" r:id="rId13"/>
    <p:sldId id="745" r:id="rId14"/>
    <p:sldId id="748" r:id="rId15"/>
    <p:sldId id="705" r:id="rId16"/>
    <p:sldId id="717" r:id="rId17"/>
    <p:sldId id="706" r:id="rId18"/>
    <p:sldId id="741" r:id="rId19"/>
    <p:sldId id="707" r:id="rId20"/>
    <p:sldId id="742" r:id="rId21"/>
    <p:sldId id="710" r:id="rId22"/>
    <p:sldId id="711" r:id="rId23"/>
    <p:sldId id="715" r:id="rId24"/>
    <p:sldId id="718" r:id="rId25"/>
    <p:sldId id="749" r:id="rId26"/>
    <p:sldId id="714" r:id="rId27"/>
    <p:sldId id="750" r:id="rId28"/>
    <p:sldId id="752" r:id="rId29"/>
    <p:sldId id="751" r:id="rId30"/>
    <p:sldId id="526" r:id="rId31"/>
    <p:sldId id="655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6FF"/>
    <a:srgbClr val="B2B2B2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661" autoAdjust="0"/>
    <p:restoredTop sz="94660"/>
  </p:normalViewPr>
  <p:slideViewPr>
    <p:cSldViewPr>
      <p:cViewPr varScale="1">
        <p:scale>
          <a:sx n="74" d="100"/>
          <a:sy n="74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EB5D1F-96E0-44B0-9ED6-77170621A405}" type="doc">
      <dgm:prSet loTypeId="urn:microsoft.com/office/officeart/2005/8/layout/venn1" loCatId="relationship" qsTypeId="urn:microsoft.com/office/officeart/2005/8/quickstyle/3d3" qsCatId="3D" csTypeId="urn:microsoft.com/office/officeart/2005/8/colors/colorful2" csCatId="colorful" phldr="1"/>
      <dgm:spPr/>
    </dgm:pt>
    <dgm:pt modelId="{503D02AB-A76D-47AF-A713-D791530D2A58}">
      <dgm:prSet phldrT="[Text]"/>
      <dgm:spPr/>
      <dgm:t>
        <a:bodyPr/>
        <a:lstStyle/>
        <a:p>
          <a:r>
            <a:rPr lang="en-US" dirty="0" smtClean="0"/>
            <a:t>Gadgets</a:t>
          </a:r>
          <a:endParaRPr lang="en-US" dirty="0"/>
        </a:p>
      </dgm:t>
    </dgm:pt>
    <dgm:pt modelId="{AD83AFC2-5E86-4E20-9D46-FB33D30EFABD}" type="parTrans" cxnId="{B97086B5-4055-44B3-8EAE-BA20BFB5E744}">
      <dgm:prSet/>
      <dgm:spPr/>
      <dgm:t>
        <a:bodyPr/>
        <a:lstStyle/>
        <a:p>
          <a:endParaRPr lang="en-US"/>
        </a:p>
      </dgm:t>
    </dgm:pt>
    <dgm:pt modelId="{C15935D2-A651-420D-9E59-ACAFCEDC1B7D}" type="sibTrans" cxnId="{B97086B5-4055-44B3-8EAE-BA20BFB5E744}">
      <dgm:prSet/>
      <dgm:spPr/>
      <dgm:t>
        <a:bodyPr/>
        <a:lstStyle/>
        <a:p>
          <a:endParaRPr lang="en-US"/>
        </a:p>
      </dgm:t>
    </dgm:pt>
    <dgm:pt modelId="{1925BEF6-FFCA-4DB4-9911-2665C38083C9}">
      <dgm:prSet phldrT="[Text]"/>
      <dgm:spPr/>
      <dgm:t>
        <a:bodyPr/>
        <a:lstStyle/>
        <a:p>
          <a:r>
            <a:rPr lang="en-US" dirty="0" smtClean="0"/>
            <a:t>Internet</a:t>
          </a:r>
          <a:endParaRPr lang="en-US" dirty="0"/>
        </a:p>
      </dgm:t>
    </dgm:pt>
    <dgm:pt modelId="{F0F17C99-BF7E-4C3A-BAA0-791DC22902BB}" type="parTrans" cxnId="{4BC40DF0-54A8-4B05-88A9-9516EDB68F4A}">
      <dgm:prSet/>
      <dgm:spPr/>
      <dgm:t>
        <a:bodyPr/>
        <a:lstStyle/>
        <a:p>
          <a:endParaRPr lang="en-US"/>
        </a:p>
      </dgm:t>
    </dgm:pt>
    <dgm:pt modelId="{46C596A2-BD13-429B-BF3E-5E04E6F2D71E}" type="sibTrans" cxnId="{4BC40DF0-54A8-4B05-88A9-9516EDB68F4A}">
      <dgm:prSet/>
      <dgm:spPr/>
      <dgm:t>
        <a:bodyPr/>
        <a:lstStyle/>
        <a:p>
          <a:endParaRPr lang="en-US"/>
        </a:p>
      </dgm:t>
    </dgm:pt>
    <dgm:pt modelId="{5603FB12-0ADF-4A53-9C55-79B1783E506B}">
      <dgm:prSet phldrT="[Text]"/>
      <dgm:spPr/>
      <dgm:t>
        <a:bodyPr/>
        <a:lstStyle/>
        <a:p>
          <a:r>
            <a:rPr lang="hu-HU" dirty="0" smtClean="0"/>
            <a:t>Moore</a:t>
          </a:r>
          <a:r>
            <a:rPr lang="en-US" dirty="0" smtClean="0"/>
            <a:t>’s law</a:t>
          </a:r>
          <a:endParaRPr lang="en-US" dirty="0"/>
        </a:p>
      </dgm:t>
    </dgm:pt>
    <dgm:pt modelId="{7BC8C041-9D27-44F5-BFF0-FFCBC6969A3F}" type="parTrans" cxnId="{581F6BA5-3E1E-4955-865A-98EC093EBE28}">
      <dgm:prSet/>
      <dgm:spPr/>
      <dgm:t>
        <a:bodyPr/>
        <a:lstStyle/>
        <a:p>
          <a:endParaRPr lang="en-US"/>
        </a:p>
      </dgm:t>
    </dgm:pt>
    <dgm:pt modelId="{E5E27D04-D2FA-47F9-B8EB-1FAB4A625A59}" type="sibTrans" cxnId="{581F6BA5-3E1E-4955-865A-98EC093EBE28}">
      <dgm:prSet/>
      <dgm:spPr/>
      <dgm:t>
        <a:bodyPr/>
        <a:lstStyle/>
        <a:p>
          <a:endParaRPr lang="en-US"/>
        </a:p>
      </dgm:t>
    </dgm:pt>
    <dgm:pt modelId="{E203C757-3918-483D-AEF8-EEF59EE0A796}" type="pres">
      <dgm:prSet presAssocID="{C6EB5D1F-96E0-44B0-9ED6-77170621A405}" presName="compositeShape" presStyleCnt="0">
        <dgm:presLayoutVars>
          <dgm:chMax val="7"/>
          <dgm:dir/>
          <dgm:resizeHandles val="exact"/>
        </dgm:presLayoutVars>
      </dgm:prSet>
      <dgm:spPr/>
    </dgm:pt>
    <dgm:pt modelId="{541EFB9D-3A80-46E7-B771-D0194DBE19D0}" type="pres">
      <dgm:prSet presAssocID="{503D02AB-A76D-47AF-A713-D791530D2A58}" presName="circ1" presStyleLbl="vennNode1" presStyleIdx="0" presStyleCnt="3" custLinFactNeighborY="-3125"/>
      <dgm:spPr/>
      <dgm:t>
        <a:bodyPr/>
        <a:lstStyle/>
        <a:p>
          <a:endParaRPr lang="en-US"/>
        </a:p>
      </dgm:t>
    </dgm:pt>
    <dgm:pt modelId="{928BE3E0-3BF4-416A-83BA-CEF8CD3DDF23}" type="pres">
      <dgm:prSet presAssocID="{503D02AB-A76D-47AF-A713-D791530D2A5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502C8-3E92-4923-A3F2-6329DFFE687D}" type="pres">
      <dgm:prSet presAssocID="{1925BEF6-FFCA-4DB4-9911-2665C38083C9}" presName="circ2" presStyleLbl="vennNode1" presStyleIdx="1" presStyleCnt="3"/>
      <dgm:spPr/>
      <dgm:t>
        <a:bodyPr/>
        <a:lstStyle/>
        <a:p>
          <a:endParaRPr lang="en-US"/>
        </a:p>
      </dgm:t>
    </dgm:pt>
    <dgm:pt modelId="{43787ED0-8FD9-4E1B-80C3-86EB38855717}" type="pres">
      <dgm:prSet presAssocID="{1925BEF6-FFCA-4DB4-9911-2665C38083C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30226-CB9B-47F0-A107-B66DF2596552}" type="pres">
      <dgm:prSet presAssocID="{5603FB12-0ADF-4A53-9C55-79B1783E506B}" presName="circ3" presStyleLbl="vennNode1" presStyleIdx="2" presStyleCnt="3"/>
      <dgm:spPr/>
      <dgm:t>
        <a:bodyPr/>
        <a:lstStyle/>
        <a:p>
          <a:endParaRPr lang="en-US"/>
        </a:p>
      </dgm:t>
    </dgm:pt>
    <dgm:pt modelId="{05E60D4D-9DB1-499C-A132-0C05EAC36852}" type="pres">
      <dgm:prSet presAssocID="{5603FB12-0ADF-4A53-9C55-79B1783E506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2FC1A7-69A6-4688-924C-60B9E381C3C2}" type="presOf" srcId="{1925BEF6-FFCA-4DB4-9911-2665C38083C9}" destId="{B12502C8-3E92-4923-A3F2-6329DFFE687D}" srcOrd="0" destOrd="0" presId="urn:microsoft.com/office/officeart/2005/8/layout/venn1"/>
    <dgm:cxn modelId="{1A4B84A1-4063-46E1-AA89-634A80A0E265}" type="presOf" srcId="{5603FB12-0ADF-4A53-9C55-79B1783E506B}" destId="{05E60D4D-9DB1-499C-A132-0C05EAC36852}" srcOrd="1" destOrd="0" presId="urn:microsoft.com/office/officeart/2005/8/layout/venn1"/>
    <dgm:cxn modelId="{03A38328-0D06-4171-996B-E0A34DBA7B39}" type="presOf" srcId="{503D02AB-A76D-47AF-A713-D791530D2A58}" destId="{541EFB9D-3A80-46E7-B771-D0194DBE19D0}" srcOrd="0" destOrd="0" presId="urn:microsoft.com/office/officeart/2005/8/layout/venn1"/>
    <dgm:cxn modelId="{B97086B5-4055-44B3-8EAE-BA20BFB5E744}" srcId="{C6EB5D1F-96E0-44B0-9ED6-77170621A405}" destId="{503D02AB-A76D-47AF-A713-D791530D2A58}" srcOrd="0" destOrd="0" parTransId="{AD83AFC2-5E86-4E20-9D46-FB33D30EFABD}" sibTransId="{C15935D2-A651-420D-9E59-ACAFCEDC1B7D}"/>
    <dgm:cxn modelId="{39DA139C-7DFE-44E6-B221-2D76165F79A9}" type="presOf" srcId="{503D02AB-A76D-47AF-A713-D791530D2A58}" destId="{928BE3E0-3BF4-416A-83BA-CEF8CD3DDF23}" srcOrd="1" destOrd="0" presId="urn:microsoft.com/office/officeart/2005/8/layout/venn1"/>
    <dgm:cxn modelId="{600B7631-A4B1-4153-B7CB-3626357F6231}" type="presOf" srcId="{1925BEF6-FFCA-4DB4-9911-2665C38083C9}" destId="{43787ED0-8FD9-4E1B-80C3-86EB38855717}" srcOrd="1" destOrd="0" presId="urn:microsoft.com/office/officeart/2005/8/layout/venn1"/>
    <dgm:cxn modelId="{6B12C30A-5DB7-4D79-8663-0BF8B9472E57}" type="presOf" srcId="{5603FB12-0ADF-4A53-9C55-79B1783E506B}" destId="{C1030226-CB9B-47F0-A107-B66DF2596552}" srcOrd="0" destOrd="0" presId="urn:microsoft.com/office/officeart/2005/8/layout/venn1"/>
    <dgm:cxn modelId="{581F6BA5-3E1E-4955-865A-98EC093EBE28}" srcId="{C6EB5D1F-96E0-44B0-9ED6-77170621A405}" destId="{5603FB12-0ADF-4A53-9C55-79B1783E506B}" srcOrd="2" destOrd="0" parTransId="{7BC8C041-9D27-44F5-BFF0-FFCBC6969A3F}" sibTransId="{E5E27D04-D2FA-47F9-B8EB-1FAB4A625A59}"/>
    <dgm:cxn modelId="{FDF0635C-A393-4D19-8405-D8DC1BCE0378}" type="presOf" srcId="{C6EB5D1F-96E0-44B0-9ED6-77170621A405}" destId="{E203C757-3918-483D-AEF8-EEF59EE0A796}" srcOrd="0" destOrd="0" presId="urn:microsoft.com/office/officeart/2005/8/layout/venn1"/>
    <dgm:cxn modelId="{4BC40DF0-54A8-4B05-88A9-9516EDB68F4A}" srcId="{C6EB5D1F-96E0-44B0-9ED6-77170621A405}" destId="{1925BEF6-FFCA-4DB4-9911-2665C38083C9}" srcOrd="1" destOrd="0" parTransId="{F0F17C99-BF7E-4C3A-BAA0-791DC22902BB}" sibTransId="{46C596A2-BD13-429B-BF3E-5E04E6F2D71E}"/>
    <dgm:cxn modelId="{652A05D7-97F9-4040-8A3D-050B840E8AC3}" type="presParOf" srcId="{E203C757-3918-483D-AEF8-EEF59EE0A796}" destId="{541EFB9D-3A80-46E7-B771-D0194DBE19D0}" srcOrd="0" destOrd="0" presId="urn:microsoft.com/office/officeart/2005/8/layout/venn1"/>
    <dgm:cxn modelId="{CCD14042-5D8F-4896-977B-58E9CA23F4BD}" type="presParOf" srcId="{E203C757-3918-483D-AEF8-EEF59EE0A796}" destId="{928BE3E0-3BF4-416A-83BA-CEF8CD3DDF23}" srcOrd="1" destOrd="0" presId="urn:microsoft.com/office/officeart/2005/8/layout/venn1"/>
    <dgm:cxn modelId="{BD1A001C-2F76-42B4-8354-D6B3746C5D32}" type="presParOf" srcId="{E203C757-3918-483D-AEF8-EEF59EE0A796}" destId="{B12502C8-3E92-4923-A3F2-6329DFFE687D}" srcOrd="2" destOrd="0" presId="urn:microsoft.com/office/officeart/2005/8/layout/venn1"/>
    <dgm:cxn modelId="{CE9413F6-7AFB-4269-874F-82FA89C9C730}" type="presParOf" srcId="{E203C757-3918-483D-AEF8-EEF59EE0A796}" destId="{43787ED0-8FD9-4E1B-80C3-86EB38855717}" srcOrd="3" destOrd="0" presId="urn:microsoft.com/office/officeart/2005/8/layout/venn1"/>
    <dgm:cxn modelId="{EDEC0E1E-72DE-449C-9026-8FC542AB6356}" type="presParOf" srcId="{E203C757-3918-483D-AEF8-EEF59EE0A796}" destId="{C1030226-CB9B-47F0-A107-B66DF2596552}" srcOrd="4" destOrd="0" presId="urn:microsoft.com/office/officeart/2005/8/layout/venn1"/>
    <dgm:cxn modelId="{9872216E-EBD1-4548-90F7-064D4D657D19}" type="presParOf" srcId="{E203C757-3918-483D-AEF8-EEF59EE0A796}" destId="{05E60D4D-9DB1-499C-A132-0C05EAC3685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EFB9D-3A80-46E7-B771-D0194DBE19D0}">
      <dsp:nvSpPr>
        <dsp:cNvPr id="0" name=""/>
        <dsp:cNvSpPr/>
      </dsp:nvSpPr>
      <dsp:spPr>
        <a:xfrm>
          <a:off x="1821180" y="0"/>
          <a:ext cx="1920240" cy="192024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Gadgets</a:t>
          </a:r>
          <a:endParaRPr lang="en-US" sz="2300" kern="1200" dirty="0"/>
        </a:p>
      </dsp:txBody>
      <dsp:txXfrm>
        <a:off x="2077212" y="336042"/>
        <a:ext cx="1408176" cy="864108"/>
      </dsp:txXfrm>
    </dsp:sp>
    <dsp:sp modelId="{B12502C8-3E92-4923-A3F2-6329DFFE687D}">
      <dsp:nvSpPr>
        <dsp:cNvPr id="0" name=""/>
        <dsp:cNvSpPr/>
      </dsp:nvSpPr>
      <dsp:spPr>
        <a:xfrm>
          <a:off x="2514066" y="1240155"/>
          <a:ext cx="1920240" cy="1920240"/>
        </a:xfrm>
        <a:prstGeom prst="ellipse">
          <a:avLst/>
        </a:prstGeom>
        <a:solidFill>
          <a:schemeClr val="accent2">
            <a:alpha val="50000"/>
            <a:hueOff val="-10081594"/>
            <a:satOff val="4384"/>
            <a:lumOff val="12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Internet</a:t>
          </a:r>
          <a:endParaRPr lang="en-US" sz="2300" kern="1200" dirty="0"/>
        </a:p>
      </dsp:txBody>
      <dsp:txXfrm>
        <a:off x="3101340" y="1736217"/>
        <a:ext cx="1152144" cy="1056132"/>
      </dsp:txXfrm>
    </dsp:sp>
    <dsp:sp modelId="{C1030226-CB9B-47F0-A107-B66DF2596552}">
      <dsp:nvSpPr>
        <dsp:cNvPr id="0" name=""/>
        <dsp:cNvSpPr/>
      </dsp:nvSpPr>
      <dsp:spPr>
        <a:xfrm>
          <a:off x="1128293" y="1240155"/>
          <a:ext cx="1920240" cy="1920240"/>
        </a:xfrm>
        <a:prstGeom prst="ellipse">
          <a:avLst/>
        </a:prstGeom>
        <a:solidFill>
          <a:schemeClr val="accent2">
            <a:alpha val="50000"/>
            <a:hueOff val="-20163188"/>
            <a:satOff val="8769"/>
            <a:lumOff val="25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Moore</a:t>
          </a:r>
          <a:r>
            <a:rPr lang="en-US" sz="2300" kern="1200" dirty="0" smtClean="0"/>
            <a:t>’s law</a:t>
          </a:r>
          <a:endParaRPr lang="en-US" sz="2300" kern="1200" dirty="0"/>
        </a:p>
      </dsp:txBody>
      <dsp:txXfrm>
        <a:off x="1309116" y="1736217"/>
        <a:ext cx="1152144" cy="1056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cs typeface="+mn-cs"/>
              </a:defRPr>
            </a:lvl1pPr>
          </a:lstStyle>
          <a:p>
            <a:pPr>
              <a:defRPr/>
            </a:pPr>
            <a:fld id="{AC5130AD-C949-4C6A-9DE9-00569CA72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cs typeface="+mn-cs"/>
              </a:defRPr>
            </a:lvl1pPr>
          </a:lstStyle>
          <a:p>
            <a:pPr>
              <a:defRPr/>
            </a:pPr>
            <a:fld id="{00F8B694-F33E-4340-8046-D1CF83278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14301" algn="l"/>
                <a:tab pos="830189" algn="l"/>
                <a:tab pos="1246077" algn="l"/>
                <a:tab pos="1663552" algn="l"/>
                <a:tab pos="2079439" algn="l"/>
                <a:tab pos="2495328" algn="l"/>
                <a:tab pos="2912803" algn="l"/>
                <a:tab pos="3328692" algn="l"/>
                <a:tab pos="3744579" algn="l"/>
                <a:tab pos="4160468" algn="l"/>
                <a:tab pos="4577942" algn="l"/>
                <a:tab pos="4993830" algn="l"/>
                <a:tab pos="5409718" algn="l"/>
                <a:tab pos="5827194" algn="l"/>
                <a:tab pos="6243081" algn="l"/>
                <a:tab pos="6658970" algn="l"/>
                <a:tab pos="7074857" algn="l"/>
                <a:tab pos="7492333" algn="l"/>
                <a:tab pos="7908220" algn="l"/>
                <a:tab pos="8324109" algn="l"/>
              </a:tabLst>
            </a:pPr>
            <a:fld id="{FAA29A0E-5CE5-4B8B-88D2-4EB20EFB1B39}" type="slidenum">
              <a:rPr lang="hu-HU"/>
              <a:pPr>
                <a:tabLst>
                  <a:tab pos="0" algn="l"/>
                  <a:tab pos="414301" algn="l"/>
                  <a:tab pos="830189" algn="l"/>
                  <a:tab pos="1246077" algn="l"/>
                  <a:tab pos="1663552" algn="l"/>
                  <a:tab pos="2079439" algn="l"/>
                  <a:tab pos="2495328" algn="l"/>
                  <a:tab pos="2912803" algn="l"/>
                  <a:tab pos="3328692" algn="l"/>
                  <a:tab pos="3744579" algn="l"/>
                  <a:tab pos="4160468" algn="l"/>
                  <a:tab pos="4577942" algn="l"/>
                  <a:tab pos="4993830" algn="l"/>
                  <a:tab pos="5409718" algn="l"/>
                  <a:tab pos="5827194" algn="l"/>
                  <a:tab pos="6243081" algn="l"/>
                  <a:tab pos="6658970" algn="l"/>
                  <a:tab pos="7074857" algn="l"/>
                  <a:tab pos="7492333" algn="l"/>
                  <a:tab pos="7908220" algn="l"/>
                  <a:tab pos="8324109" algn="l"/>
                </a:tabLst>
              </a:pPr>
              <a:t>21</a:t>
            </a:fld>
            <a:endParaRPr lang="hu-HU" dirty="0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140201" y="9118600"/>
            <a:ext cx="316547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414301" algn="l"/>
                <a:tab pos="830189" algn="l"/>
                <a:tab pos="1246077" algn="l"/>
                <a:tab pos="1663552" algn="l"/>
                <a:tab pos="2079439" algn="l"/>
                <a:tab pos="2495328" algn="l"/>
                <a:tab pos="2912803" algn="l"/>
                <a:tab pos="3328692" algn="l"/>
                <a:tab pos="3744579" algn="l"/>
                <a:tab pos="4160468" algn="l"/>
                <a:tab pos="4577942" algn="l"/>
                <a:tab pos="4993830" algn="l"/>
                <a:tab pos="5409718" algn="l"/>
                <a:tab pos="5827194" algn="l"/>
                <a:tab pos="6243081" algn="l"/>
                <a:tab pos="6658970" algn="l"/>
                <a:tab pos="7074857" algn="l"/>
                <a:tab pos="7492333" algn="l"/>
                <a:tab pos="7908220" algn="l"/>
                <a:tab pos="8324109" algn="l"/>
              </a:tabLst>
            </a:pPr>
            <a:fld id="{7440F6A3-FEB8-4C94-9532-523144170A1D}" type="slidenum">
              <a:rPr lang="hu-HU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414301" algn="l"/>
                  <a:tab pos="830189" algn="l"/>
                  <a:tab pos="1246077" algn="l"/>
                  <a:tab pos="1663552" algn="l"/>
                  <a:tab pos="2079439" algn="l"/>
                  <a:tab pos="2495328" algn="l"/>
                  <a:tab pos="2912803" algn="l"/>
                  <a:tab pos="3328692" algn="l"/>
                  <a:tab pos="3744579" algn="l"/>
                  <a:tab pos="4160468" algn="l"/>
                  <a:tab pos="4577942" algn="l"/>
                  <a:tab pos="4993830" algn="l"/>
                  <a:tab pos="5409718" algn="l"/>
                  <a:tab pos="5827194" algn="l"/>
                  <a:tab pos="6243081" algn="l"/>
                  <a:tab pos="6658970" algn="l"/>
                  <a:tab pos="7074857" algn="l"/>
                  <a:tab pos="7492333" algn="l"/>
                  <a:tab pos="7908220" algn="l"/>
                  <a:tab pos="8324109" algn="l"/>
                </a:tabLst>
              </a:pPr>
              <a:t>21</a:t>
            </a:fld>
            <a:endParaRPr lang="hu-H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30250"/>
            <a:ext cx="4797425" cy="3598863"/>
          </a:xfrm>
          <a:ln/>
        </p:spPr>
      </p:sp>
      <p:sp>
        <p:nvSpPr>
          <p:cNvPr id="2048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9"/>
            <a:ext cx="5837237" cy="4306887"/>
          </a:xfrm>
          <a:noFill/>
          <a:ln/>
        </p:spPr>
        <p:txBody>
          <a:bodyPr wrap="none" anchor="ctr"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hu-HU" smtClean="0"/>
              <a:t>Budapesti Műszaki és Gazdaságtudományi Egyetem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hu-HU" smtClean="0"/>
              <a:t>2010.11.17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Kutatóegyetemi stratégia</a:t>
            </a:r>
          </a:p>
        </p:txBody>
      </p:sp>
      <p:sp>
        <p:nvSpPr>
          <p:cNvPr id="46085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3DCE1-83D4-4338-BE4E-939DA02968AB}" type="slidenum">
              <a:rPr lang="hu-HU" smtClean="0"/>
              <a:pPr/>
              <a:t>26</a:t>
            </a:fld>
            <a:endParaRPr lang="hu-HU" smtClean="0"/>
          </a:p>
        </p:txBody>
      </p:sp>
      <p:sp>
        <p:nvSpPr>
          <p:cNvPr id="460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403725"/>
          </a:xfrm>
          <a:noFill/>
          <a:ln/>
        </p:spPr>
        <p:txBody>
          <a:bodyPr lIns="96605" tIns="48479" rIns="96605" bIns="48479"/>
          <a:lstStyle/>
          <a:p>
            <a:pPr>
              <a:spcBef>
                <a:spcPts val="475"/>
              </a:spcBef>
              <a:tabLst>
                <a:tab pos="0" algn="l"/>
                <a:tab pos="436563" algn="l"/>
                <a:tab pos="874713" algn="l"/>
                <a:tab pos="1312863" algn="l"/>
                <a:tab pos="1751013" algn="l"/>
                <a:tab pos="2189163" algn="l"/>
                <a:tab pos="2627313" algn="l"/>
                <a:tab pos="3067050" algn="l"/>
                <a:tab pos="3505200" algn="l"/>
                <a:tab pos="3943350" algn="l"/>
                <a:tab pos="4381500" algn="l"/>
                <a:tab pos="4819650" algn="l"/>
                <a:tab pos="5257800" algn="l"/>
                <a:tab pos="5697538" algn="l"/>
                <a:tab pos="6135688" algn="l"/>
                <a:tab pos="6573838" algn="l"/>
                <a:tab pos="7011988" algn="l"/>
                <a:tab pos="7450138" algn="l"/>
                <a:tab pos="7888288" algn="l"/>
                <a:tab pos="8326438" algn="l"/>
                <a:tab pos="8766175" algn="l"/>
              </a:tabLst>
            </a:pPr>
            <a:r>
              <a:rPr lang="hu-HU" smtClean="0">
                <a:cs typeface="Arial" pitchFamily="34" charset="0"/>
              </a:rPr>
              <a:t>Mivel a levonható következtetések száma igen nagy lehet, fontos, hogy legyen egy olyan adatelemzési tudásbázis, ahol a már meglévő információkat tudjuk összegyűjteni, illetve keretet tudjunk biztosítani további elemzésekhez.</a:t>
            </a:r>
          </a:p>
          <a:p>
            <a:pPr>
              <a:spcBef>
                <a:spcPts val="475"/>
              </a:spcBef>
              <a:tabLst>
                <a:tab pos="0" algn="l"/>
                <a:tab pos="436563" algn="l"/>
                <a:tab pos="874713" algn="l"/>
                <a:tab pos="1312863" algn="l"/>
                <a:tab pos="1751013" algn="l"/>
                <a:tab pos="2189163" algn="l"/>
                <a:tab pos="2627313" algn="l"/>
                <a:tab pos="3067050" algn="l"/>
                <a:tab pos="3505200" algn="l"/>
                <a:tab pos="3943350" algn="l"/>
                <a:tab pos="4381500" algn="l"/>
                <a:tab pos="4819650" algn="l"/>
                <a:tab pos="5257800" algn="l"/>
                <a:tab pos="5697538" algn="l"/>
                <a:tab pos="6135688" algn="l"/>
                <a:tab pos="6573838" algn="l"/>
                <a:tab pos="7011988" algn="l"/>
                <a:tab pos="7450138" algn="l"/>
                <a:tab pos="7888288" algn="l"/>
                <a:tab pos="8326438" algn="l"/>
                <a:tab pos="8766175" algn="l"/>
              </a:tabLst>
            </a:pPr>
            <a:r>
              <a:rPr lang="hu-HU" smtClean="0">
                <a:cs typeface="Arial" pitchFamily="34" charset="0"/>
              </a:rPr>
              <a:t>ezekhez le tudjuk horgonyozni az adathalmazt, amelyen az elemzést végeztük és amelyekben feltehetően a háttérben még megbújik új információ, ismeret.</a:t>
            </a:r>
          </a:p>
          <a:p>
            <a:pPr>
              <a:spcBef>
                <a:spcPts val="475"/>
              </a:spcBef>
              <a:tabLst>
                <a:tab pos="0" algn="l"/>
                <a:tab pos="436563" algn="l"/>
                <a:tab pos="874713" algn="l"/>
                <a:tab pos="1312863" algn="l"/>
                <a:tab pos="1751013" algn="l"/>
                <a:tab pos="2189163" algn="l"/>
                <a:tab pos="2627313" algn="l"/>
                <a:tab pos="3067050" algn="l"/>
                <a:tab pos="3505200" algn="l"/>
                <a:tab pos="3943350" algn="l"/>
                <a:tab pos="4381500" algn="l"/>
                <a:tab pos="4819650" algn="l"/>
                <a:tab pos="5257800" algn="l"/>
                <a:tab pos="5697538" algn="l"/>
                <a:tab pos="6135688" algn="l"/>
                <a:tab pos="6573838" algn="l"/>
                <a:tab pos="7011988" algn="l"/>
                <a:tab pos="7450138" algn="l"/>
                <a:tab pos="7888288" algn="l"/>
                <a:tab pos="8326438" algn="l"/>
                <a:tab pos="8766175" algn="l"/>
              </a:tabLst>
            </a:pPr>
            <a:r>
              <a:rPr lang="hu-HU" smtClean="0">
                <a:cs typeface="Arial" pitchFamily="34" charset="0"/>
              </a:rPr>
              <a:t>A tudásbázis egy több szintű struktúrára épül. Hátterét a valószínűségi adatbázis adja amely a mérési eredményeket tartalmazza.</a:t>
            </a:r>
          </a:p>
          <a:p>
            <a:pPr>
              <a:spcBef>
                <a:spcPts val="475"/>
              </a:spcBef>
              <a:tabLst>
                <a:tab pos="0" algn="l"/>
                <a:tab pos="436563" algn="l"/>
                <a:tab pos="874713" algn="l"/>
                <a:tab pos="1312863" algn="l"/>
                <a:tab pos="1751013" algn="l"/>
                <a:tab pos="2189163" algn="l"/>
                <a:tab pos="2627313" algn="l"/>
                <a:tab pos="3067050" algn="l"/>
                <a:tab pos="3505200" algn="l"/>
                <a:tab pos="3943350" algn="l"/>
                <a:tab pos="4381500" algn="l"/>
                <a:tab pos="4819650" algn="l"/>
                <a:tab pos="5257800" algn="l"/>
                <a:tab pos="5697538" algn="l"/>
                <a:tab pos="6135688" algn="l"/>
                <a:tab pos="6573838" algn="l"/>
                <a:tab pos="7011988" algn="l"/>
                <a:tab pos="7450138" algn="l"/>
                <a:tab pos="7888288" algn="l"/>
                <a:tab pos="8326438" algn="l"/>
                <a:tab pos="8766175" algn="l"/>
              </a:tabLst>
            </a:pPr>
            <a:r>
              <a:rPr lang="hu-HU" smtClean="0">
                <a:cs typeface="Arial" pitchFamily="34" charset="0"/>
              </a:rPr>
              <a:t>Legfelső szinten egy komprehenzív, szabadszöveges wiki felület található. Betegek számára is érthető leírásoktól kezdve a genetikusok és adatelemzők számára is fontos információkat tartalmaz. (információk is kinyerhetők)</a:t>
            </a:r>
          </a:p>
          <a:p>
            <a:pPr>
              <a:spcBef>
                <a:spcPts val="475"/>
              </a:spcBef>
              <a:tabLst>
                <a:tab pos="0" algn="l"/>
                <a:tab pos="436563" algn="l"/>
                <a:tab pos="874713" algn="l"/>
                <a:tab pos="1312863" algn="l"/>
                <a:tab pos="1751013" algn="l"/>
                <a:tab pos="2189163" algn="l"/>
                <a:tab pos="2627313" algn="l"/>
                <a:tab pos="3067050" algn="l"/>
                <a:tab pos="3505200" algn="l"/>
                <a:tab pos="3943350" algn="l"/>
                <a:tab pos="4381500" algn="l"/>
                <a:tab pos="4819650" algn="l"/>
                <a:tab pos="5257800" algn="l"/>
                <a:tab pos="5697538" algn="l"/>
                <a:tab pos="6135688" algn="l"/>
                <a:tab pos="6573838" algn="l"/>
                <a:tab pos="7011988" algn="l"/>
                <a:tab pos="7450138" algn="l"/>
                <a:tab pos="7888288" algn="l"/>
                <a:tab pos="8326438" algn="l"/>
                <a:tab pos="8766175" algn="l"/>
              </a:tabLst>
            </a:pPr>
            <a:r>
              <a:rPr lang="hu-HU" smtClean="0">
                <a:cs typeface="Arial" pitchFamily="34" charset="0"/>
              </a:rPr>
              <a:t>Az elemzésekhez kapcsolt Bayesi kiértékelések a szövegbe ágyazott linkeken keresztül a BayesEye kiértékelő felületen jeleníthetők meg.</a:t>
            </a:r>
          </a:p>
          <a:p>
            <a:pPr>
              <a:spcBef>
                <a:spcPts val="475"/>
              </a:spcBef>
              <a:tabLst>
                <a:tab pos="0" algn="l"/>
                <a:tab pos="436563" algn="l"/>
                <a:tab pos="874713" algn="l"/>
                <a:tab pos="1312863" algn="l"/>
                <a:tab pos="1751013" algn="l"/>
                <a:tab pos="2189163" algn="l"/>
                <a:tab pos="2627313" algn="l"/>
                <a:tab pos="3067050" algn="l"/>
                <a:tab pos="3505200" algn="l"/>
                <a:tab pos="3943350" algn="l"/>
                <a:tab pos="4381500" algn="l"/>
                <a:tab pos="4819650" algn="l"/>
                <a:tab pos="5257800" algn="l"/>
                <a:tab pos="5697538" algn="l"/>
                <a:tab pos="6135688" algn="l"/>
                <a:tab pos="6573838" algn="l"/>
                <a:tab pos="7011988" algn="l"/>
                <a:tab pos="7450138" algn="l"/>
                <a:tab pos="7888288" algn="l"/>
                <a:tab pos="8326438" algn="l"/>
                <a:tab pos="8766175" algn="l"/>
              </a:tabLst>
            </a:pPr>
            <a:r>
              <a:rPr lang="hu-HU" smtClean="0">
                <a:cs typeface="Arial" pitchFamily="34" charset="0"/>
              </a:rPr>
              <a:t>Ez a felület lehetőséget nyújt további utófeldolgozási munkálatokra, az adatnak más szempont szerinti vizsgálatára.</a:t>
            </a:r>
          </a:p>
          <a:p>
            <a:pPr>
              <a:spcBef>
                <a:spcPts val="475"/>
              </a:spcBef>
              <a:tabLst>
                <a:tab pos="0" algn="l"/>
                <a:tab pos="436563" algn="l"/>
                <a:tab pos="874713" algn="l"/>
                <a:tab pos="1312863" algn="l"/>
                <a:tab pos="1751013" algn="l"/>
                <a:tab pos="2189163" algn="l"/>
                <a:tab pos="2627313" algn="l"/>
                <a:tab pos="3067050" algn="l"/>
                <a:tab pos="3505200" algn="l"/>
                <a:tab pos="3943350" algn="l"/>
                <a:tab pos="4381500" algn="l"/>
                <a:tab pos="4819650" algn="l"/>
                <a:tab pos="5257800" algn="l"/>
                <a:tab pos="5697538" algn="l"/>
                <a:tab pos="6135688" algn="l"/>
                <a:tab pos="6573838" algn="l"/>
                <a:tab pos="7011988" algn="l"/>
                <a:tab pos="7450138" algn="l"/>
                <a:tab pos="7888288" algn="l"/>
                <a:tab pos="8326438" algn="l"/>
                <a:tab pos="8766175" algn="l"/>
              </a:tabLst>
            </a:pPr>
            <a:endParaRPr lang="hu-HU" smtClean="0">
              <a:cs typeface="Arial" pitchFamily="34" charset="0"/>
            </a:endParaRPr>
          </a:p>
          <a:p>
            <a:pPr>
              <a:spcBef>
                <a:spcPts val="438"/>
              </a:spcBef>
              <a:tabLst>
                <a:tab pos="0" algn="l"/>
                <a:tab pos="436563" algn="l"/>
                <a:tab pos="874713" algn="l"/>
                <a:tab pos="1312863" algn="l"/>
                <a:tab pos="1751013" algn="l"/>
                <a:tab pos="2189163" algn="l"/>
                <a:tab pos="2627313" algn="l"/>
                <a:tab pos="3067050" algn="l"/>
                <a:tab pos="3505200" algn="l"/>
                <a:tab pos="3943350" algn="l"/>
                <a:tab pos="4381500" algn="l"/>
                <a:tab pos="4819650" algn="l"/>
                <a:tab pos="5257800" algn="l"/>
                <a:tab pos="5697538" algn="l"/>
                <a:tab pos="6135688" algn="l"/>
                <a:tab pos="6573838" algn="l"/>
                <a:tab pos="7011988" algn="l"/>
                <a:tab pos="7450138" algn="l"/>
                <a:tab pos="7888288" algn="l"/>
                <a:tab pos="8326438" algn="l"/>
                <a:tab pos="8766175" algn="l"/>
              </a:tabLst>
            </a:pPr>
            <a:r>
              <a:rPr lang="hu-HU" smtClean="0">
                <a:cs typeface="Arial" pitchFamily="34" charset="0"/>
              </a:rPr>
              <a:t>Ezzel a rendszerrel kívánjuk megteremteni azt a tudás fúzió lehetőségét, az megszerzett tudás újrahasznosíthatóságát.</a:t>
            </a:r>
          </a:p>
          <a:p>
            <a:pPr>
              <a:spcBef>
                <a:spcPts val="438"/>
              </a:spcBef>
              <a:tabLst>
                <a:tab pos="0" algn="l"/>
                <a:tab pos="436563" algn="l"/>
                <a:tab pos="874713" algn="l"/>
                <a:tab pos="1312863" algn="l"/>
                <a:tab pos="1751013" algn="l"/>
                <a:tab pos="2189163" algn="l"/>
                <a:tab pos="2627313" algn="l"/>
                <a:tab pos="3067050" algn="l"/>
                <a:tab pos="3505200" algn="l"/>
                <a:tab pos="3943350" algn="l"/>
                <a:tab pos="4381500" algn="l"/>
                <a:tab pos="4819650" algn="l"/>
                <a:tab pos="5257800" algn="l"/>
                <a:tab pos="5697538" algn="l"/>
                <a:tab pos="6135688" algn="l"/>
                <a:tab pos="6573838" algn="l"/>
                <a:tab pos="7011988" algn="l"/>
                <a:tab pos="7450138" algn="l"/>
                <a:tab pos="7888288" algn="l"/>
                <a:tab pos="8326438" algn="l"/>
                <a:tab pos="8766175" algn="l"/>
              </a:tabLst>
            </a:pPr>
            <a:endParaRPr lang="hu-H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762A1CA-51EB-46BA-9563-F4117B09D7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C6A8F1-EE5C-46C0-9102-5D7D0C9CB6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274BE8-C789-443D-A757-80158D0265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4FEDB63-F834-4C98-AF25-B5378D8180A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49C1A3-FD89-4AD3-A977-F365462D77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25FFC9-A793-4A3C-B73C-AB6F526FB9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282594-BEB8-4315-B549-07131B180C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9EC94C-88D4-46A8-A19D-503AEB3F4D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47E5B5-AAD3-4CE1-ADF0-78E626903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472FAD-965B-4A88-B149-ED869D8F4F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4279DB-FA7D-46F6-B96E-71624C84DD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970B5F-62A5-425F-9E36-757727121E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A6FE2D7-F021-4170-BE9C-568E085A36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itpc40.mit.bme.hu/bayeseye" TargetMode="External"/><Relationship Id="rId2" Type="http://schemas.openxmlformats.org/officeDocument/2006/relationships/hyperlink" Target="http://mitpc40.mit.bme.hu/bmla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mitpc40.mit.bme.hu/G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http://image.arukereso.hu/full/45876590.wow-toys-harvey-a-komba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803525"/>
            <a:ext cx="1371600" cy="1371600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447800"/>
            <a:ext cx="8458200" cy="1828800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u-HU" sz="2800" dirty="0" smtClean="0"/>
              <a:t>Adat- és tudásfúziós módszerek fejlődésétől </a:t>
            </a:r>
            <a:br>
              <a:rPr lang="hu-HU" sz="2800" dirty="0" smtClean="0"/>
            </a:br>
            <a:r>
              <a:rPr lang="hu-HU" sz="2800" dirty="0" smtClean="0"/>
              <a:t>a sok adat indukálta adatelemzési tudásdarabkákig</a:t>
            </a:r>
            <a:endParaRPr lang="en-US" sz="2800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479925"/>
            <a:ext cx="83820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pPr>
              <a:defRPr/>
            </a:pPr>
            <a:fld id="{C529512D-A36D-46E2-AC94-681B63CA2A2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3108325"/>
            <a:ext cx="8498030" cy="128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600" dirty="0" smtClean="0"/>
              <a:t>Antal Péter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1600" dirty="0" smtClean="0"/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 dirty="0" smtClean="0"/>
              <a:t>Computational Biomedicine (Combine) workgroup</a:t>
            </a:r>
            <a:endParaRPr lang="hu-HU" sz="2000" dirty="0" smtClean="0">
              <a:solidFill>
                <a:srgbClr val="000000"/>
              </a:solidFill>
            </a:endParaRPr>
          </a:p>
          <a:p>
            <a:pPr marL="342900" indent="-342900" algn="ctr">
              <a:lnSpc>
                <a:spcPct val="80000"/>
              </a:lnSpc>
            </a:pPr>
            <a:r>
              <a:rPr lang="en-US" sz="1600" dirty="0" smtClean="0"/>
              <a:t>D</a:t>
            </a:r>
            <a:r>
              <a:rPr lang="hu-HU" sz="1600" dirty="0" smtClean="0"/>
              <a:t>epartment of Measurement and Information Systems, </a:t>
            </a:r>
          </a:p>
          <a:p>
            <a:pPr marL="342900" indent="-342900" algn="ctr">
              <a:lnSpc>
                <a:spcPct val="80000"/>
              </a:lnSpc>
            </a:pPr>
            <a:r>
              <a:rPr lang="hu-HU" sz="1600" dirty="0" smtClean="0"/>
              <a:t>Budapest University of Technology and Economics</a:t>
            </a:r>
            <a:endParaRPr lang="en-US" sz="1600" b="1" dirty="0" smtClean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6200" y="838200"/>
            <a:ext cx="7086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652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i="0" dirty="0" smtClean="0"/>
              <a:t>BDD2</a:t>
            </a:r>
            <a:r>
              <a:rPr lang="hu-HU" i="0" dirty="0" smtClean="0"/>
              <a:t>013@Wigner – Big Data Day 2013</a:t>
            </a:r>
            <a:endParaRPr lang="hu-HU" i="0" dirty="0"/>
          </a:p>
        </p:txBody>
      </p:sp>
      <p:pic>
        <p:nvPicPr>
          <p:cNvPr id="374786" name="Picture 2" descr="BDD2013@Wigner -- Big Data Day 2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838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5715000"/>
            <a:ext cx="6096000" cy="792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i="1" dirty="0" err="1" smtClean="0"/>
              <a:t>M.Swan</a:t>
            </a:r>
            <a:r>
              <a:rPr lang="en-US" sz="1600" i="1" dirty="0" smtClean="0"/>
              <a:t>: THE QUANTIFIED SELF: Fundamental Disruption in Big Data Science and Biological Discovery, Big data, </a:t>
            </a:r>
            <a:r>
              <a:rPr lang="en-US" sz="1600" i="1" dirty="0" err="1" smtClean="0"/>
              <a:t>Vol</a:t>
            </a:r>
            <a:r>
              <a:rPr lang="en-US" sz="1600" i="1" dirty="0" smtClean="0"/>
              <a:t> 1., No. 2., 2013</a:t>
            </a:r>
            <a:endParaRPr 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9C1A3-FD89-4AD3-A977-F365462D772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health data streams</a:t>
            </a:r>
            <a:endParaRPr lang="en-US" dirty="0"/>
          </a:p>
        </p:txBody>
      </p:sp>
      <p:pic>
        <p:nvPicPr>
          <p:cNvPr id="427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475" y="1371600"/>
            <a:ext cx="4733925" cy="438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7760" y="3200400"/>
            <a:ext cx="7266240" cy="364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163" y="304800"/>
            <a:ext cx="8072437" cy="325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167644" y="2328155"/>
            <a:ext cx="5478290" cy="1143000"/>
          </a:xfrm>
        </p:spPr>
        <p:txBody>
          <a:bodyPr>
            <a:normAutofit fontScale="90000"/>
          </a:bodyPr>
          <a:lstStyle/>
          <a:p>
            <a:r>
              <a:rPr lang="hu-HU" sz="5400" dirty="0" smtClean="0"/>
              <a:t>The pharma gap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200" dirty="0" smtClean="0"/>
              <a:t>Better outcome variable</a:t>
            </a:r>
          </a:p>
          <a:p>
            <a:pPr lvl="1">
              <a:lnSpc>
                <a:spcPct val="80000"/>
              </a:lnSpc>
            </a:pPr>
            <a:r>
              <a:rPr lang="hu-HU" sz="2800" b="1" dirty="0" smtClean="0"/>
              <a:t>„Lost in diagnosis”: phenome</a:t>
            </a:r>
          </a:p>
          <a:p>
            <a:pPr>
              <a:lnSpc>
                <a:spcPct val="80000"/>
              </a:lnSpc>
            </a:pPr>
            <a:r>
              <a:rPr lang="hu-HU" sz="2200" dirty="0" smtClean="0"/>
              <a:t>Better and more complete set of predictor variables</a:t>
            </a:r>
          </a:p>
          <a:p>
            <a:pPr lvl="1">
              <a:lnSpc>
                <a:spcPct val="80000"/>
              </a:lnSpc>
            </a:pPr>
            <a:r>
              <a:rPr lang="hu-HU" sz="1800" dirty="0" smtClean="0"/>
              <a:t>„Right under everyone’s noses”: rare variants (RVs)</a:t>
            </a:r>
          </a:p>
          <a:p>
            <a:pPr lvl="1">
              <a:lnSpc>
                <a:spcPct val="80000"/>
              </a:lnSpc>
            </a:pPr>
            <a:r>
              <a:rPr lang="hu-HU" sz="1800" dirty="0" smtClean="0"/>
              <a:t>„The great beyond”: Epigenetics, environment</a:t>
            </a:r>
          </a:p>
          <a:p>
            <a:pPr>
              <a:lnSpc>
                <a:spcPct val="80000"/>
              </a:lnSpc>
            </a:pPr>
            <a:r>
              <a:rPr lang="hu-HU" sz="2200" dirty="0" smtClean="0"/>
              <a:t>Better statistical models</a:t>
            </a:r>
          </a:p>
          <a:p>
            <a:pPr lvl="1">
              <a:lnSpc>
                <a:spcPct val="80000"/>
              </a:lnSpc>
            </a:pPr>
            <a:r>
              <a:rPr lang="hu-HU" sz="1800" dirty="0" smtClean="0"/>
              <a:t>„In the architecture”: structural variations</a:t>
            </a:r>
          </a:p>
          <a:p>
            <a:pPr lvl="1">
              <a:lnSpc>
                <a:spcPct val="80000"/>
              </a:lnSpc>
            </a:pPr>
            <a:r>
              <a:rPr lang="hu-HU" sz="1800" dirty="0" smtClean="0"/>
              <a:t>„Out of sight”: many, small effect</a:t>
            </a:r>
            <a:r>
              <a:rPr lang="en-US" sz="1800" dirty="0" smtClean="0"/>
              <a:t>s</a:t>
            </a:r>
            <a:endParaRPr lang="hu-HU" sz="1800" dirty="0" smtClean="0"/>
          </a:p>
          <a:p>
            <a:pPr lvl="1">
              <a:lnSpc>
                <a:spcPct val="80000"/>
              </a:lnSpc>
            </a:pPr>
            <a:r>
              <a:rPr lang="hu-HU" sz="1800" dirty="0" smtClean="0"/>
              <a:t>„In underground networks”: epistatic</a:t>
            </a:r>
            <a:r>
              <a:rPr lang="en-US" sz="1800" dirty="0" smtClean="0"/>
              <a:t> interactions</a:t>
            </a:r>
            <a:endParaRPr lang="hu-HU" sz="1800" dirty="0" smtClean="0"/>
          </a:p>
          <a:p>
            <a:pPr>
              <a:lnSpc>
                <a:spcPct val="80000"/>
              </a:lnSpc>
            </a:pPr>
            <a:r>
              <a:rPr lang="hu-HU" sz="2000" dirty="0" smtClean="0"/>
              <a:t>Causation (confounding)</a:t>
            </a:r>
          </a:p>
          <a:p>
            <a:pPr>
              <a:lnSpc>
                <a:spcPct val="80000"/>
              </a:lnSpc>
            </a:pPr>
            <a:r>
              <a:rPr lang="hu-HU" sz="2000" dirty="0" smtClean="0"/>
              <a:t>Statistical significance („multiple testing problem”)</a:t>
            </a:r>
          </a:p>
          <a:p>
            <a:pPr>
              <a:lnSpc>
                <a:spcPct val="80000"/>
              </a:lnSpc>
            </a:pPr>
            <a:r>
              <a:rPr lang="hu-HU" sz="2000" dirty="0" smtClean="0"/>
              <a:t>Complex models: interactions, epistatis</a:t>
            </a:r>
          </a:p>
          <a:p>
            <a:pPr>
              <a:lnSpc>
                <a:spcPct val="80000"/>
              </a:lnSpc>
            </a:pPr>
            <a:r>
              <a:rPr lang="hu-HU" sz="2000" dirty="0" smtClean="0"/>
              <a:t>Interpretation</a:t>
            </a:r>
          </a:p>
        </p:txBody>
      </p:sp>
      <p:sp>
        <p:nvSpPr>
          <p:cNvPr id="39940" name="Date Placeholder 11"/>
          <p:cNvSpPr>
            <a:spLocks noGrp="1"/>
          </p:cNvSpPr>
          <p:nvPr>
            <p:ph type="dt" sz="half" idx="10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/>
          <a:lstStyle/>
          <a:p>
            <a:r>
              <a:rPr lang="hu-HU" dirty="0" smtClean="0"/>
              <a:t>Missing heritability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99038"/>
            <a:ext cx="924877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038" y="2209800"/>
            <a:ext cx="30273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49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Missing the mark</a:t>
            </a:r>
            <a:r>
              <a:rPr lang="hu-HU" sz="2800" dirty="0" smtClean="0"/>
              <a:t>, Nature</a:t>
            </a:r>
            <a:r>
              <a:rPr lang="en-US" sz="2800" dirty="0" smtClean="0"/>
              <a:t>, </a:t>
            </a:r>
            <a:r>
              <a:rPr lang="hu-HU" sz="2800" dirty="0" smtClean="0"/>
              <a:t>2007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hu-HU" sz="2800" dirty="0" smtClean="0"/>
          </a:p>
          <a:p>
            <a:pPr eaLnBrk="1" hangingPunct="1"/>
            <a:r>
              <a:rPr lang="en-US" sz="2800" dirty="0" smtClean="0"/>
              <a:t> MISSING THE MARK</a:t>
            </a:r>
            <a:r>
              <a:rPr lang="hu-HU" sz="2800" dirty="0" smtClean="0"/>
              <a:t>:</a:t>
            </a:r>
            <a:r>
              <a:rPr lang="en-US" sz="2800" dirty="0" smtClean="0"/>
              <a:t> </a:t>
            </a:r>
            <a:r>
              <a:rPr lang="en-US" sz="2800" i="1" dirty="0" smtClean="0"/>
              <a:t>Why is it so hard to find a test to predict cancer</a:t>
            </a:r>
            <a:r>
              <a:rPr lang="hu-HU" sz="2800" i="1" dirty="0" smtClean="0"/>
              <a:t>?, </a:t>
            </a:r>
            <a:r>
              <a:rPr lang="en-US" sz="2800" i="1" dirty="0" smtClean="0"/>
              <a:t>Nature, </a:t>
            </a:r>
            <a:r>
              <a:rPr lang="hu-HU" sz="2800" i="1" dirty="0" smtClean="0"/>
              <a:t>2011</a:t>
            </a:r>
            <a:endParaRPr lang="hu-HU" sz="2800" dirty="0" smtClean="0"/>
          </a:p>
        </p:txBody>
      </p:sp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Robust </a:t>
            </a:r>
            <a:r>
              <a:rPr lang="en-US" dirty="0" err="1" smtClean="0"/>
              <a:t>tumormarkers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2010 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41442EC-A51A-45AE-AC9B-14907B9ABC7B}" type="slidenum">
              <a:rPr lang="hu-HU"/>
              <a:pPr/>
              <a:t>14</a:t>
            </a:fld>
            <a:endParaRPr lang="hu-H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6200" y="152400"/>
            <a:ext cx="9067800" cy="1143000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4400" kern="0" dirty="0" smtClean="0"/>
              <a:t>T</a:t>
            </a:r>
            <a:r>
              <a:rPr lang="hu-HU" sz="4400" kern="0" dirty="0" smtClean="0"/>
              <a:t>he hypothesis-free pitfall in omics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24325"/>
            <a:ext cx="3505200" cy="258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6" descr="MCj029346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962400"/>
            <a:ext cx="573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ent Arrow 9"/>
          <p:cNvSpPr/>
          <p:nvPr/>
        </p:nvSpPr>
        <p:spPr>
          <a:xfrm flipV="1">
            <a:off x="2971800" y="4343400"/>
            <a:ext cx="1524000" cy="1447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524000" y="5105400"/>
            <a:ext cx="595313" cy="552450"/>
          </a:xfrm>
          <a:prstGeom prst="can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hu-HU" dirty="0">
                <a:solidFill>
                  <a:schemeClr val="accent1"/>
                </a:solidFill>
                <a:latin typeface="Garamond" pitchFamily="18" charset="0"/>
              </a:rPr>
              <a:t>GEO</a:t>
            </a:r>
            <a:endParaRPr lang="en-US" dirty="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762000" y="4648200"/>
            <a:ext cx="595313" cy="552450"/>
          </a:xfrm>
          <a:prstGeom prst="can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hu-HU" sz="1400">
                <a:solidFill>
                  <a:schemeClr val="accent1"/>
                </a:solidFill>
                <a:latin typeface="Garamond" pitchFamily="18" charset="0"/>
              </a:rPr>
              <a:t>Ingenuity</a:t>
            </a:r>
            <a:endParaRPr lang="en-US" sz="1400">
              <a:solidFill>
                <a:schemeClr val="accent1"/>
              </a:solidFill>
              <a:latin typeface="Garamond" pitchFamily="18" charset="0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5867400"/>
            <a:ext cx="666750" cy="43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5791200"/>
            <a:ext cx="587375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4572000"/>
            <a:ext cx="695325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4071937"/>
            <a:ext cx="1209675" cy="42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2819400" y="5943600"/>
            <a:ext cx="595313" cy="552450"/>
          </a:xfrm>
          <a:prstGeom prst="can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hu-HU" sz="1400">
                <a:solidFill>
                  <a:schemeClr val="accent1"/>
                </a:solidFill>
                <a:latin typeface="Garamond" pitchFamily="18" charset="0"/>
              </a:rPr>
              <a:t>HAPMAP</a:t>
            </a:r>
            <a:endParaRPr lang="en-US" sz="1400">
              <a:solidFill>
                <a:schemeClr val="accent1"/>
              </a:solidFill>
              <a:latin typeface="Garamond" pitchFamily="18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752600" y="5867400"/>
            <a:ext cx="7604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 dirty="0"/>
              <a:t>GO</a:t>
            </a:r>
          </a:p>
          <a:p>
            <a:r>
              <a:rPr lang="hu-HU" sz="1200" dirty="0"/>
              <a:t>STRING</a:t>
            </a:r>
          </a:p>
          <a:p>
            <a:r>
              <a:rPr lang="hu-HU" sz="1200" dirty="0"/>
              <a:t>…..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191000" y="1447800"/>
            <a:ext cx="5105400" cy="3200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Hypothesis-free measurement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Hypothesis-free data analysis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Interpretation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al/translational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bottleneck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Fusion methods in </a:t>
            </a:r>
            <a:r>
              <a:rPr lang="en-US" dirty="0" err="1" smtClean="0"/>
              <a:t>omics</a:t>
            </a:r>
            <a:endParaRPr lang="en-US" dirty="0"/>
          </a:p>
        </p:txBody>
      </p:sp>
      <p:pic>
        <p:nvPicPr>
          <p:cNvPr id="6" name="Picture 5" descr="fusion-chrono-e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213" y="914400"/>
            <a:ext cx="8489787" cy="592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000" dirty="0" smtClean="0"/>
              <a:t>Why: </a:t>
            </a:r>
          </a:p>
          <a:p>
            <a:pPr lvl="1"/>
            <a:r>
              <a:rPr lang="en-US" sz="1600" dirty="0" smtClean="0"/>
              <a:t>visualization, </a:t>
            </a:r>
            <a:endParaRPr lang="hu-HU" sz="1600" dirty="0" smtClean="0"/>
          </a:p>
          <a:p>
            <a:pPr lvl="1"/>
            <a:r>
              <a:rPr lang="en-US" sz="1600" dirty="0" smtClean="0"/>
              <a:t>retrieval, </a:t>
            </a:r>
            <a:endParaRPr lang="hu-HU" sz="1600" dirty="0" smtClean="0"/>
          </a:p>
          <a:p>
            <a:pPr lvl="1"/>
            <a:r>
              <a:rPr lang="en-US" sz="1600" dirty="0" smtClean="0"/>
              <a:t>extraction/reduction,</a:t>
            </a:r>
            <a:r>
              <a:rPr lang="hu-HU" sz="1600" dirty="0" smtClean="0"/>
              <a:t> </a:t>
            </a:r>
          </a:p>
          <a:p>
            <a:pPr lvl="1"/>
            <a:r>
              <a:rPr lang="en-US" sz="1600" b="1" dirty="0" smtClean="0">
                <a:solidFill>
                  <a:srgbClr val="FF0000"/>
                </a:solidFill>
              </a:rPr>
              <a:t>inference</a:t>
            </a:r>
            <a:r>
              <a:rPr lang="en-US" sz="1600" dirty="0" smtClean="0"/>
              <a:t> (deductive</a:t>
            </a:r>
            <a:r>
              <a:rPr lang="hu-HU" sz="1600" dirty="0" smtClean="0">
                <a:solidFill>
                  <a:schemeClr val="accent2"/>
                </a:solidFill>
              </a:rPr>
              <a:t>, </a:t>
            </a:r>
            <a:r>
              <a:rPr lang="en-US" sz="1600" b="1" dirty="0" smtClean="0">
                <a:solidFill>
                  <a:schemeClr val="accent2"/>
                </a:solidFill>
              </a:rPr>
              <a:t>inductive</a:t>
            </a:r>
            <a:r>
              <a:rPr lang="hu-HU" sz="1600" b="1" dirty="0" smtClean="0">
                <a:solidFill>
                  <a:schemeClr val="accent2"/>
                </a:solidFill>
              </a:rPr>
              <a:t>, predictive/</a:t>
            </a:r>
            <a:r>
              <a:rPr lang="en-US" sz="1600" b="1" dirty="0" err="1" smtClean="0">
                <a:solidFill>
                  <a:schemeClr val="accent2"/>
                </a:solidFill>
              </a:rPr>
              <a:t>transductive</a:t>
            </a:r>
            <a:r>
              <a:rPr lang="hu-HU" sz="1600" dirty="0" smtClean="0"/>
              <a:t>)</a:t>
            </a:r>
          </a:p>
          <a:p>
            <a:endParaRPr lang="hu-HU" sz="2000" dirty="0" smtClean="0"/>
          </a:p>
          <a:p>
            <a:r>
              <a:rPr lang="hu-HU" sz="2000" dirty="0" smtClean="0"/>
              <a:t>What: raw data vs. similarities vs. (free-text...logical) statements</a:t>
            </a:r>
          </a:p>
          <a:p>
            <a:endParaRPr lang="hu-HU" sz="2000" dirty="0" smtClean="0"/>
          </a:p>
          <a:p>
            <a:r>
              <a:rPr lang="hu-HU" sz="2000" dirty="0" smtClean="0"/>
              <a:t>How: </a:t>
            </a:r>
          </a:p>
          <a:p>
            <a:pPr lvl="1"/>
            <a:r>
              <a:rPr lang="hu-HU" sz="1600" dirty="0" smtClean="0"/>
              <a:t>Raw data: * (probabilistic graphical models)</a:t>
            </a:r>
          </a:p>
          <a:p>
            <a:pPr lvl="1"/>
            <a:r>
              <a:rPr lang="hu-HU" sz="1600" dirty="0" smtClean="0"/>
              <a:t>Similarities: * (kernel methods)</a:t>
            </a:r>
          </a:p>
          <a:p>
            <a:pPr lvl="1"/>
            <a:r>
              <a:rPr lang="hu-HU" sz="1600" dirty="0" smtClean="0"/>
              <a:t>Statements: * (probabilistic logic)</a:t>
            </a:r>
          </a:p>
          <a:p>
            <a:endParaRPr lang="hu-HU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Technology:</a:t>
            </a:r>
            <a:r>
              <a:rPr lang="hu-HU" sz="2000" dirty="0" smtClean="0">
                <a:solidFill>
                  <a:schemeClr val="bg1">
                    <a:lumMod val="50000"/>
                  </a:schemeClr>
                </a:solidFill>
              </a:rPr>
              <a:t> -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9C1A3-FD89-4AD3-A977-F365462D772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Classification of f</a:t>
            </a:r>
            <a:r>
              <a:rPr lang="en-US" dirty="0" err="1" smtClean="0"/>
              <a:t>usion</a:t>
            </a:r>
            <a:r>
              <a:rPr lang="hu-HU" dirty="0" smtClean="0"/>
              <a:t>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611868"/>
            <a:ext cx="46482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1600" b="1" dirty="0" smtClean="0"/>
              <a:t>„</a:t>
            </a:r>
            <a:r>
              <a:rPr lang="en-US" sz="1600" b="1" dirty="0" smtClean="0"/>
              <a:t>all models are wrong, but some are useful</a:t>
            </a:r>
            <a:r>
              <a:rPr lang="hu-HU" sz="1600" b="1" dirty="0" smtClean="0"/>
              <a:t>”</a:t>
            </a:r>
            <a:r>
              <a:rPr lang="hu-HU" sz="1800" b="1" dirty="0" smtClean="0"/>
              <a:t/>
            </a:r>
            <a:br>
              <a:rPr lang="hu-HU" sz="1800" b="1" dirty="0" smtClean="0"/>
            </a:br>
            <a:r>
              <a:rPr lang="hu-HU" sz="1400" b="1" dirty="0" smtClean="0">
                <a:sym typeface="Wingdings" pitchFamily="2" charset="2"/>
              </a:rPr>
              <a:t></a:t>
            </a:r>
            <a:r>
              <a:rPr lang="en-US" sz="1400" b="1" dirty="0" smtClean="0">
                <a:sym typeface="Wingdings" pitchFamily="2" charset="2"/>
              </a:rPr>
              <a:t>e.g. </a:t>
            </a:r>
            <a:r>
              <a:rPr lang="hu-HU" sz="1400" dirty="0" smtClean="0"/>
              <a:t>there are stable</a:t>
            </a:r>
            <a:r>
              <a:rPr lang="en-US" sz="1400" dirty="0" smtClean="0"/>
              <a:t>, interesting</a:t>
            </a:r>
            <a:r>
              <a:rPr lang="hu-HU" sz="1400" dirty="0" smtClean="0"/>
              <a:t> properties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endParaRPr lang="en-US" sz="2000" b="1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381000" y="2503488"/>
          <a:ext cx="7467600" cy="536575"/>
        </p:xfrm>
        <a:graphic>
          <a:graphicData uri="http://schemas.openxmlformats.org/presentationml/2006/ole">
            <p:oleObj spid="_x0000_s373762" name="Equation" r:id="rId3" imgW="2831760" imgH="203040" progId="Equation.3">
              <p:embed/>
            </p:oleObj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42468" y="2209800"/>
            <a:ext cx="1381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Bayes</a:t>
            </a:r>
            <a:r>
              <a:rPr lang="en-US" dirty="0" smtClean="0"/>
              <a:t>’ rule: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45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0" hangingPunct="0">
              <a:defRPr/>
            </a:pPr>
            <a:r>
              <a:rPr lang="en-US" sz="4000" dirty="0" smtClean="0"/>
              <a:t>Systems-based, B</a:t>
            </a:r>
            <a:r>
              <a:rPr lang="hu-HU" sz="4000" dirty="0" smtClean="0"/>
              <a:t>ayes</a:t>
            </a:r>
            <a:r>
              <a:rPr lang="en-US" sz="4000" dirty="0" err="1" smtClean="0"/>
              <a:t>ian</a:t>
            </a:r>
            <a:r>
              <a:rPr lang="en-US" sz="4000" dirty="0" smtClean="0"/>
              <a:t> biomarker discovery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3048000"/>
            <a:ext cx="7869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 priori distribution (prior), p(Model):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 is a technical tool for inversion (to achieve a direct probabilistic statement),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provides a principled solution to incorporate prior knowledge.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038600"/>
            <a:ext cx="907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problem: derivation and formalization of informative (domain/data specific) priors.</a:t>
            </a:r>
            <a:endParaRPr lang="en-U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04800" y="5791200"/>
            <a:ext cx="1219200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b"/>
          <a:lstStyle/>
          <a:p>
            <a:pPr algn="ctr"/>
            <a:r>
              <a:rPr lang="hu-HU">
                <a:solidFill>
                  <a:srgbClr val="000000"/>
                </a:solidFill>
                <a:latin typeface="Tahoma" pitchFamily="34" charset="0"/>
              </a:rPr>
              <a:t>Phenome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24000" y="5791200"/>
            <a:ext cx="1219200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b"/>
          <a:lstStyle/>
          <a:p>
            <a:pPr algn="ctr"/>
            <a:r>
              <a:rPr lang="en-US">
                <a:solidFill>
                  <a:srgbClr val="000000"/>
                </a:solidFill>
                <a:latin typeface="Tahoma" pitchFamily="34" charset="0"/>
              </a:rPr>
              <a:t>SNP</a:t>
            </a:r>
            <a:endParaRPr lang="hu-HU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743200" y="6172200"/>
            <a:ext cx="1828800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hu-HU">
                <a:latin typeface="Tahoma" pitchFamily="34" charset="0"/>
              </a:rPr>
              <a:t>mRNA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572000" y="6172200"/>
            <a:ext cx="1371600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hu-HU">
                <a:latin typeface="Tahoma" pitchFamily="34" charset="0"/>
              </a:rPr>
              <a:t>miRNA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638800" y="4800600"/>
            <a:ext cx="1143000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hu-HU">
                <a:solidFill>
                  <a:srgbClr val="000000"/>
                </a:solidFill>
                <a:latin typeface="Tahoma" pitchFamily="34" charset="0"/>
              </a:rPr>
              <a:t>lipids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781800" y="5257800"/>
            <a:ext cx="1143000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hu-HU">
                <a:solidFill>
                  <a:srgbClr val="000000"/>
                </a:solidFill>
                <a:latin typeface="Tahoma" pitchFamily="34" charset="0"/>
              </a:rPr>
              <a:t>mABs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124200" y="5257800"/>
            <a:ext cx="1066800" cy="533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hu-HU" sz="1600">
                <a:solidFill>
                  <a:srgbClr val="000000"/>
                </a:solidFill>
                <a:latin typeface="Tahoma" pitchFamily="34" charset="0"/>
              </a:rPr>
              <a:t>PCR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066800" y="5791200"/>
            <a:ext cx="1066800" cy="609600"/>
          </a:xfrm>
          <a:prstGeom prst="rect">
            <a:avLst/>
          </a:prstGeom>
          <a:noFill/>
          <a:ln w="3175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7924800" y="5791200"/>
            <a:ext cx="609600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hu-HU">
                <a:solidFill>
                  <a:srgbClr val="000000"/>
                </a:solidFill>
                <a:latin typeface="Tahoma" pitchFamily="34" charset="0"/>
              </a:rPr>
              <a:t>MS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8534400" y="5791200"/>
            <a:ext cx="609600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hu-HU">
                <a:solidFill>
                  <a:srgbClr val="000000"/>
                </a:solidFill>
                <a:latin typeface="Tahoma" pitchFamily="34" charset="0"/>
              </a:rPr>
              <a:t>CGH</a:t>
            </a: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304800" y="4953000"/>
            <a:ext cx="238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Heterog</a:t>
            </a:r>
            <a:r>
              <a:rPr lang="hu-HU">
                <a:solidFill>
                  <a:srgbClr val="000000"/>
                </a:solidFill>
                <a:latin typeface="Tahoma" pitchFamily="34" charset="0"/>
              </a:rPr>
              <a:t>eneos entities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16200000">
            <a:off x="-445294" y="4964906"/>
            <a:ext cx="1108075" cy="392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33347" tIns="66673" rIns="133347" bIns="66673">
            <a:spAutoFit/>
          </a:bodyPr>
          <a:lstStyle/>
          <a:p>
            <a:pPr algn="ctr"/>
            <a:r>
              <a:rPr lang="en-US" sz="1700"/>
              <a:t>Samples</a:t>
            </a:r>
            <a:endParaRPr lang="hu-HU" sz="1700"/>
          </a:p>
        </p:txBody>
      </p:sp>
      <p:sp>
        <p:nvSpPr>
          <p:cNvPr id="31" name="Line 43"/>
          <p:cNvSpPr>
            <a:spLocks noChangeShapeType="1"/>
          </p:cNvSpPr>
          <p:nvPr/>
        </p:nvSpPr>
        <p:spPr bwMode="auto">
          <a:xfrm flipH="1" flipV="1">
            <a:off x="228600" y="47244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737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2937" y="1447800"/>
            <a:ext cx="1998663" cy="102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535795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28600" y="76200"/>
            <a:ext cx="89154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hu-HU" sz="4000" b="1" dirty="0" smtClean="0">
                <a:solidFill>
                  <a:schemeClr val="tx2"/>
                </a:solidFill>
              </a:rPr>
              <a:t>BayesEye</a:t>
            </a:r>
            <a:r>
              <a:rPr lang="en-US" sz="4000" b="1" dirty="0" smtClean="0">
                <a:solidFill>
                  <a:schemeClr val="tx2"/>
                </a:solidFill>
              </a:rPr>
              <a:t>: </a:t>
            </a:r>
          </a:p>
          <a:p>
            <a:pPr eaLnBrk="1" hangingPunct="1"/>
            <a:r>
              <a:rPr lang="en-US" sz="4000" b="1" dirty="0" smtClean="0">
                <a:solidFill>
                  <a:schemeClr val="tx2"/>
                </a:solidFill>
              </a:rPr>
              <a:t>relevance map/tree/interactions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1650" y="1066800"/>
            <a:ext cx="22923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5486400" y="2055813"/>
            <a:ext cx="1981200" cy="304800"/>
          </a:xfrm>
          <a:prstGeom prst="curvedDownArrow">
            <a:avLst>
              <a:gd name="adj1" fmla="val 130000"/>
              <a:gd name="adj2" fmla="val 2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 flipH="1" flipV="1">
            <a:off x="5410200" y="3427413"/>
            <a:ext cx="1828800" cy="381000"/>
          </a:xfrm>
          <a:prstGeom prst="curvedDownArrow">
            <a:avLst>
              <a:gd name="adj1" fmla="val 96000"/>
              <a:gd name="adj2" fmla="val 192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28035" name="Object 3"/>
          <p:cNvGraphicFramePr>
            <a:graphicFrameLocks noChangeAspect="1"/>
          </p:cNvGraphicFramePr>
          <p:nvPr/>
        </p:nvGraphicFramePr>
        <p:xfrm>
          <a:off x="304800" y="4419600"/>
          <a:ext cx="3200400" cy="2372896"/>
        </p:xfrm>
        <a:graphic>
          <a:graphicData uri="http://schemas.openxmlformats.org/presentationml/2006/ole">
            <p:oleObj spid="_x0000_s428035" r:id="rId5" imgW="7029720" imgH="9315360" progId="">
              <p:embed/>
            </p:oleObj>
          </a:graphicData>
        </a:graphic>
      </p:graphicFrame>
      <p:graphicFrame>
        <p:nvGraphicFramePr>
          <p:cNvPr id="428036" name="Object 4"/>
          <p:cNvGraphicFramePr>
            <a:graphicFrameLocks noChangeAspect="1"/>
          </p:cNvGraphicFramePr>
          <p:nvPr/>
        </p:nvGraphicFramePr>
        <p:xfrm>
          <a:off x="3352800" y="4495800"/>
          <a:ext cx="3200399" cy="2300604"/>
        </p:xfrm>
        <a:graphic>
          <a:graphicData uri="http://schemas.openxmlformats.org/presentationml/2006/ole">
            <p:oleObj spid="_x0000_s428036" r:id="rId6" imgW="8229600" imgH="10991715" progId="">
              <p:embed/>
            </p:oleObj>
          </a:graphicData>
        </a:graphic>
      </p:graphicFrame>
      <p:graphicFrame>
        <p:nvGraphicFramePr>
          <p:cNvPr id="428037" name="Object 5"/>
          <p:cNvGraphicFramePr>
            <a:graphicFrameLocks noChangeAspect="1"/>
          </p:cNvGraphicFramePr>
          <p:nvPr/>
        </p:nvGraphicFramePr>
        <p:xfrm>
          <a:off x="6400800" y="4114800"/>
          <a:ext cx="2667000" cy="2667000"/>
        </p:xfrm>
        <a:graphic>
          <a:graphicData uri="http://schemas.openxmlformats.org/presentationml/2006/ole">
            <p:oleObj spid="_x0000_s428037" name="Acrobat Document" r:id="rId7" imgW="7620000" imgH="76200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6201" y="762000"/>
            <a:ext cx="8534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Methodological papers &amp; applications:</a:t>
            </a:r>
          </a:p>
          <a:p>
            <a:r>
              <a:rPr lang="en-US" sz="1400" dirty="0" smtClean="0"/>
              <a:t>P. Antal, A. Millinghoffer, G. Hullam, C. Szalai, and A. Falus, "A </a:t>
            </a:r>
            <a:r>
              <a:rPr lang="hu-HU" sz="1400" dirty="0" err="1" smtClean="0"/>
              <a:t>B</a:t>
            </a:r>
            <a:r>
              <a:rPr lang="en-US" sz="1400" dirty="0" err="1" smtClean="0"/>
              <a:t>ayesian</a:t>
            </a:r>
            <a:r>
              <a:rPr lang="en-US" sz="1400" dirty="0" smtClean="0"/>
              <a:t> view of challenges in feature selection: Feature aggregation, multiple targets, redundancy and interaction“, </a:t>
            </a:r>
            <a:r>
              <a:rPr lang="en-US" sz="1400" i="1" dirty="0" smtClean="0"/>
              <a:t>JMLR proceedings, 2008</a:t>
            </a:r>
          </a:p>
          <a:p>
            <a:r>
              <a:rPr lang="hu-HU" sz="1400" dirty="0" smtClean="0"/>
              <a:t>...</a:t>
            </a:r>
            <a:endParaRPr lang="en-US" sz="1400" dirty="0" smtClean="0"/>
          </a:p>
          <a:p>
            <a:r>
              <a:rPr lang="en-US" sz="1400" dirty="0" smtClean="0"/>
              <a:t>Hullam G, Juhasz G, Bagdy G, Antal P.: Beyond Structural Equation Modeling: model properties and effect size from a Bayesian viewpoint. An example of complex</a:t>
            </a:r>
            <a:r>
              <a:rPr lang="hu-HU" sz="1400" dirty="0" smtClean="0"/>
              <a:t>.......</a:t>
            </a:r>
            <a:r>
              <a:rPr lang="en-US" sz="1400" b="1" dirty="0" smtClean="0"/>
              <a:t>.</a:t>
            </a:r>
            <a:r>
              <a:rPr lang="hu-HU" sz="1400" b="1" dirty="0" smtClean="0"/>
              <a:t> </a:t>
            </a:r>
            <a:r>
              <a:rPr lang="en-US" sz="1400" i="1" dirty="0" err="1" smtClean="0"/>
              <a:t>Neuropsychopharmacol</a:t>
            </a:r>
            <a:r>
              <a:rPr lang="en-US" sz="1400" i="1" dirty="0" smtClean="0"/>
              <a:t> Hung. 2012</a:t>
            </a:r>
          </a:p>
          <a:p>
            <a:r>
              <a:rPr lang="en-US" sz="1400" dirty="0" smtClean="0"/>
              <a:t>O. Lautner-Csorba, A. </a:t>
            </a:r>
            <a:r>
              <a:rPr lang="en-US" sz="1400" dirty="0" err="1" smtClean="0"/>
              <a:t>Gezsi</a:t>
            </a:r>
            <a:r>
              <a:rPr lang="en-US" sz="1400" dirty="0" smtClean="0"/>
              <a:t>, A. F. Semsei, P. Antal, D. J. Erdelyi, G. Schermann</a:t>
            </a:r>
            <a:r>
              <a:rPr lang="en-US" sz="1400" i="1" dirty="0" smtClean="0"/>
              <a:t>, et al.</a:t>
            </a:r>
            <a:r>
              <a:rPr lang="en-US" sz="1400" dirty="0" smtClean="0"/>
              <a:t>, "Candidate gene association study in pediatric acute lymphoblastic leukemia evaluated…..…," </a:t>
            </a:r>
            <a:r>
              <a:rPr lang="en-US" sz="1400" i="1" dirty="0" smtClean="0"/>
              <a:t>BMC Med Genomics</a:t>
            </a:r>
            <a:r>
              <a:rPr lang="en-US" sz="1400" dirty="0" smtClean="0"/>
              <a:t>. 2012</a:t>
            </a:r>
          </a:p>
          <a:p>
            <a:r>
              <a:rPr lang="en-US" sz="1400" dirty="0" smtClean="0"/>
              <a:t>I. </a:t>
            </a:r>
            <a:r>
              <a:rPr lang="en-US" sz="1400" dirty="0" err="1" smtClean="0"/>
              <a:t>Ungvari</a:t>
            </a:r>
            <a:r>
              <a:rPr lang="en-US" sz="1400" dirty="0" smtClean="0"/>
              <a:t>, G. Hullam, P. Antal, P. </a:t>
            </a:r>
            <a:r>
              <a:rPr lang="en-US" sz="1400" dirty="0" err="1" smtClean="0"/>
              <a:t>Kiszel</a:t>
            </a:r>
            <a:r>
              <a:rPr lang="en-US" sz="1400" dirty="0" smtClean="0"/>
              <a:t>, A. </a:t>
            </a:r>
            <a:r>
              <a:rPr lang="en-US" sz="1400" dirty="0" err="1" smtClean="0"/>
              <a:t>Gezsi</a:t>
            </a:r>
            <a:r>
              <a:rPr lang="en-US" sz="1400" dirty="0" smtClean="0"/>
              <a:t>, E. Hadadi</a:t>
            </a:r>
            <a:r>
              <a:rPr lang="en-US" sz="1400" i="1" dirty="0" smtClean="0"/>
              <a:t>, et al.</a:t>
            </a:r>
            <a:r>
              <a:rPr lang="en-US" sz="1400" dirty="0" smtClean="0"/>
              <a:t>, "Evaluation of a Partial Genome Screening of Two Asthma Susceptibility Regions Using Bayesian Network Based…..…. " </a:t>
            </a:r>
            <a:r>
              <a:rPr lang="en-US" sz="1400" i="1" dirty="0" err="1" smtClean="0"/>
              <a:t>Plos</a:t>
            </a:r>
            <a:r>
              <a:rPr lang="en-US" sz="1400" i="1" dirty="0" smtClean="0"/>
              <a:t> One, </a:t>
            </a:r>
            <a:r>
              <a:rPr lang="en-US" sz="1400" dirty="0" smtClean="0"/>
              <a:t>2012.</a:t>
            </a:r>
          </a:p>
          <a:p>
            <a:r>
              <a:rPr lang="en-US" sz="1400" dirty="0" smtClean="0"/>
              <a:t>G. Varga, A. </a:t>
            </a:r>
            <a:r>
              <a:rPr lang="en-US" sz="1400" dirty="0" err="1" smtClean="0"/>
              <a:t>Szekely</a:t>
            </a:r>
            <a:r>
              <a:rPr lang="en-US" sz="1400" dirty="0" smtClean="0"/>
              <a:t>, P. Antal, P. Sarkozy, Z. </a:t>
            </a:r>
            <a:r>
              <a:rPr lang="en-US" sz="1400" dirty="0" err="1" smtClean="0"/>
              <a:t>Nemoda</a:t>
            </a:r>
            <a:r>
              <a:rPr lang="en-US" sz="1400" dirty="0" smtClean="0"/>
              <a:t>, Z. Demetrovics</a:t>
            </a:r>
            <a:r>
              <a:rPr lang="en-US" sz="1400" i="1" dirty="0" smtClean="0"/>
              <a:t>, et al.</a:t>
            </a:r>
            <a:r>
              <a:rPr lang="en-US" sz="1400" dirty="0" smtClean="0"/>
              <a:t>, "Additive Effects of </a:t>
            </a:r>
            <a:r>
              <a:rPr lang="en-US" sz="1400" dirty="0" err="1" smtClean="0"/>
              <a:t>Serotonergic</a:t>
            </a:r>
            <a:r>
              <a:rPr lang="en-US" sz="1400" dirty="0" smtClean="0"/>
              <a:t> and </a:t>
            </a:r>
            <a:r>
              <a:rPr lang="en-US" sz="1400" dirty="0" err="1" smtClean="0"/>
              <a:t>Dopaminergic</a:t>
            </a:r>
            <a:r>
              <a:rPr lang="en-US" sz="1400" dirty="0" smtClean="0"/>
              <a:t>………," </a:t>
            </a:r>
            <a:r>
              <a:rPr lang="en-US" sz="1400" i="1" dirty="0" smtClean="0"/>
              <a:t>AMERICAN JOURNAL OF MEDICAL GENETICS PART B, </a:t>
            </a:r>
            <a:r>
              <a:rPr lang="en-US" sz="1400" dirty="0" smtClean="0"/>
              <a:t>2012</a:t>
            </a:r>
          </a:p>
          <a:p>
            <a:r>
              <a:rPr lang="en-US" sz="1400" dirty="0" smtClean="0"/>
              <a:t>O. Lautner-Csorba, A. Gézsi, D. Erdélyi, G. Hullám, P. Antal, Á. Semsei</a:t>
            </a:r>
            <a:r>
              <a:rPr lang="en-US" sz="1400" i="1" dirty="0" smtClean="0"/>
              <a:t>, et al.</a:t>
            </a:r>
            <a:r>
              <a:rPr lang="en-US" sz="1400" dirty="0" smtClean="0"/>
              <a:t>, "ROLES OF GENETIC POLYMORPHISMS IN THE FOLATE PATHWAY IN CHILDHOOD ACUTE……………….," </a:t>
            </a:r>
            <a:r>
              <a:rPr lang="en-US" sz="1400" i="1" dirty="0" err="1" smtClean="0"/>
              <a:t>Plos</a:t>
            </a:r>
            <a:r>
              <a:rPr lang="en-US" sz="1400" i="1" dirty="0" smtClean="0"/>
              <a:t> One, </a:t>
            </a:r>
            <a:r>
              <a:rPr lang="en-US" sz="1400" dirty="0" smtClean="0"/>
              <a:t>2013.</a:t>
            </a:r>
          </a:p>
          <a:p>
            <a:pPr>
              <a:buAutoNum type="alphaUcPeriod"/>
            </a:pPr>
            <a:r>
              <a:rPr lang="en-US" sz="1400" dirty="0" smtClean="0"/>
              <a:t>Vereczkei, Z. Demetrovics, A. </a:t>
            </a:r>
            <a:r>
              <a:rPr lang="en-US" sz="1400" dirty="0" err="1" smtClean="0"/>
              <a:t>Szekely</a:t>
            </a:r>
            <a:r>
              <a:rPr lang="en-US" sz="1400" dirty="0" smtClean="0"/>
              <a:t>, P. Sarkozy, P. Antal, A. Szilagyi</a:t>
            </a:r>
            <a:r>
              <a:rPr lang="en-US" sz="1400" i="1" dirty="0" smtClean="0"/>
              <a:t>, </a:t>
            </a:r>
            <a:r>
              <a:rPr lang="hu-HU" sz="1400" i="1" dirty="0" smtClean="0"/>
              <a:t>M. </a:t>
            </a:r>
            <a:r>
              <a:rPr lang="en-US" sz="1400" i="1" dirty="0" err="1" smtClean="0"/>
              <a:t>Sas</a:t>
            </a:r>
            <a:r>
              <a:rPr lang="hu-HU" sz="1400" i="1" dirty="0" smtClean="0"/>
              <a:t>vári-Székely</a:t>
            </a:r>
            <a:r>
              <a:rPr lang="en-US" sz="1400" i="1" dirty="0" smtClean="0"/>
              <a:t>.</a:t>
            </a:r>
            <a:r>
              <a:rPr lang="en-US" sz="1400" dirty="0" smtClean="0"/>
              <a:t>, "Multivariate Analysis of </a:t>
            </a:r>
            <a:r>
              <a:rPr lang="en-US" sz="1400" dirty="0" err="1" smtClean="0"/>
              <a:t>Dopaminergic</a:t>
            </a:r>
            <a:r>
              <a:rPr lang="en-US" sz="1400" dirty="0" smtClean="0"/>
              <a:t> Gene Variants as Risk Factors of Heroin</a:t>
            </a:r>
            <a:r>
              <a:rPr lang="hu-HU" sz="1400" dirty="0" smtClean="0"/>
              <a:t>.............</a:t>
            </a:r>
            <a:r>
              <a:rPr lang="en-US" sz="1400" dirty="0" smtClean="0"/>
              <a:t>," </a:t>
            </a:r>
            <a:r>
              <a:rPr lang="en-US" sz="1400" i="1" dirty="0" err="1" smtClean="0"/>
              <a:t>Plos</a:t>
            </a:r>
            <a:r>
              <a:rPr lang="en-US" sz="1400" i="1" dirty="0" smtClean="0"/>
              <a:t> One, </a:t>
            </a:r>
            <a:r>
              <a:rPr lang="en-US" sz="1400" dirty="0" smtClean="0"/>
              <a:t>2013</a:t>
            </a:r>
          </a:p>
          <a:p>
            <a:pPr marL="342900" indent="-342900"/>
            <a:r>
              <a:rPr lang="en-US" sz="1400" b="1" dirty="0" smtClean="0"/>
              <a:t>Chapters:</a:t>
            </a:r>
          </a:p>
          <a:p>
            <a:r>
              <a:rPr lang="en-US" sz="1400" dirty="0" smtClean="0"/>
              <a:t>G</a:t>
            </a:r>
            <a:r>
              <a:rPr lang="hu-HU" sz="1400" dirty="0" smtClean="0"/>
              <a:t>.</a:t>
            </a:r>
            <a:r>
              <a:rPr lang="en-US" sz="1400" dirty="0" smtClean="0"/>
              <a:t>Hullám, A</a:t>
            </a:r>
            <a:r>
              <a:rPr lang="hu-HU" sz="1400" dirty="0" smtClean="0"/>
              <a:t>.</a:t>
            </a:r>
            <a:r>
              <a:rPr lang="en-US" sz="1400" dirty="0" smtClean="0"/>
              <a:t>Gézsi, A</a:t>
            </a:r>
            <a:r>
              <a:rPr lang="hu-HU" sz="1400" dirty="0" smtClean="0"/>
              <a:t>.</a:t>
            </a:r>
            <a:r>
              <a:rPr lang="en-US" sz="1400" dirty="0" smtClean="0"/>
              <a:t>Millinghoffer, P Sárközy, B</a:t>
            </a:r>
            <a:r>
              <a:rPr lang="hu-HU" sz="1400" dirty="0" smtClean="0"/>
              <a:t>.</a:t>
            </a:r>
            <a:r>
              <a:rPr lang="en-US" sz="1400" dirty="0" smtClean="0"/>
              <a:t> Bolgár, Z Pál, E</a:t>
            </a:r>
            <a:r>
              <a:rPr lang="hu-HU" sz="1400" dirty="0" smtClean="0"/>
              <a:t> </a:t>
            </a:r>
            <a:r>
              <a:rPr lang="en-US" sz="1400" dirty="0" err="1" smtClean="0"/>
              <a:t>Buzás</a:t>
            </a:r>
            <a:r>
              <a:rPr lang="en-US" sz="1400" dirty="0" smtClean="0"/>
              <a:t>, P Antal: Bayesian, systems-based genetic association analysis with effect strength estimation and </a:t>
            </a:r>
            <a:r>
              <a:rPr lang="en-US" sz="1400" dirty="0" err="1" smtClean="0"/>
              <a:t>omic</a:t>
            </a:r>
            <a:r>
              <a:rPr lang="en-US" sz="1400" dirty="0" smtClean="0"/>
              <a:t> wide interpretation, </a:t>
            </a:r>
            <a:r>
              <a:rPr lang="en-US" sz="1400" i="1" dirty="0" smtClean="0"/>
              <a:t>in press</a:t>
            </a:r>
          </a:p>
          <a:p>
            <a:r>
              <a:rPr lang="en-US" sz="1400" dirty="0" smtClean="0"/>
              <a:t>P. </a:t>
            </a:r>
            <a:r>
              <a:rPr lang="hu-HU" sz="1400" dirty="0" smtClean="0"/>
              <a:t> </a:t>
            </a:r>
            <a:r>
              <a:rPr lang="en-US" sz="1400" dirty="0" smtClean="0"/>
              <a:t>Antal, A. Millinghoffer, G. Hullám, G</a:t>
            </a:r>
            <a:r>
              <a:rPr lang="hu-HU" sz="1400" dirty="0" smtClean="0"/>
              <a:t>.</a:t>
            </a:r>
            <a:r>
              <a:rPr lang="en-US" sz="1400" dirty="0" smtClean="0"/>
              <a:t> Hajós, C</a:t>
            </a:r>
            <a:r>
              <a:rPr lang="hu-HU" sz="1400" dirty="0" smtClean="0"/>
              <a:t>saba</a:t>
            </a:r>
            <a:r>
              <a:rPr lang="en-US" sz="1400" dirty="0" smtClean="0"/>
              <a:t> Szalai, A</a:t>
            </a:r>
            <a:r>
              <a:rPr lang="hu-HU" sz="1400" dirty="0" smtClean="0"/>
              <a:t>ndrás</a:t>
            </a:r>
            <a:r>
              <a:rPr lang="en-US" sz="1400" dirty="0" smtClean="0"/>
              <a:t> Falus: Bayesian, systems-based, multilevel analysis of associations for complex phenotypes: from interpretation to decisions, </a:t>
            </a:r>
            <a:r>
              <a:rPr lang="en-US" sz="1400" i="1" dirty="0" smtClean="0"/>
              <a:t>in press</a:t>
            </a:r>
          </a:p>
          <a:p>
            <a:endParaRPr lang="en-US" sz="14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0" hangingPunct="0">
              <a:defRPr/>
            </a:pPr>
            <a:r>
              <a:rPr lang="en-US" sz="4000" dirty="0" smtClean="0"/>
              <a:t>Biomarker discovery II.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6200" y="5536049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Tools:</a:t>
            </a:r>
          </a:p>
          <a:p>
            <a:r>
              <a:rPr lang="en-US" sz="1400" dirty="0" smtClean="0"/>
              <a:t>The biomarker computational service is available at </a:t>
            </a:r>
            <a:r>
              <a:rPr lang="en-US" sz="1400" u="sng" dirty="0" smtClean="0">
                <a:hlinkClick r:id="rId2"/>
              </a:rPr>
              <a:t>http://mitpc40.mit.bme.hu/bmla</a:t>
            </a:r>
            <a:r>
              <a:rPr lang="en-US" sz="1400" u="sng" dirty="0" smtClean="0"/>
              <a:t>.</a:t>
            </a:r>
          </a:p>
          <a:p>
            <a:r>
              <a:rPr lang="en-US" sz="1400" dirty="0" smtClean="0"/>
              <a:t>The biomarker visualization tool, </a:t>
            </a:r>
            <a:r>
              <a:rPr lang="en-US" sz="1400" dirty="0" err="1" smtClean="0"/>
              <a:t>BayesEye</a:t>
            </a:r>
            <a:r>
              <a:rPr lang="en-US" sz="1400" dirty="0" smtClean="0"/>
              <a:t>, is available at </a:t>
            </a:r>
            <a:r>
              <a:rPr lang="en-US" sz="1400" dirty="0" smtClean="0">
                <a:hlinkClick r:id="rId3"/>
              </a:rPr>
              <a:t>http://mitpc40.mit.bme.hu/bayeseye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The gene </a:t>
            </a:r>
            <a:r>
              <a:rPr lang="en-US" sz="1400" dirty="0" err="1" smtClean="0"/>
              <a:t>prioritizer</a:t>
            </a:r>
            <a:r>
              <a:rPr lang="en-US" sz="1400" dirty="0" smtClean="0"/>
              <a:t> tool applied after BMLA can be accessed at  </a:t>
            </a:r>
            <a:r>
              <a:rPr lang="en-US" sz="1400" u="sng" dirty="0" smtClean="0">
                <a:hlinkClick r:id="rId4"/>
              </a:rPr>
              <a:t>http://mitpc40.mit.bme.hu/GP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hu-HU" sz="2800" dirty="0" smtClean="0"/>
              <a:t>The </a:t>
            </a:r>
            <a:r>
              <a:rPr lang="hu-HU" sz="2800" dirty="0" smtClean="0"/>
              <a:t>„</a:t>
            </a:r>
            <a:r>
              <a:rPr lang="en-US" sz="2800" dirty="0" smtClean="0"/>
              <a:t>common</a:t>
            </a:r>
            <a:r>
              <a:rPr lang="hu-HU" sz="2800" dirty="0" smtClean="0"/>
              <a:t>”/</a:t>
            </a:r>
            <a:r>
              <a:rPr lang="en-US" sz="2800" dirty="0" smtClean="0"/>
              <a:t>h</a:t>
            </a:r>
            <a:r>
              <a:rPr lang="hu-HU" sz="2800" dirty="0" smtClean="0"/>
              <a:t>étköznapi</a:t>
            </a:r>
            <a:r>
              <a:rPr lang="hu-HU" sz="2800" dirty="0" smtClean="0"/>
              <a:t> </a:t>
            </a:r>
            <a:r>
              <a:rPr lang="hu-HU" sz="2800" dirty="0" smtClean="0"/>
              <a:t>„big data</a:t>
            </a:r>
            <a:r>
              <a:rPr lang="hu-HU" sz="2800" dirty="0" smtClean="0"/>
              <a:t>”</a:t>
            </a:r>
            <a:endParaRPr lang="hu-HU" sz="2800" dirty="0" smtClean="0"/>
          </a:p>
          <a:p>
            <a:r>
              <a:rPr lang="hu-HU" sz="2800" dirty="0" smtClean="0"/>
              <a:t>Definition(s</a:t>
            </a:r>
            <a:r>
              <a:rPr lang="hu-HU" sz="2800" dirty="0" smtClean="0"/>
              <a:t>)</a:t>
            </a:r>
            <a:endParaRPr lang="hu-HU" sz="2800" dirty="0" smtClean="0"/>
          </a:p>
          <a:p>
            <a:r>
              <a:rPr lang="hu-HU" sz="2800" dirty="0" smtClean="0"/>
              <a:t>The biomedical „big data” </a:t>
            </a:r>
          </a:p>
          <a:p>
            <a:r>
              <a:rPr lang="hu-HU" sz="2800" dirty="0" smtClean="0"/>
              <a:t>Biomedical „big data” trends and conclusions</a:t>
            </a:r>
          </a:p>
          <a:p>
            <a:r>
              <a:rPr lang="hu-HU" sz="2800" dirty="0" smtClean="0"/>
              <a:t>Data and knowledge fusion</a:t>
            </a:r>
          </a:p>
          <a:p>
            <a:pPr lvl="1"/>
            <a:r>
              <a:rPr lang="hu-HU" sz="2400" dirty="0" smtClean="0"/>
              <a:t>From correlation to causation </a:t>
            </a:r>
            <a:r>
              <a:rPr lang="hu-HU" sz="2400" dirty="0" smtClean="0">
                <a:sym typeface="Wingdings" pitchFamily="2" charset="2"/>
              </a:rPr>
              <a:t> lessons for DBD</a:t>
            </a:r>
          </a:p>
          <a:p>
            <a:pPr lvl="1"/>
            <a:r>
              <a:rPr lang="hu-HU" sz="2400" dirty="0" smtClean="0">
                <a:sym typeface="Wingdings" pitchFamily="2" charset="2"/>
              </a:rPr>
              <a:t>Kernel methods  lessons for DBD</a:t>
            </a:r>
          </a:p>
          <a:p>
            <a:pPr lvl="1"/>
            <a:r>
              <a:rPr lang="hu-HU" dirty="0" smtClean="0"/>
              <a:t>Semantic X </a:t>
            </a:r>
            <a:r>
              <a:rPr lang="hu-HU" dirty="0" smtClean="0">
                <a:sym typeface="Wingdings" pitchFamily="2" charset="2"/>
              </a:rPr>
              <a:t> lessons for DBD</a:t>
            </a:r>
            <a:endParaRPr lang="hu-HU" dirty="0" smtClean="0"/>
          </a:p>
          <a:p>
            <a:r>
              <a:rPr lang="hu-HU" sz="2800" dirty="0" smtClean="0">
                <a:sym typeface="Wingdings" pitchFamily="2" charset="2"/>
              </a:rPr>
              <a:t>Synergies of </a:t>
            </a:r>
            <a:r>
              <a:rPr lang="hu-HU" sz="2800" dirty="0" smtClean="0"/>
              <a:t>biomedical  and </a:t>
            </a:r>
            <a:r>
              <a:rPr lang="en-US" sz="2800" dirty="0" smtClean="0"/>
              <a:t>common</a:t>
            </a:r>
            <a:r>
              <a:rPr lang="hu-HU" sz="2800" dirty="0" smtClean="0"/>
              <a:t> big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9C1A3-FD89-4AD3-A977-F365462D772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Content Placeholder 3" descr="Z2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5996"/>
            <a:ext cx="8229600" cy="4256246"/>
          </a:xfrm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Integration of chemo- and systems biologic information resources for drug repositioning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2895600"/>
            <a:ext cx="3200400" cy="2049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isometricOffAxis2Right"/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000" y="3497506"/>
            <a:ext cx="2527000" cy="32842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isometricOffAxis2Top"/>
            <a:lightRig rig="threePt" dir="t"/>
          </a:scene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2583106"/>
            <a:ext cx="2438400" cy="2085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isometricOffAxis2Left"/>
            <a:lightRig rig="threePt" dir="t"/>
          </a:scene3d>
        </p:spPr>
      </p:pic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1600200" y="3954463"/>
            <a:ext cx="10842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>
                <a:latin typeface="Courier New" pitchFamily="49" charset="0"/>
                <a:cs typeface="Courier New" pitchFamily="49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76200" y="152400"/>
            <a:ext cx="9067800" cy="114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68" rIns="0" bIns="0" anchor="ctr"/>
          <a:lstStyle/>
          <a:p>
            <a: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hu-HU" sz="3600" dirty="0">
                <a:solidFill>
                  <a:srgbClr val="000000"/>
                </a:solidFill>
              </a:rPr>
              <a:t>Similarity-based fusion </a:t>
            </a:r>
            <a:r>
              <a:rPr lang="hu-HU" sz="3600" dirty="0" smtClean="0">
                <a:solidFill>
                  <a:srgbClr val="000000"/>
                </a:solidFill>
              </a:rPr>
              <a:t>in </a:t>
            </a:r>
            <a:r>
              <a:rPr lang="hu-HU" sz="3600" dirty="0">
                <a:solidFill>
                  <a:srgbClr val="000000"/>
                </a:solidFill>
              </a:rPr>
              <a:t>drug repositioning</a:t>
            </a:r>
          </a:p>
        </p:txBody>
      </p:sp>
      <p:sp>
        <p:nvSpPr>
          <p:cNvPr id="14339" name="Rectangle 40"/>
          <p:cNvSpPr>
            <a:spLocks noChangeArrowheads="1"/>
          </p:cNvSpPr>
          <p:nvPr/>
        </p:nvSpPr>
        <p:spPr bwMode="auto">
          <a:xfrm>
            <a:off x="782638" y="1860550"/>
            <a:ext cx="1111250" cy="522288"/>
          </a:xfrm>
          <a:prstGeom prst="rect">
            <a:avLst/>
          </a:prstGeom>
          <a:solidFill>
            <a:srgbClr val="CCE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39" tIns="52902" rIns="81639" bIns="40820" anchor="ctr"/>
          <a:lstStyle/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hu-HU" sz="1400">
                <a:solidFill>
                  <a:srgbClr val="000000"/>
                </a:solidFill>
              </a:rPr>
              <a:t>Chemical</a:t>
            </a:r>
          </a:p>
        </p:txBody>
      </p:sp>
      <p:sp>
        <p:nvSpPr>
          <p:cNvPr id="14340" name="Rectangle 41"/>
          <p:cNvSpPr>
            <a:spLocks noChangeArrowheads="1"/>
          </p:cNvSpPr>
          <p:nvPr/>
        </p:nvSpPr>
        <p:spPr bwMode="auto">
          <a:xfrm>
            <a:off x="2219325" y="1860550"/>
            <a:ext cx="1109663" cy="522288"/>
          </a:xfrm>
          <a:prstGeom prst="rect">
            <a:avLst/>
          </a:prstGeom>
          <a:solidFill>
            <a:srgbClr val="CCE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39" tIns="52902" rIns="81639" bIns="40820" anchor="ctr"/>
          <a:lstStyle/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hu-HU" sz="1400">
                <a:solidFill>
                  <a:srgbClr val="000000"/>
                </a:solidFill>
              </a:rPr>
              <a:t>Side-effects</a:t>
            </a:r>
          </a:p>
        </p:txBody>
      </p:sp>
      <p:sp>
        <p:nvSpPr>
          <p:cNvPr id="14341" name="Rectangle 42"/>
          <p:cNvSpPr>
            <a:spLocks noChangeArrowheads="1"/>
          </p:cNvSpPr>
          <p:nvPr/>
        </p:nvSpPr>
        <p:spPr bwMode="auto">
          <a:xfrm>
            <a:off x="3983038" y="1860550"/>
            <a:ext cx="1109662" cy="522288"/>
          </a:xfrm>
          <a:prstGeom prst="rect">
            <a:avLst/>
          </a:prstGeom>
          <a:solidFill>
            <a:srgbClr val="CCE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39" tIns="52902" rIns="81639" bIns="40820" anchor="ctr"/>
          <a:lstStyle/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hu-HU" sz="1400">
                <a:solidFill>
                  <a:srgbClr val="000000"/>
                </a:solidFill>
              </a:rPr>
              <a:t>Target prot.</a:t>
            </a:r>
          </a:p>
        </p:txBody>
      </p:sp>
      <p:sp>
        <p:nvSpPr>
          <p:cNvPr id="14342" name="Rectangle 43"/>
          <p:cNvSpPr>
            <a:spLocks noChangeArrowheads="1"/>
          </p:cNvSpPr>
          <p:nvPr/>
        </p:nvSpPr>
        <p:spPr bwMode="auto">
          <a:xfrm>
            <a:off x="5484813" y="1860550"/>
            <a:ext cx="1109662" cy="522288"/>
          </a:xfrm>
          <a:prstGeom prst="rect">
            <a:avLst/>
          </a:prstGeom>
          <a:solidFill>
            <a:srgbClr val="CCE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39" tIns="52902" rIns="81639" bIns="40820" anchor="ctr"/>
          <a:lstStyle/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US" sz="1400" dirty="0" err="1" smtClean="0">
                <a:solidFill>
                  <a:srgbClr val="000000"/>
                </a:solidFill>
              </a:rPr>
              <a:t>MMoA</a:t>
            </a: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14343" name="Rectangle 44"/>
          <p:cNvSpPr>
            <a:spLocks noChangeArrowheads="1"/>
          </p:cNvSpPr>
          <p:nvPr/>
        </p:nvSpPr>
        <p:spPr bwMode="auto">
          <a:xfrm>
            <a:off x="6791325" y="1860550"/>
            <a:ext cx="1109663" cy="522288"/>
          </a:xfrm>
          <a:prstGeom prst="rect">
            <a:avLst/>
          </a:prstGeom>
          <a:solidFill>
            <a:srgbClr val="CCE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39" tIns="52902" rIns="81639" bIns="40820" anchor="ctr"/>
          <a:lstStyle/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hu-HU" sz="1400">
                <a:solidFill>
                  <a:srgbClr val="000000"/>
                </a:solidFill>
              </a:rPr>
              <a:t>Pathways</a:t>
            </a:r>
          </a:p>
        </p:txBody>
      </p:sp>
      <p:sp>
        <p:nvSpPr>
          <p:cNvPr id="14344" name="Freeform 18"/>
          <p:cNvSpPr>
            <a:spLocks noChangeArrowheads="1"/>
          </p:cNvSpPr>
          <p:nvPr/>
        </p:nvSpPr>
        <p:spPr bwMode="auto">
          <a:xfrm>
            <a:off x="979488" y="3103563"/>
            <a:ext cx="652462" cy="652462"/>
          </a:xfrm>
          <a:custGeom>
            <a:avLst/>
            <a:gdLst>
              <a:gd name="T0" fmla="*/ 0 w 4501"/>
              <a:gd name="T1" fmla="*/ 2147483647 h 4501"/>
              <a:gd name="T2" fmla="*/ 0 w 4501"/>
              <a:gd name="T3" fmla="*/ 0 h 4501"/>
              <a:gd name="T4" fmla="*/ 2147483647 w 4501"/>
              <a:gd name="T5" fmla="*/ 0 h 4501"/>
              <a:gd name="T6" fmla="*/ 2147483647 w 4501"/>
              <a:gd name="T7" fmla="*/ 2147483647 h 4501"/>
              <a:gd name="T8" fmla="*/ 0 w 4501"/>
              <a:gd name="T9" fmla="*/ 2147483647 h 4501"/>
              <a:gd name="T10" fmla="*/ 0 w 4501"/>
              <a:gd name="T11" fmla="*/ 2147483647 h 4501"/>
              <a:gd name="T12" fmla="*/ 2147483647 w 4501"/>
              <a:gd name="T13" fmla="*/ 2147483647 h 4501"/>
              <a:gd name="T14" fmla="*/ 0 w 4501"/>
              <a:gd name="T15" fmla="*/ 2147483647 h 4501"/>
              <a:gd name="T16" fmla="*/ 0 w 4501"/>
              <a:gd name="T17" fmla="*/ 2147483647 h 4501"/>
              <a:gd name="T18" fmla="*/ 2147483647 w 4501"/>
              <a:gd name="T19" fmla="*/ 2147483647 h 4501"/>
              <a:gd name="T20" fmla="*/ 0 w 4501"/>
              <a:gd name="T21" fmla="*/ 2147483647 h 4501"/>
              <a:gd name="T22" fmla="*/ 0 w 4501"/>
              <a:gd name="T23" fmla="*/ 2147483647 h 4501"/>
              <a:gd name="T24" fmla="*/ 2147483647 w 4501"/>
              <a:gd name="T25" fmla="*/ 2147483647 h 4501"/>
              <a:gd name="T26" fmla="*/ 0 w 4501"/>
              <a:gd name="T27" fmla="*/ 2147483647 h 4501"/>
              <a:gd name="T28" fmla="*/ 0 w 4501"/>
              <a:gd name="T29" fmla="*/ 2147483647 h 4501"/>
              <a:gd name="T30" fmla="*/ 2147483647 w 4501"/>
              <a:gd name="T31" fmla="*/ 2147483647 h 4501"/>
              <a:gd name="T32" fmla="*/ 0 w 4501"/>
              <a:gd name="T33" fmla="*/ 2147483647 h 4501"/>
              <a:gd name="T34" fmla="*/ 0 w 4501"/>
              <a:gd name="T35" fmla="*/ 2147483647 h 4501"/>
              <a:gd name="T36" fmla="*/ 2147483647 w 4501"/>
              <a:gd name="T37" fmla="*/ 2147483647 h 4501"/>
              <a:gd name="T38" fmla="*/ 0 w 4501"/>
              <a:gd name="T39" fmla="*/ 2147483647 h 4501"/>
              <a:gd name="T40" fmla="*/ 0 w 4501"/>
              <a:gd name="T41" fmla="*/ 2147483647 h 4501"/>
              <a:gd name="T42" fmla="*/ 2147483647 w 4501"/>
              <a:gd name="T43" fmla="*/ 2147483647 h 4501"/>
              <a:gd name="T44" fmla="*/ 0 w 4501"/>
              <a:gd name="T45" fmla="*/ 2147483647 h 4501"/>
              <a:gd name="T46" fmla="*/ 2147483647 w 4501"/>
              <a:gd name="T47" fmla="*/ 2147483647 h 4501"/>
              <a:gd name="T48" fmla="*/ 2147483647 w 4501"/>
              <a:gd name="T49" fmla="*/ 0 h 4501"/>
              <a:gd name="T50" fmla="*/ 2147483647 w 4501"/>
              <a:gd name="T51" fmla="*/ 2147483647 h 4501"/>
              <a:gd name="T52" fmla="*/ 2147483647 w 4501"/>
              <a:gd name="T53" fmla="*/ 2147483647 h 4501"/>
              <a:gd name="T54" fmla="*/ 2147483647 w 4501"/>
              <a:gd name="T55" fmla="*/ 0 h 4501"/>
              <a:gd name="T56" fmla="*/ 2147483647 w 4501"/>
              <a:gd name="T57" fmla="*/ 2147483647 h 4501"/>
              <a:gd name="T58" fmla="*/ 2147483647 w 4501"/>
              <a:gd name="T59" fmla="*/ 2147483647 h 4501"/>
              <a:gd name="T60" fmla="*/ 2147483647 w 4501"/>
              <a:gd name="T61" fmla="*/ 0 h 4501"/>
              <a:gd name="T62" fmla="*/ 2147483647 w 4501"/>
              <a:gd name="T63" fmla="*/ 2147483647 h 4501"/>
              <a:gd name="T64" fmla="*/ 2147483647 w 4501"/>
              <a:gd name="T65" fmla="*/ 2147483647 h 4501"/>
              <a:gd name="T66" fmla="*/ 2147483647 w 4501"/>
              <a:gd name="T67" fmla="*/ 0 h 4501"/>
              <a:gd name="T68" fmla="*/ 2147483647 w 4501"/>
              <a:gd name="T69" fmla="*/ 2147483647 h 4501"/>
              <a:gd name="T70" fmla="*/ 2147483647 w 4501"/>
              <a:gd name="T71" fmla="*/ 2147483647 h 4501"/>
              <a:gd name="T72" fmla="*/ 2147483647 w 4501"/>
              <a:gd name="T73" fmla="*/ 0 h 4501"/>
              <a:gd name="T74" fmla="*/ 2147483647 w 4501"/>
              <a:gd name="T75" fmla="*/ 2147483647 h 4501"/>
              <a:gd name="T76" fmla="*/ 2147483647 w 4501"/>
              <a:gd name="T77" fmla="*/ 2147483647 h 4501"/>
              <a:gd name="T78" fmla="*/ 2147483647 w 4501"/>
              <a:gd name="T79" fmla="*/ 0 h 4501"/>
              <a:gd name="T80" fmla="*/ 2147483647 w 4501"/>
              <a:gd name="T81" fmla="*/ 2147483647 h 450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501"/>
              <a:gd name="T124" fmla="*/ 0 h 4501"/>
              <a:gd name="T125" fmla="*/ 4501 w 4501"/>
              <a:gd name="T126" fmla="*/ 4501 h 450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501" h="4501">
                <a:moveTo>
                  <a:pt x="0" y="4500"/>
                </a:moveTo>
                <a:lnTo>
                  <a:pt x="0" y="0"/>
                </a:lnTo>
                <a:lnTo>
                  <a:pt x="4500" y="0"/>
                </a:lnTo>
                <a:lnTo>
                  <a:pt x="4500" y="4500"/>
                </a:lnTo>
                <a:lnTo>
                  <a:pt x="0" y="4500"/>
                </a:lnTo>
                <a:close/>
                <a:moveTo>
                  <a:pt x="0" y="3900"/>
                </a:moveTo>
                <a:lnTo>
                  <a:pt x="4500" y="3900"/>
                </a:lnTo>
                <a:lnTo>
                  <a:pt x="0" y="3900"/>
                </a:lnTo>
                <a:close/>
                <a:moveTo>
                  <a:pt x="0" y="3300"/>
                </a:moveTo>
                <a:lnTo>
                  <a:pt x="4500" y="3300"/>
                </a:lnTo>
                <a:lnTo>
                  <a:pt x="0" y="3300"/>
                </a:lnTo>
                <a:close/>
                <a:moveTo>
                  <a:pt x="0" y="2700"/>
                </a:moveTo>
                <a:lnTo>
                  <a:pt x="4500" y="2700"/>
                </a:lnTo>
                <a:lnTo>
                  <a:pt x="0" y="2700"/>
                </a:lnTo>
                <a:close/>
                <a:moveTo>
                  <a:pt x="0" y="2000"/>
                </a:moveTo>
                <a:lnTo>
                  <a:pt x="4500" y="2000"/>
                </a:lnTo>
                <a:lnTo>
                  <a:pt x="0" y="2000"/>
                </a:lnTo>
                <a:close/>
                <a:moveTo>
                  <a:pt x="0" y="1300"/>
                </a:moveTo>
                <a:lnTo>
                  <a:pt x="4500" y="1300"/>
                </a:lnTo>
                <a:lnTo>
                  <a:pt x="0" y="1300"/>
                </a:lnTo>
                <a:close/>
                <a:moveTo>
                  <a:pt x="0" y="700"/>
                </a:moveTo>
                <a:lnTo>
                  <a:pt x="4500" y="700"/>
                </a:lnTo>
                <a:lnTo>
                  <a:pt x="0" y="700"/>
                </a:lnTo>
                <a:close/>
                <a:moveTo>
                  <a:pt x="700" y="4500"/>
                </a:moveTo>
                <a:lnTo>
                  <a:pt x="700" y="0"/>
                </a:lnTo>
                <a:lnTo>
                  <a:pt x="700" y="4500"/>
                </a:lnTo>
                <a:close/>
                <a:moveTo>
                  <a:pt x="1300" y="4500"/>
                </a:moveTo>
                <a:lnTo>
                  <a:pt x="1300" y="0"/>
                </a:lnTo>
                <a:lnTo>
                  <a:pt x="1300" y="4500"/>
                </a:lnTo>
                <a:close/>
                <a:moveTo>
                  <a:pt x="2000" y="4500"/>
                </a:moveTo>
                <a:lnTo>
                  <a:pt x="2000" y="0"/>
                </a:lnTo>
                <a:lnTo>
                  <a:pt x="2000" y="4500"/>
                </a:lnTo>
                <a:close/>
                <a:moveTo>
                  <a:pt x="2600" y="4500"/>
                </a:moveTo>
                <a:lnTo>
                  <a:pt x="2600" y="0"/>
                </a:lnTo>
                <a:lnTo>
                  <a:pt x="2600" y="4500"/>
                </a:lnTo>
                <a:close/>
                <a:moveTo>
                  <a:pt x="3200" y="4500"/>
                </a:moveTo>
                <a:lnTo>
                  <a:pt x="3200" y="0"/>
                </a:lnTo>
                <a:lnTo>
                  <a:pt x="3200" y="4500"/>
                </a:lnTo>
                <a:close/>
                <a:moveTo>
                  <a:pt x="3800" y="4500"/>
                </a:moveTo>
                <a:lnTo>
                  <a:pt x="3800" y="0"/>
                </a:lnTo>
                <a:lnTo>
                  <a:pt x="3800" y="4500"/>
                </a:lnTo>
                <a:close/>
              </a:path>
            </a:pathLst>
          </a:custGeom>
          <a:solidFill>
            <a:srgbClr val="CCECFF">
              <a:alpha val="74901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45" name="Freeform 18"/>
          <p:cNvSpPr>
            <a:spLocks noChangeArrowheads="1"/>
          </p:cNvSpPr>
          <p:nvPr/>
        </p:nvSpPr>
        <p:spPr bwMode="auto">
          <a:xfrm>
            <a:off x="2024063" y="3103563"/>
            <a:ext cx="652462" cy="652462"/>
          </a:xfrm>
          <a:custGeom>
            <a:avLst/>
            <a:gdLst>
              <a:gd name="T0" fmla="*/ 0 w 4501"/>
              <a:gd name="T1" fmla="*/ 2147483647 h 4501"/>
              <a:gd name="T2" fmla="*/ 0 w 4501"/>
              <a:gd name="T3" fmla="*/ 0 h 4501"/>
              <a:gd name="T4" fmla="*/ 2147483647 w 4501"/>
              <a:gd name="T5" fmla="*/ 0 h 4501"/>
              <a:gd name="T6" fmla="*/ 2147483647 w 4501"/>
              <a:gd name="T7" fmla="*/ 2147483647 h 4501"/>
              <a:gd name="T8" fmla="*/ 0 w 4501"/>
              <a:gd name="T9" fmla="*/ 2147483647 h 4501"/>
              <a:gd name="T10" fmla="*/ 0 w 4501"/>
              <a:gd name="T11" fmla="*/ 2147483647 h 4501"/>
              <a:gd name="T12" fmla="*/ 2147483647 w 4501"/>
              <a:gd name="T13" fmla="*/ 2147483647 h 4501"/>
              <a:gd name="T14" fmla="*/ 0 w 4501"/>
              <a:gd name="T15" fmla="*/ 2147483647 h 4501"/>
              <a:gd name="T16" fmla="*/ 0 w 4501"/>
              <a:gd name="T17" fmla="*/ 2147483647 h 4501"/>
              <a:gd name="T18" fmla="*/ 2147483647 w 4501"/>
              <a:gd name="T19" fmla="*/ 2147483647 h 4501"/>
              <a:gd name="T20" fmla="*/ 0 w 4501"/>
              <a:gd name="T21" fmla="*/ 2147483647 h 4501"/>
              <a:gd name="T22" fmla="*/ 0 w 4501"/>
              <a:gd name="T23" fmla="*/ 2147483647 h 4501"/>
              <a:gd name="T24" fmla="*/ 2147483647 w 4501"/>
              <a:gd name="T25" fmla="*/ 2147483647 h 4501"/>
              <a:gd name="T26" fmla="*/ 0 w 4501"/>
              <a:gd name="T27" fmla="*/ 2147483647 h 4501"/>
              <a:gd name="T28" fmla="*/ 0 w 4501"/>
              <a:gd name="T29" fmla="*/ 2147483647 h 4501"/>
              <a:gd name="T30" fmla="*/ 2147483647 w 4501"/>
              <a:gd name="T31" fmla="*/ 2147483647 h 4501"/>
              <a:gd name="T32" fmla="*/ 0 w 4501"/>
              <a:gd name="T33" fmla="*/ 2147483647 h 4501"/>
              <a:gd name="T34" fmla="*/ 0 w 4501"/>
              <a:gd name="T35" fmla="*/ 2147483647 h 4501"/>
              <a:gd name="T36" fmla="*/ 2147483647 w 4501"/>
              <a:gd name="T37" fmla="*/ 2147483647 h 4501"/>
              <a:gd name="T38" fmla="*/ 0 w 4501"/>
              <a:gd name="T39" fmla="*/ 2147483647 h 4501"/>
              <a:gd name="T40" fmla="*/ 0 w 4501"/>
              <a:gd name="T41" fmla="*/ 2147483647 h 4501"/>
              <a:gd name="T42" fmla="*/ 2147483647 w 4501"/>
              <a:gd name="T43" fmla="*/ 2147483647 h 4501"/>
              <a:gd name="T44" fmla="*/ 0 w 4501"/>
              <a:gd name="T45" fmla="*/ 2147483647 h 4501"/>
              <a:gd name="T46" fmla="*/ 2147483647 w 4501"/>
              <a:gd name="T47" fmla="*/ 2147483647 h 4501"/>
              <a:gd name="T48" fmla="*/ 2147483647 w 4501"/>
              <a:gd name="T49" fmla="*/ 0 h 4501"/>
              <a:gd name="T50" fmla="*/ 2147483647 w 4501"/>
              <a:gd name="T51" fmla="*/ 2147483647 h 4501"/>
              <a:gd name="T52" fmla="*/ 2147483647 w 4501"/>
              <a:gd name="T53" fmla="*/ 2147483647 h 4501"/>
              <a:gd name="T54" fmla="*/ 2147483647 w 4501"/>
              <a:gd name="T55" fmla="*/ 0 h 4501"/>
              <a:gd name="T56" fmla="*/ 2147483647 w 4501"/>
              <a:gd name="T57" fmla="*/ 2147483647 h 4501"/>
              <a:gd name="T58" fmla="*/ 2147483647 w 4501"/>
              <a:gd name="T59" fmla="*/ 2147483647 h 4501"/>
              <a:gd name="T60" fmla="*/ 2147483647 w 4501"/>
              <a:gd name="T61" fmla="*/ 0 h 4501"/>
              <a:gd name="T62" fmla="*/ 2147483647 w 4501"/>
              <a:gd name="T63" fmla="*/ 2147483647 h 4501"/>
              <a:gd name="T64" fmla="*/ 2147483647 w 4501"/>
              <a:gd name="T65" fmla="*/ 2147483647 h 4501"/>
              <a:gd name="T66" fmla="*/ 2147483647 w 4501"/>
              <a:gd name="T67" fmla="*/ 0 h 4501"/>
              <a:gd name="T68" fmla="*/ 2147483647 w 4501"/>
              <a:gd name="T69" fmla="*/ 2147483647 h 4501"/>
              <a:gd name="T70" fmla="*/ 2147483647 w 4501"/>
              <a:gd name="T71" fmla="*/ 2147483647 h 4501"/>
              <a:gd name="T72" fmla="*/ 2147483647 w 4501"/>
              <a:gd name="T73" fmla="*/ 0 h 4501"/>
              <a:gd name="T74" fmla="*/ 2147483647 w 4501"/>
              <a:gd name="T75" fmla="*/ 2147483647 h 4501"/>
              <a:gd name="T76" fmla="*/ 2147483647 w 4501"/>
              <a:gd name="T77" fmla="*/ 2147483647 h 4501"/>
              <a:gd name="T78" fmla="*/ 2147483647 w 4501"/>
              <a:gd name="T79" fmla="*/ 0 h 4501"/>
              <a:gd name="T80" fmla="*/ 2147483647 w 4501"/>
              <a:gd name="T81" fmla="*/ 2147483647 h 450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501"/>
              <a:gd name="T124" fmla="*/ 0 h 4501"/>
              <a:gd name="T125" fmla="*/ 4501 w 4501"/>
              <a:gd name="T126" fmla="*/ 4501 h 450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501" h="4501">
                <a:moveTo>
                  <a:pt x="0" y="4500"/>
                </a:moveTo>
                <a:lnTo>
                  <a:pt x="0" y="0"/>
                </a:lnTo>
                <a:lnTo>
                  <a:pt x="4500" y="0"/>
                </a:lnTo>
                <a:lnTo>
                  <a:pt x="4500" y="4500"/>
                </a:lnTo>
                <a:lnTo>
                  <a:pt x="0" y="4500"/>
                </a:lnTo>
                <a:close/>
                <a:moveTo>
                  <a:pt x="0" y="3900"/>
                </a:moveTo>
                <a:lnTo>
                  <a:pt x="4500" y="3900"/>
                </a:lnTo>
                <a:lnTo>
                  <a:pt x="0" y="3900"/>
                </a:lnTo>
                <a:close/>
                <a:moveTo>
                  <a:pt x="0" y="3300"/>
                </a:moveTo>
                <a:lnTo>
                  <a:pt x="4500" y="3300"/>
                </a:lnTo>
                <a:lnTo>
                  <a:pt x="0" y="3300"/>
                </a:lnTo>
                <a:close/>
                <a:moveTo>
                  <a:pt x="0" y="2700"/>
                </a:moveTo>
                <a:lnTo>
                  <a:pt x="4500" y="2700"/>
                </a:lnTo>
                <a:lnTo>
                  <a:pt x="0" y="2700"/>
                </a:lnTo>
                <a:close/>
                <a:moveTo>
                  <a:pt x="0" y="2000"/>
                </a:moveTo>
                <a:lnTo>
                  <a:pt x="4500" y="2000"/>
                </a:lnTo>
                <a:lnTo>
                  <a:pt x="0" y="2000"/>
                </a:lnTo>
                <a:close/>
                <a:moveTo>
                  <a:pt x="0" y="1300"/>
                </a:moveTo>
                <a:lnTo>
                  <a:pt x="4500" y="1300"/>
                </a:lnTo>
                <a:lnTo>
                  <a:pt x="0" y="1300"/>
                </a:lnTo>
                <a:close/>
                <a:moveTo>
                  <a:pt x="0" y="700"/>
                </a:moveTo>
                <a:lnTo>
                  <a:pt x="4500" y="700"/>
                </a:lnTo>
                <a:lnTo>
                  <a:pt x="0" y="700"/>
                </a:lnTo>
                <a:close/>
                <a:moveTo>
                  <a:pt x="700" y="4500"/>
                </a:moveTo>
                <a:lnTo>
                  <a:pt x="700" y="0"/>
                </a:lnTo>
                <a:lnTo>
                  <a:pt x="700" y="4500"/>
                </a:lnTo>
                <a:close/>
                <a:moveTo>
                  <a:pt x="1300" y="4500"/>
                </a:moveTo>
                <a:lnTo>
                  <a:pt x="1300" y="0"/>
                </a:lnTo>
                <a:lnTo>
                  <a:pt x="1300" y="4500"/>
                </a:lnTo>
                <a:close/>
                <a:moveTo>
                  <a:pt x="2000" y="4500"/>
                </a:moveTo>
                <a:lnTo>
                  <a:pt x="2000" y="0"/>
                </a:lnTo>
                <a:lnTo>
                  <a:pt x="2000" y="4500"/>
                </a:lnTo>
                <a:close/>
                <a:moveTo>
                  <a:pt x="2600" y="4500"/>
                </a:moveTo>
                <a:lnTo>
                  <a:pt x="2600" y="0"/>
                </a:lnTo>
                <a:lnTo>
                  <a:pt x="2600" y="4500"/>
                </a:lnTo>
                <a:close/>
                <a:moveTo>
                  <a:pt x="3200" y="4500"/>
                </a:moveTo>
                <a:lnTo>
                  <a:pt x="3200" y="0"/>
                </a:lnTo>
                <a:lnTo>
                  <a:pt x="3200" y="4500"/>
                </a:lnTo>
                <a:close/>
                <a:moveTo>
                  <a:pt x="3800" y="4500"/>
                </a:moveTo>
                <a:lnTo>
                  <a:pt x="3800" y="0"/>
                </a:lnTo>
                <a:lnTo>
                  <a:pt x="3800" y="4500"/>
                </a:lnTo>
                <a:close/>
              </a:path>
            </a:pathLst>
          </a:custGeom>
          <a:solidFill>
            <a:srgbClr val="CCECFF">
              <a:alpha val="74901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46" name="Freeform 18"/>
          <p:cNvSpPr>
            <a:spLocks noChangeArrowheads="1"/>
          </p:cNvSpPr>
          <p:nvPr/>
        </p:nvSpPr>
        <p:spPr bwMode="auto">
          <a:xfrm>
            <a:off x="2873375" y="3101975"/>
            <a:ext cx="652463" cy="652463"/>
          </a:xfrm>
          <a:custGeom>
            <a:avLst/>
            <a:gdLst>
              <a:gd name="T0" fmla="*/ 0 w 4501"/>
              <a:gd name="T1" fmla="*/ 2147483647 h 4501"/>
              <a:gd name="T2" fmla="*/ 0 w 4501"/>
              <a:gd name="T3" fmla="*/ 0 h 4501"/>
              <a:gd name="T4" fmla="*/ 2147483647 w 4501"/>
              <a:gd name="T5" fmla="*/ 0 h 4501"/>
              <a:gd name="T6" fmla="*/ 2147483647 w 4501"/>
              <a:gd name="T7" fmla="*/ 2147483647 h 4501"/>
              <a:gd name="T8" fmla="*/ 0 w 4501"/>
              <a:gd name="T9" fmla="*/ 2147483647 h 4501"/>
              <a:gd name="T10" fmla="*/ 0 w 4501"/>
              <a:gd name="T11" fmla="*/ 2147483647 h 4501"/>
              <a:gd name="T12" fmla="*/ 2147483647 w 4501"/>
              <a:gd name="T13" fmla="*/ 2147483647 h 4501"/>
              <a:gd name="T14" fmla="*/ 0 w 4501"/>
              <a:gd name="T15" fmla="*/ 2147483647 h 4501"/>
              <a:gd name="T16" fmla="*/ 0 w 4501"/>
              <a:gd name="T17" fmla="*/ 2147483647 h 4501"/>
              <a:gd name="T18" fmla="*/ 2147483647 w 4501"/>
              <a:gd name="T19" fmla="*/ 2147483647 h 4501"/>
              <a:gd name="T20" fmla="*/ 0 w 4501"/>
              <a:gd name="T21" fmla="*/ 2147483647 h 4501"/>
              <a:gd name="T22" fmla="*/ 0 w 4501"/>
              <a:gd name="T23" fmla="*/ 2147483647 h 4501"/>
              <a:gd name="T24" fmla="*/ 2147483647 w 4501"/>
              <a:gd name="T25" fmla="*/ 2147483647 h 4501"/>
              <a:gd name="T26" fmla="*/ 0 w 4501"/>
              <a:gd name="T27" fmla="*/ 2147483647 h 4501"/>
              <a:gd name="T28" fmla="*/ 0 w 4501"/>
              <a:gd name="T29" fmla="*/ 2147483647 h 4501"/>
              <a:gd name="T30" fmla="*/ 2147483647 w 4501"/>
              <a:gd name="T31" fmla="*/ 2147483647 h 4501"/>
              <a:gd name="T32" fmla="*/ 0 w 4501"/>
              <a:gd name="T33" fmla="*/ 2147483647 h 4501"/>
              <a:gd name="T34" fmla="*/ 0 w 4501"/>
              <a:gd name="T35" fmla="*/ 2147483647 h 4501"/>
              <a:gd name="T36" fmla="*/ 2147483647 w 4501"/>
              <a:gd name="T37" fmla="*/ 2147483647 h 4501"/>
              <a:gd name="T38" fmla="*/ 0 w 4501"/>
              <a:gd name="T39" fmla="*/ 2147483647 h 4501"/>
              <a:gd name="T40" fmla="*/ 0 w 4501"/>
              <a:gd name="T41" fmla="*/ 2147483647 h 4501"/>
              <a:gd name="T42" fmla="*/ 2147483647 w 4501"/>
              <a:gd name="T43" fmla="*/ 2147483647 h 4501"/>
              <a:gd name="T44" fmla="*/ 0 w 4501"/>
              <a:gd name="T45" fmla="*/ 2147483647 h 4501"/>
              <a:gd name="T46" fmla="*/ 2147483647 w 4501"/>
              <a:gd name="T47" fmla="*/ 2147483647 h 4501"/>
              <a:gd name="T48" fmla="*/ 2147483647 w 4501"/>
              <a:gd name="T49" fmla="*/ 0 h 4501"/>
              <a:gd name="T50" fmla="*/ 2147483647 w 4501"/>
              <a:gd name="T51" fmla="*/ 2147483647 h 4501"/>
              <a:gd name="T52" fmla="*/ 2147483647 w 4501"/>
              <a:gd name="T53" fmla="*/ 2147483647 h 4501"/>
              <a:gd name="T54" fmla="*/ 2147483647 w 4501"/>
              <a:gd name="T55" fmla="*/ 0 h 4501"/>
              <a:gd name="T56" fmla="*/ 2147483647 w 4501"/>
              <a:gd name="T57" fmla="*/ 2147483647 h 4501"/>
              <a:gd name="T58" fmla="*/ 2147483647 w 4501"/>
              <a:gd name="T59" fmla="*/ 2147483647 h 4501"/>
              <a:gd name="T60" fmla="*/ 2147483647 w 4501"/>
              <a:gd name="T61" fmla="*/ 0 h 4501"/>
              <a:gd name="T62" fmla="*/ 2147483647 w 4501"/>
              <a:gd name="T63" fmla="*/ 2147483647 h 4501"/>
              <a:gd name="T64" fmla="*/ 2147483647 w 4501"/>
              <a:gd name="T65" fmla="*/ 2147483647 h 4501"/>
              <a:gd name="T66" fmla="*/ 2147483647 w 4501"/>
              <a:gd name="T67" fmla="*/ 0 h 4501"/>
              <a:gd name="T68" fmla="*/ 2147483647 w 4501"/>
              <a:gd name="T69" fmla="*/ 2147483647 h 4501"/>
              <a:gd name="T70" fmla="*/ 2147483647 w 4501"/>
              <a:gd name="T71" fmla="*/ 2147483647 h 4501"/>
              <a:gd name="T72" fmla="*/ 2147483647 w 4501"/>
              <a:gd name="T73" fmla="*/ 0 h 4501"/>
              <a:gd name="T74" fmla="*/ 2147483647 w 4501"/>
              <a:gd name="T75" fmla="*/ 2147483647 h 4501"/>
              <a:gd name="T76" fmla="*/ 2147483647 w 4501"/>
              <a:gd name="T77" fmla="*/ 2147483647 h 4501"/>
              <a:gd name="T78" fmla="*/ 2147483647 w 4501"/>
              <a:gd name="T79" fmla="*/ 0 h 4501"/>
              <a:gd name="T80" fmla="*/ 2147483647 w 4501"/>
              <a:gd name="T81" fmla="*/ 2147483647 h 450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501"/>
              <a:gd name="T124" fmla="*/ 0 h 4501"/>
              <a:gd name="T125" fmla="*/ 4501 w 4501"/>
              <a:gd name="T126" fmla="*/ 4501 h 450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501" h="4501">
                <a:moveTo>
                  <a:pt x="0" y="4500"/>
                </a:moveTo>
                <a:lnTo>
                  <a:pt x="0" y="0"/>
                </a:lnTo>
                <a:lnTo>
                  <a:pt x="4500" y="0"/>
                </a:lnTo>
                <a:lnTo>
                  <a:pt x="4500" y="4500"/>
                </a:lnTo>
                <a:lnTo>
                  <a:pt x="0" y="4500"/>
                </a:lnTo>
                <a:close/>
                <a:moveTo>
                  <a:pt x="0" y="3900"/>
                </a:moveTo>
                <a:lnTo>
                  <a:pt x="4500" y="3900"/>
                </a:lnTo>
                <a:lnTo>
                  <a:pt x="0" y="3900"/>
                </a:lnTo>
                <a:close/>
                <a:moveTo>
                  <a:pt x="0" y="3300"/>
                </a:moveTo>
                <a:lnTo>
                  <a:pt x="4500" y="3300"/>
                </a:lnTo>
                <a:lnTo>
                  <a:pt x="0" y="3300"/>
                </a:lnTo>
                <a:close/>
                <a:moveTo>
                  <a:pt x="0" y="2700"/>
                </a:moveTo>
                <a:lnTo>
                  <a:pt x="4500" y="2700"/>
                </a:lnTo>
                <a:lnTo>
                  <a:pt x="0" y="2700"/>
                </a:lnTo>
                <a:close/>
                <a:moveTo>
                  <a:pt x="0" y="2000"/>
                </a:moveTo>
                <a:lnTo>
                  <a:pt x="4500" y="2000"/>
                </a:lnTo>
                <a:lnTo>
                  <a:pt x="0" y="2000"/>
                </a:lnTo>
                <a:close/>
                <a:moveTo>
                  <a:pt x="0" y="1300"/>
                </a:moveTo>
                <a:lnTo>
                  <a:pt x="4500" y="1300"/>
                </a:lnTo>
                <a:lnTo>
                  <a:pt x="0" y="1300"/>
                </a:lnTo>
                <a:close/>
                <a:moveTo>
                  <a:pt x="0" y="700"/>
                </a:moveTo>
                <a:lnTo>
                  <a:pt x="4500" y="700"/>
                </a:lnTo>
                <a:lnTo>
                  <a:pt x="0" y="700"/>
                </a:lnTo>
                <a:close/>
                <a:moveTo>
                  <a:pt x="700" y="4500"/>
                </a:moveTo>
                <a:lnTo>
                  <a:pt x="700" y="0"/>
                </a:lnTo>
                <a:lnTo>
                  <a:pt x="700" y="4500"/>
                </a:lnTo>
                <a:close/>
                <a:moveTo>
                  <a:pt x="1300" y="4500"/>
                </a:moveTo>
                <a:lnTo>
                  <a:pt x="1300" y="0"/>
                </a:lnTo>
                <a:lnTo>
                  <a:pt x="1300" y="4500"/>
                </a:lnTo>
                <a:close/>
                <a:moveTo>
                  <a:pt x="2000" y="4500"/>
                </a:moveTo>
                <a:lnTo>
                  <a:pt x="2000" y="0"/>
                </a:lnTo>
                <a:lnTo>
                  <a:pt x="2000" y="4500"/>
                </a:lnTo>
                <a:close/>
                <a:moveTo>
                  <a:pt x="2600" y="4500"/>
                </a:moveTo>
                <a:lnTo>
                  <a:pt x="2600" y="0"/>
                </a:lnTo>
                <a:lnTo>
                  <a:pt x="2600" y="4500"/>
                </a:lnTo>
                <a:close/>
                <a:moveTo>
                  <a:pt x="3200" y="4500"/>
                </a:moveTo>
                <a:lnTo>
                  <a:pt x="3200" y="0"/>
                </a:lnTo>
                <a:lnTo>
                  <a:pt x="3200" y="4500"/>
                </a:lnTo>
                <a:close/>
                <a:moveTo>
                  <a:pt x="3800" y="4500"/>
                </a:moveTo>
                <a:lnTo>
                  <a:pt x="3800" y="0"/>
                </a:lnTo>
                <a:lnTo>
                  <a:pt x="3800" y="4500"/>
                </a:lnTo>
                <a:close/>
              </a:path>
            </a:pathLst>
          </a:custGeom>
          <a:solidFill>
            <a:srgbClr val="CCECFF">
              <a:alpha val="74901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47" name="Line 48"/>
          <p:cNvSpPr>
            <a:spLocks noChangeShapeType="1"/>
          </p:cNvSpPr>
          <p:nvPr/>
        </p:nvSpPr>
        <p:spPr bwMode="auto">
          <a:xfrm flipH="1">
            <a:off x="2349500" y="2382838"/>
            <a:ext cx="3270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348" name="Line 49"/>
          <p:cNvSpPr>
            <a:spLocks noChangeShapeType="1"/>
          </p:cNvSpPr>
          <p:nvPr/>
        </p:nvSpPr>
        <p:spPr bwMode="auto">
          <a:xfrm>
            <a:off x="2873375" y="2382838"/>
            <a:ext cx="3270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349" name="Freeform 18"/>
          <p:cNvSpPr>
            <a:spLocks noChangeArrowheads="1"/>
          </p:cNvSpPr>
          <p:nvPr/>
        </p:nvSpPr>
        <p:spPr bwMode="auto">
          <a:xfrm>
            <a:off x="3722688" y="3101975"/>
            <a:ext cx="652462" cy="652463"/>
          </a:xfrm>
          <a:custGeom>
            <a:avLst/>
            <a:gdLst>
              <a:gd name="T0" fmla="*/ 0 w 4501"/>
              <a:gd name="T1" fmla="*/ 2147483647 h 4501"/>
              <a:gd name="T2" fmla="*/ 0 w 4501"/>
              <a:gd name="T3" fmla="*/ 0 h 4501"/>
              <a:gd name="T4" fmla="*/ 2147483647 w 4501"/>
              <a:gd name="T5" fmla="*/ 0 h 4501"/>
              <a:gd name="T6" fmla="*/ 2147483647 w 4501"/>
              <a:gd name="T7" fmla="*/ 2147483647 h 4501"/>
              <a:gd name="T8" fmla="*/ 0 w 4501"/>
              <a:gd name="T9" fmla="*/ 2147483647 h 4501"/>
              <a:gd name="T10" fmla="*/ 0 w 4501"/>
              <a:gd name="T11" fmla="*/ 2147483647 h 4501"/>
              <a:gd name="T12" fmla="*/ 2147483647 w 4501"/>
              <a:gd name="T13" fmla="*/ 2147483647 h 4501"/>
              <a:gd name="T14" fmla="*/ 0 w 4501"/>
              <a:gd name="T15" fmla="*/ 2147483647 h 4501"/>
              <a:gd name="T16" fmla="*/ 0 w 4501"/>
              <a:gd name="T17" fmla="*/ 2147483647 h 4501"/>
              <a:gd name="T18" fmla="*/ 2147483647 w 4501"/>
              <a:gd name="T19" fmla="*/ 2147483647 h 4501"/>
              <a:gd name="T20" fmla="*/ 0 w 4501"/>
              <a:gd name="T21" fmla="*/ 2147483647 h 4501"/>
              <a:gd name="T22" fmla="*/ 0 w 4501"/>
              <a:gd name="T23" fmla="*/ 2147483647 h 4501"/>
              <a:gd name="T24" fmla="*/ 2147483647 w 4501"/>
              <a:gd name="T25" fmla="*/ 2147483647 h 4501"/>
              <a:gd name="T26" fmla="*/ 0 w 4501"/>
              <a:gd name="T27" fmla="*/ 2147483647 h 4501"/>
              <a:gd name="T28" fmla="*/ 0 w 4501"/>
              <a:gd name="T29" fmla="*/ 2147483647 h 4501"/>
              <a:gd name="T30" fmla="*/ 2147483647 w 4501"/>
              <a:gd name="T31" fmla="*/ 2147483647 h 4501"/>
              <a:gd name="T32" fmla="*/ 0 w 4501"/>
              <a:gd name="T33" fmla="*/ 2147483647 h 4501"/>
              <a:gd name="T34" fmla="*/ 0 w 4501"/>
              <a:gd name="T35" fmla="*/ 2147483647 h 4501"/>
              <a:gd name="T36" fmla="*/ 2147483647 w 4501"/>
              <a:gd name="T37" fmla="*/ 2147483647 h 4501"/>
              <a:gd name="T38" fmla="*/ 0 w 4501"/>
              <a:gd name="T39" fmla="*/ 2147483647 h 4501"/>
              <a:gd name="T40" fmla="*/ 0 w 4501"/>
              <a:gd name="T41" fmla="*/ 2147483647 h 4501"/>
              <a:gd name="T42" fmla="*/ 2147483647 w 4501"/>
              <a:gd name="T43" fmla="*/ 2147483647 h 4501"/>
              <a:gd name="T44" fmla="*/ 0 w 4501"/>
              <a:gd name="T45" fmla="*/ 2147483647 h 4501"/>
              <a:gd name="T46" fmla="*/ 2147483647 w 4501"/>
              <a:gd name="T47" fmla="*/ 2147483647 h 4501"/>
              <a:gd name="T48" fmla="*/ 2147483647 w 4501"/>
              <a:gd name="T49" fmla="*/ 0 h 4501"/>
              <a:gd name="T50" fmla="*/ 2147483647 w 4501"/>
              <a:gd name="T51" fmla="*/ 2147483647 h 4501"/>
              <a:gd name="T52" fmla="*/ 2147483647 w 4501"/>
              <a:gd name="T53" fmla="*/ 2147483647 h 4501"/>
              <a:gd name="T54" fmla="*/ 2147483647 w 4501"/>
              <a:gd name="T55" fmla="*/ 0 h 4501"/>
              <a:gd name="T56" fmla="*/ 2147483647 w 4501"/>
              <a:gd name="T57" fmla="*/ 2147483647 h 4501"/>
              <a:gd name="T58" fmla="*/ 2147483647 w 4501"/>
              <a:gd name="T59" fmla="*/ 2147483647 h 4501"/>
              <a:gd name="T60" fmla="*/ 2147483647 w 4501"/>
              <a:gd name="T61" fmla="*/ 0 h 4501"/>
              <a:gd name="T62" fmla="*/ 2147483647 w 4501"/>
              <a:gd name="T63" fmla="*/ 2147483647 h 4501"/>
              <a:gd name="T64" fmla="*/ 2147483647 w 4501"/>
              <a:gd name="T65" fmla="*/ 2147483647 h 4501"/>
              <a:gd name="T66" fmla="*/ 2147483647 w 4501"/>
              <a:gd name="T67" fmla="*/ 0 h 4501"/>
              <a:gd name="T68" fmla="*/ 2147483647 w 4501"/>
              <a:gd name="T69" fmla="*/ 2147483647 h 4501"/>
              <a:gd name="T70" fmla="*/ 2147483647 w 4501"/>
              <a:gd name="T71" fmla="*/ 2147483647 h 4501"/>
              <a:gd name="T72" fmla="*/ 2147483647 w 4501"/>
              <a:gd name="T73" fmla="*/ 0 h 4501"/>
              <a:gd name="T74" fmla="*/ 2147483647 w 4501"/>
              <a:gd name="T75" fmla="*/ 2147483647 h 4501"/>
              <a:gd name="T76" fmla="*/ 2147483647 w 4501"/>
              <a:gd name="T77" fmla="*/ 2147483647 h 4501"/>
              <a:gd name="T78" fmla="*/ 2147483647 w 4501"/>
              <a:gd name="T79" fmla="*/ 0 h 4501"/>
              <a:gd name="T80" fmla="*/ 2147483647 w 4501"/>
              <a:gd name="T81" fmla="*/ 2147483647 h 450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501"/>
              <a:gd name="T124" fmla="*/ 0 h 4501"/>
              <a:gd name="T125" fmla="*/ 4501 w 4501"/>
              <a:gd name="T126" fmla="*/ 4501 h 450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501" h="4501">
                <a:moveTo>
                  <a:pt x="0" y="4500"/>
                </a:moveTo>
                <a:lnTo>
                  <a:pt x="0" y="0"/>
                </a:lnTo>
                <a:lnTo>
                  <a:pt x="4500" y="0"/>
                </a:lnTo>
                <a:lnTo>
                  <a:pt x="4500" y="4500"/>
                </a:lnTo>
                <a:lnTo>
                  <a:pt x="0" y="4500"/>
                </a:lnTo>
                <a:close/>
                <a:moveTo>
                  <a:pt x="0" y="3900"/>
                </a:moveTo>
                <a:lnTo>
                  <a:pt x="4500" y="3900"/>
                </a:lnTo>
                <a:lnTo>
                  <a:pt x="0" y="3900"/>
                </a:lnTo>
                <a:close/>
                <a:moveTo>
                  <a:pt x="0" y="3300"/>
                </a:moveTo>
                <a:lnTo>
                  <a:pt x="4500" y="3300"/>
                </a:lnTo>
                <a:lnTo>
                  <a:pt x="0" y="3300"/>
                </a:lnTo>
                <a:close/>
                <a:moveTo>
                  <a:pt x="0" y="2700"/>
                </a:moveTo>
                <a:lnTo>
                  <a:pt x="4500" y="2700"/>
                </a:lnTo>
                <a:lnTo>
                  <a:pt x="0" y="2700"/>
                </a:lnTo>
                <a:close/>
                <a:moveTo>
                  <a:pt x="0" y="2000"/>
                </a:moveTo>
                <a:lnTo>
                  <a:pt x="4500" y="2000"/>
                </a:lnTo>
                <a:lnTo>
                  <a:pt x="0" y="2000"/>
                </a:lnTo>
                <a:close/>
                <a:moveTo>
                  <a:pt x="0" y="1300"/>
                </a:moveTo>
                <a:lnTo>
                  <a:pt x="4500" y="1300"/>
                </a:lnTo>
                <a:lnTo>
                  <a:pt x="0" y="1300"/>
                </a:lnTo>
                <a:close/>
                <a:moveTo>
                  <a:pt x="0" y="700"/>
                </a:moveTo>
                <a:lnTo>
                  <a:pt x="4500" y="700"/>
                </a:lnTo>
                <a:lnTo>
                  <a:pt x="0" y="700"/>
                </a:lnTo>
                <a:close/>
                <a:moveTo>
                  <a:pt x="700" y="4500"/>
                </a:moveTo>
                <a:lnTo>
                  <a:pt x="700" y="0"/>
                </a:lnTo>
                <a:lnTo>
                  <a:pt x="700" y="4500"/>
                </a:lnTo>
                <a:close/>
                <a:moveTo>
                  <a:pt x="1300" y="4500"/>
                </a:moveTo>
                <a:lnTo>
                  <a:pt x="1300" y="0"/>
                </a:lnTo>
                <a:lnTo>
                  <a:pt x="1300" y="4500"/>
                </a:lnTo>
                <a:close/>
                <a:moveTo>
                  <a:pt x="2000" y="4500"/>
                </a:moveTo>
                <a:lnTo>
                  <a:pt x="2000" y="0"/>
                </a:lnTo>
                <a:lnTo>
                  <a:pt x="2000" y="4500"/>
                </a:lnTo>
                <a:close/>
                <a:moveTo>
                  <a:pt x="2600" y="4500"/>
                </a:moveTo>
                <a:lnTo>
                  <a:pt x="2600" y="0"/>
                </a:lnTo>
                <a:lnTo>
                  <a:pt x="2600" y="4500"/>
                </a:lnTo>
                <a:close/>
                <a:moveTo>
                  <a:pt x="3200" y="4500"/>
                </a:moveTo>
                <a:lnTo>
                  <a:pt x="3200" y="0"/>
                </a:lnTo>
                <a:lnTo>
                  <a:pt x="3200" y="4500"/>
                </a:lnTo>
                <a:close/>
                <a:moveTo>
                  <a:pt x="3800" y="4500"/>
                </a:moveTo>
                <a:lnTo>
                  <a:pt x="3800" y="0"/>
                </a:lnTo>
                <a:lnTo>
                  <a:pt x="3800" y="4500"/>
                </a:lnTo>
                <a:close/>
              </a:path>
            </a:pathLst>
          </a:custGeom>
          <a:solidFill>
            <a:srgbClr val="CCECFF">
              <a:alpha val="74901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50" name="Freeform 18"/>
          <p:cNvSpPr>
            <a:spLocks noChangeArrowheads="1"/>
          </p:cNvSpPr>
          <p:nvPr/>
        </p:nvSpPr>
        <p:spPr bwMode="auto">
          <a:xfrm>
            <a:off x="4637088" y="3101975"/>
            <a:ext cx="652462" cy="652463"/>
          </a:xfrm>
          <a:custGeom>
            <a:avLst/>
            <a:gdLst>
              <a:gd name="T0" fmla="*/ 0 w 4501"/>
              <a:gd name="T1" fmla="*/ 2147483647 h 4501"/>
              <a:gd name="T2" fmla="*/ 0 w 4501"/>
              <a:gd name="T3" fmla="*/ 0 h 4501"/>
              <a:gd name="T4" fmla="*/ 2147483647 w 4501"/>
              <a:gd name="T5" fmla="*/ 0 h 4501"/>
              <a:gd name="T6" fmla="*/ 2147483647 w 4501"/>
              <a:gd name="T7" fmla="*/ 2147483647 h 4501"/>
              <a:gd name="T8" fmla="*/ 0 w 4501"/>
              <a:gd name="T9" fmla="*/ 2147483647 h 4501"/>
              <a:gd name="T10" fmla="*/ 0 w 4501"/>
              <a:gd name="T11" fmla="*/ 2147483647 h 4501"/>
              <a:gd name="T12" fmla="*/ 2147483647 w 4501"/>
              <a:gd name="T13" fmla="*/ 2147483647 h 4501"/>
              <a:gd name="T14" fmla="*/ 0 w 4501"/>
              <a:gd name="T15" fmla="*/ 2147483647 h 4501"/>
              <a:gd name="T16" fmla="*/ 0 w 4501"/>
              <a:gd name="T17" fmla="*/ 2147483647 h 4501"/>
              <a:gd name="T18" fmla="*/ 2147483647 w 4501"/>
              <a:gd name="T19" fmla="*/ 2147483647 h 4501"/>
              <a:gd name="T20" fmla="*/ 0 w 4501"/>
              <a:gd name="T21" fmla="*/ 2147483647 h 4501"/>
              <a:gd name="T22" fmla="*/ 0 w 4501"/>
              <a:gd name="T23" fmla="*/ 2147483647 h 4501"/>
              <a:gd name="T24" fmla="*/ 2147483647 w 4501"/>
              <a:gd name="T25" fmla="*/ 2147483647 h 4501"/>
              <a:gd name="T26" fmla="*/ 0 w 4501"/>
              <a:gd name="T27" fmla="*/ 2147483647 h 4501"/>
              <a:gd name="T28" fmla="*/ 0 w 4501"/>
              <a:gd name="T29" fmla="*/ 2147483647 h 4501"/>
              <a:gd name="T30" fmla="*/ 2147483647 w 4501"/>
              <a:gd name="T31" fmla="*/ 2147483647 h 4501"/>
              <a:gd name="T32" fmla="*/ 0 w 4501"/>
              <a:gd name="T33" fmla="*/ 2147483647 h 4501"/>
              <a:gd name="T34" fmla="*/ 0 w 4501"/>
              <a:gd name="T35" fmla="*/ 2147483647 h 4501"/>
              <a:gd name="T36" fmla="*/ 2147483647 w 4501"/>
              <a:gd name="T37" fmla="*/ 2147483647 h 4501"/>
              <a:gd name="T38" fmla="*/ 0 w 4501"/>
              <a:gd name="T39" fmla="*/ 2147483647 h 4501"/>
              <a:gd name="T40" fmla="*/ 0 w 4501"/>
              <a:gd name="T41" fmla="*/ 2147483647 h 4501"/>
              <a:gd name="T42" fmla="*/ 2147483647 w 4501"/>
              <a:gd name="T43" fmla="*/ 2147483647 h 4501"/>
              <a:gd name="T44" fmla="*/ 0 w 4501"/>
              <a:gd name="T45" fmla="*/ 2147483647 h 4501"/>
              <a:gd name="T46" fmla="*/ 2147483647 w 4501"/>
              <a:gd name="T47" fmla="*/ 2147483647 h 4501"/>
              <a:gd name="T48" fmla="*/ 2147483647 w 4501"/>
              <a:gd name="T49" fmla="*/ 0 h 4501"/>
              <a:gd name="T50" fmla="*/ 2147483647 w 4501"/>
              <a:gd name="T51" fmla="*/ 2147483647 h 4501"/>
              <a:gd name="T52" fmla="*/ 2147483647 w 4501"/>
              <a:gd name="T53" fmla="*/ 2147483647 h 4501"/>
              <a:gd name="T54" fmla="*/ 2147483647 w 4501"/>
              <a:gd name="T55" fmla="*/ 0 h 4501"/>
              <a:gd name="T56" fmla="*/ 2147483647 w 4501"/>
              <a:gd name="T57" fmla="*/ 2147483647 h 4501"/>
              <a:gd name="T58" fmla="*/ 2147483647 w 4501"/>
              <a:gd name="T59" fmla="*/ 2147483647 h 4501"/>
              <a:gd name="T60" fmla="*/ 2147483647 w 4501"/>
              <a:gd name="T61" fmla="*/ 0 h 4501"/>
              <a:gd name="T62" fmla="*/ 2147483647 w 4501"/>
              <a:gd name="T63" fmla="*/ 2147483647 h 4501"/>
              <a:gd name="T64" fmla="*/ 2147483647 w 4501"/>
              <a:gd name="T65" fmla="*/ 2147483647 h 4501"/>
              <a:gd name="T66" fmla="*/ 2147483647 w 4501"/>
              <a:gd name="T67" fmla="*/ 0 h 4501"/>
              <a:gd name="T68" fmla="*/ 2147483647 w 4501"/>
              <a:gd name="T69" fmla="*/ 2147483647 h 4501"/>
              <a:gd name="T70" fmla="*/ 2147483647 w 4501"/>
              <a:gd name="T71" fmla="*/ 2147483647 h 4501"/>
              <a:gd name="T72" fmla="*/ 2147483647 w 4501"/>
              <a:gd name="T73" fmla="*/ 0 h 4501"/>
              <a:gd name="T74" fmla="*/ 2147483647 w 4501"/>
              <a:gd name="T75" fmla="*/ 2147483647 h 4501"/>
              <a:gd name="T76" fmla="*/ 2147483647 w 4501"/>
              <a:gd name="T77" fmla="*/ 2147483647 h 4501"/>
              <a:gd name="T78" fmla="*/ 2147483647 w 4501"/>
              <a:gd name="T79" fmla="*/ 0 h 4501"/>
              <a:gd name="T80" fmla="*/ 2147483647 w 4501"/>
              <a:gd name="T81" fmla="*/ 2147483647 h 450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501"/>
              <a:gd name="T124" fmla="*/ 0 h 4501"/>
              <a:gd name="T125" fmla="*/ 4501 w 4501"/>
              <a:gd name="T126" fmla="*/ 4501 h 450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501" h="4501">
                <a:moveTo>
                  <a:pt x="0" y="4500"/>
                </a:moveTo>
                <a:lnTo>
                  <a:pt x="0" y="0"/>
                </a:lnTo>
                <a:lnTo>
                  <a:pt x="4500" y="0"/>
                </a:lnTo>
                <a:lnTo>
                  <a:pt x="4500" y="4500"/>
                </a:lnTo>
                <a:lnTo>
                  <a:pt x="0" y="4500"/>
                </a:lnTo>
                <a:close/>
                <a:moveTo>
                  <a:pt x="0" y="3900"/>
                </a:moveTo>
                <a:lnTo>
                  <a:pt x="4500" y="3900"/>
                </a:lnTo>
                <a:lnTo>
                  <a:pt x="0" y="3900"/>
                </a:lnTo>
                <a:close/>
                <a:moveTo>
                  <a:pt x="0" y="3300"/>
                </a:moveTo>
                <a:lnTo>
                  <a:pt x="4500" y="3300"/>
                </a:lnTo>
                <a:lnTo>
                  <a:pt x="0" y="3300"/>
                </a:lnTo>
                <a:close/>
                <a:moveTo>
                  <a:pt x="0" y="2700"/>
                </a:moveTo>
                <a:lnTo>
                  <a:pt x="4500" y="2700"/>
                </a:lnTo>
                <a:lnTo>
                  <a:pt x="0" y="2700"/>
                </a:lnTo>
                <a:close/>
                <a:moveTo>
                  <a:pt x="0" y="2000"/>
                </a:moveTo>
                <a:lnTo>
                  <a:pt x="4500" y="2000"/>
                </a:lnTo>
                <a:lnTo>
                  <a:pt x="0" y="2000"/>
                </a:lnTo>
                <a:close/>
                <a:moveTo>
                  <a:pt x="0" y="1300"/>
                </a:moveTo>
                <a:lnTo>
                  <a:pt x="4500" y="1300"/>
                </a:lnTo>
                <a:lnTo>
                  <a:pt x="0" y="1300"/>
                </a:lnTo>
                <a:close/>
                <a:moveTo>
                  <a:pt x="0" y="700"/>
                </a:moveTo>
                <a:lnTo>
                  <a:pt x="4500" y="700"/>
                </a:lnTo>
                <a:lnTo>
                  <a:pt x="0" y="700"/>
                </a:lnTo>
                <a:close/>
                <a:moveTo>
                  <a:pt x="700" y="4500"/>
                </a:moveTo>
                <a:lnTo>
                  <a:pt x="700" y="0"/>
                </a:lnTo>
                <a:lnTo>
                  <a:pt x="700" y="4500"/>
                </a:lnTo>
                <a:close/>
                <a:moveTo>
                  <a:pt x="1300" y="4500"/>
                </a:moveTo>
                <a:lnTo>
                  <a:pt x="1300" y="0"/>
                </a:lnTo>
                <a:lnTo>
                  <a:pt x="1300" y="4500"/>
                </a:lnTo>
                <a:close/>
                <a:moveTo>
                  <a:pt x="2000" y="4500"/>
                </a:moveTo>
                <a:lnTo>
                  <a:pt x="2000" y="0"/>
                </a:lnTo>
                <a:lnTo>
                  <a:pt x="2000" y="4500"/>
                </a:lnTo>
                <a:close/>
                <a:moveTo>
                  <a:pt x="2600" y="4500"/>
                </a:moveTo>
                <a:lnTo>
                  <a:pt x="2600" y="0"/>
                </a:lnTo>
                <a:lnTo>
                  <a:pt x="2600" y="4500"/>
                </a:lnTo>
                <a:close/>
                <a:moveTo>
                  <a:pt x="3200" y="4500"/>
                </a:moveTo>
                <a:lnTo>
                  <a:pt x="3200" y="0"/>
                </a:lnTo>
                <a:lnTo>
                  <a:pt x="3200" y="4500"/>
                </a:lnTo>
                <a:close/>
                <a:moveTo>
                  <a:pt x="3800" y="4500"/>
                </a:moveTo>
                <a:lnTo>
                  <a:pt x="3800" y="0"/>
                </a:lnTo>
                <a:lnTo>
                  <a:pt x="3800" y="4500"/>
                </a:lnTo>
                <a:close/>
              </a:path>
            </a:pathLst>
          </a:custGeom>
          <a:solidFill>
            <a:srgbClr val="CCECFF">
              <a:alpha val="74901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51" name="Line 52"/>
          <p:cNvSpPr>
            <a:spLocks noChangeShapeType="1"/>
          </p:cNvSpPr>
          <p:nvPr/>
        </p:nvSpPr>
        <p:spPr bwMode="auto">
          <a:xfrm flipH="1">
            <a:off x="4114800" y="2382838"/>
            <a:ext cx="26035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352" name="Line 53"/>
          <p:cNvSpPr>
            <a:spLocks noChangeShapeType="1"/>
          </p:cNvSpPr>
          <p:nvPr/>
        </p:nvSpPr>
        <p:spPr bwMode="auto">
          <a:xfrm>
            <a:off x="4702175" y="2382838"/>
            <a:ext cx="26035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353" name="Freeform 18"/>
          <p:cNvSpPr>
            <a:spLocks noChangeArrowheads="1"/>
          </p:cNvSpPr>
          <p:nvPr/>
        </p:nvSpPr>
        <p:spPr bwMode="auto">
          <a:xfrm>
            <a:off x="5681663" y="3101975"/>
            <a:ext cx="652462" cy="652463"/>
          </a:xfrm>
          <a:custGeom>
            <a:avLst/>
            <a:gdLst>
              <a:gd name="T0" fmla="*/ 0 w 4501"/>
              <a:gd name="T1" fmla="*/ 2147483647 h 4501"/>
              <a:gd name="T2" fmla="*/ 0 w 4501"/>
              <a:gd name="T3" fmla="*/ 0 h 4501"/>
              <a:gd name="T4" fmla="*/ 2147483647 w 4501"/>
              <a:gd name="T5" fmla="*/ 0 h 4501"/>
              <a:gd name="T6" fmla="*/ 2147483647 w 4501"/>
              <a:gd name="T7" fmla="*/ 2147483647 h 4501"/>
              <a:gd name="T8" fmla="*/ 0 w 4501"/>
              <a:gd name="T9" fmla="*/ 2147483647 h 4501"/>
              <a:gd name="T10" fmla="*/ 0 w 4501"/>
              <a:gd name="T11" fmla="*/ 2147483647 h 4501"/>
              <a:gd name="T12" fmla="*/ 2147483647 w 4501"/>
              <a:gd name="T13" fmla="*/ 2147483647 h 4501"/>
              <a:gd name="T14" fmla="*/ 0 w 4501"/>
              <a:gd name="T15" fmla="*/ 2147483647 h 4501"/>
              <a:gd name="T16" fmla="*/ 0 w 4501"/>
              <a:gd name="T17" fmla="*/ 2147483647 h 4501"/>
              <a:gd name="T18" fmla="*/ 2147483647 w 4501"/>
              <a:gd name="T19" fmla="*/ 2147483647 h 4501"/>
              <a:gd name="T20" fmla="*/ 0 w 4501"/>
              <a:gd name="T21" fmla="*/ 2147483647 h 4501"/>
              <a:gd name="T22" fmla="*/ 0 w 4501"/>
              <a:gd name="T23" fmla="*/ 2147483647 h 4501"/>
              <a:gd name="T24" fmla="*/ 2147483647 w 4501"/>
              <a:gd name="T25" fmla="*/ 2147483647 h 4501"/>
              <a:gd name="T26" fmla="*/ 0 w 4501"/>
              <a:gd name="T27" fmla="*/ 2147483647 h 4501"/>
              <a:gd name="T28" fmla="*/ 0 w 4501"/>
              <a:gd name="T29" fmla="*/ 2147483647 h 4501"/>
              <a:gd name="T30" fmla="*/ 2147483647 w 4501"/>
              <a:gd name="T31" fmla="*/ 2147483647 h 4501"/>
              <a:gd name="T32" fmla="*/ 0 w 4501"/>
              <a:gd name="T33" fmla="*/ 2147483647 h 4501"/>
              <a:gd name="T34" fmla="*/ 0 w 4501"/>
              <a:gd name="T35" fmla="*/ 2147483647 h 4501"/>
              <a:gd name="T36" fmla="*/ 2147483647 w 4501"/>
              <a:gd name="T37" fmla="*/ 2147483647 h 4501"/>
              <a:gd name="T38" fmla="*/ 0 w 4501"/>
              <a:gd name="T39" fmla="*/ 2147483647 h 4501"/>
              <a:gd name="T40" fmla="*/ 0 w 4501"/>
              <a:gd name="T41" fmla="*/ 2147483647 h 4501"/>
              <a:gd name="T42" fmla="*/ 2147483647 w 4501"/>
              <a:gd name="T43" fmla="*/ 2147483647 h 4501"/>
              <a:gd name="T44" fmla="*/ 0 w 4501"/>
              <a:gd name="T45" fmla="*/ 2147483647 h 4501"/>
              <a:gd name="T46" fmla="*/ 2147483647 w 4501"/>
              <a:gd name="T47" fmla="*/ 2147483647 h 4501"/>
              <a:gd name="T48" fmla="*/ 2147483647 w 4501"/>
              <a:gd name="T49" fmla="*/ 0 h 4501"/>
              <a:gd name="T50" fmla="*/ 2147483647 w 4501"/>
              <a:gd name="T51" fmla="*/ 2147483647 h 4501"/>
              <a:gd name="T52" fmla="*/ 2147483647 w 4501"/>
              <a:gd name="T53" fmla="*/ 2147483647 h 4501"/>
              <a:gd name="T54" fmla="*/ 2147483647 w 4501"/>
              <a:gd name="T55" fmla="*/ 0 h 4501"/>
              <a:gd name="T56" fmla="*/ 2147483647 w 4501"/>
              <a:gd name="T57" fmla="*/ 2147483647 h 4501"/>
              <a:gd name="T58" fmla="*/ 2147483647 w 4501"/>
              <a:gd name="T59" fmla="*/ 2147483647 h 4501"/>
              <a:gd name="T60" fmla="*/ 2147483647 w 4501"/>
              <a:gd name="T61" fmla="*/ 0 h 4501"/>
              <a:gd name="T62" fmla="*/ 2147483647 w 4501"/>
              <a:gd name="T63" fmla="*/ 2147483647 h 4501"/>
              <a:gd name="T64" fmla="*/ 2147483647 w 4501"/>
              <a:gd name="T65" fmla="*/ 2147483647 h 4501"/>
              <a:gd name="T66" fmla="*/ 2147483647 w 4501"/>
              <a:gd name="T67" fmla="*/ 0 h 4501"/>
              <a:gd name="T68" fmla="*/ 2147483647 w 4501"/>
              <a:gd name="T69" fmla="*/ 2147483647 h 4501"/>
              <a:gd name="T70" fmla="*/ 2147483647 w 4501"/>
              <a:gd name="T71" fmla="*/ 2147483647 h 4501"/>
              <a:gd name="T72" fmla="*/ 2147483647 w 4501"/>
              <a:gd name="T73" fmla="*/ 0 h 4501"/>
              <a:gd name="T74" fmla="*/ 2147483647 w 4501"/>
              <a:gd name="T75" fmla="*/ 2147483647 h 4501"/>
              <a:gd name="T76" fmla="*/ 2147483647 w 4501"/>
              <a:gd name="T77" fmla="*/ 2147483647 h 4501"/>
              <a:gd name="T78" fmla="*/ 2147483647 w 4501"/>
              <a:gd name="T79" fmla="*/ 0 h 4501"/>
              <a:gd name="T80" fmla="*/ 2147483647 w 4501"/>
              <a:gd name="T81" fmla="*/ 2147483647 h 450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501"/>
              <a:gd name="T124" fmla="*/ 0 h 4501"/>
              <a:gd name="T125" fmla="*/ 4501 w 4501"/>
              <a:gd name="T126" fmla="*/ 4501 h 450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501" h="4501">
                <a:moveTo>
                  <a:pt x="0" y="4500"/>
                </a:moveTo>
                <a:lnTo>
                  <a:pt x="0" y="0"/>
                </a:lnTo>
                <a:lnTo>
                  <a:pt x="4500" y="0"/>
                </a:lnTo>
                <a:lnTo>
                  <a:pt x="4500" y="4500"/>
                </a:lnTo>
                <a:lnTo>
                  <a:pt x="0" y="4500"/>
                </a:lnTo>
                <a:close/>
                <a:moveTo>
                  <a:pt x="0" y="3900"/>
                </a:moveTo>
                <a:lnTo>
                  <a:pt x="4500" y="3900"/>
                </a:lnTo>
                <a:lnTo>
                  <a:pt x="0" y="3900"/>
                </a:lnTo>
                <a:close/>
                <a:moveTo>
                  <a:pt x="0" y="3300"/>
                </a:moveTo>
                <a:lnTo>
                  <a:pt x="4500" y="3300"/>
                </a:lnTo>
                <a:lnTo>
                  <a:pt x="0" y="3300"/>
                </a:lnTo>
                <a:close/>
                <a:moveTo>
                  <a:pt x="0" y="2700"/>
                </a:moveTo>
                <a:lnTo>
                  <a:pt x="4500" y="2700"/>
                </a:lnTo>
                <a:lnTo>
                  <a:pt x="0" y="2700"/>
                </a:lnTo>
                <a:close/>
                <a:moveTo>
                  <a:pt x="0" y="2000"/>
                </a:moveTo>
                <a:lnTo>
                  <a:pt x="4500" y="2000"/>
                </a:lnTo>
                <a:lnTo>
                  <a:pt x="0" y="2000"/>
                </a:lnTo>
                <a:close/>
                <a:moveTo>
                  <a:pt x="0" y="1300"/>
                </a:moveTo>
                <a:lnTo>
                  <a:pt x="4500" y="1300"/>
                </a:lnTo>
                <a:lnTo>
                  <a:pt x="0" y="1300"/>
                </a:lnTo>
                <a:close/>
                <a:moveTo>
                  <a:pt x="0" y="700"/>
                </a:moveTo>
                <a:lnTo>
                  <a:pt x="4500" y="700"/>
                </a:lnTo>
                <a:lnTo>
                  <a:pt x="0" y="700"/>
                </a:lnTo>
                <a:close/>
                <a:moveTo>
                  <a:pt x="700" y="4500"/>
                </a:moveTo>
                <a:lnTo>
                  <a:pt x="700" y="0"/>
                </a:lnTo>
                <a:lnTo>
                  <a:pt x="700" y="4500"/>
                </a:lnTo>
                <a:close/>
                <a:moveTo>
                  <a:pt x="1300" y="4500"/>
                </a:moveTo>
                <a:lnTo>
                  <a:pt x="1300" y="0"/>
                </a:lnTo>
                <a:lnTo>
                  <a:pt x="1300" y="4500"/>
                </a:lnTo>
                <a:close/>
                <a:moveTo>
                  <a:pt x="2000" y="4500"/>
                </a:moveTo>
                <a:lnTo>
                  <a:pt x="2000" y="0"/>
                </a:lnTo>
                <a:lnTo>
                  <a:pt x="2000" y="4500"/>
                </a:lnTo>
                <a:close/>
                <a:moveTo>
                  <a:pt x="2600" y="4500"/>
                </a:moveTo>
                <a:lnTo>
                  <a:pt x="2600" y="0"/>
                </a:lnTo>
                <a:lnTo>
                  <a:pt x="2600" y="4500"/>
                </a:lnTo>
                <a:close/>
                <a:moveTo>
                  <a:pt x="3200" y="4500"/>
                </a:moveTo>
                <a:lnTo>
                  <a:pt x="3200" y="0"/>
                </a:lnTo>
                <a:lnTo>
                  <a:pt x="3200" y="4500"/>
                </a:lnTo>
                <a:close/>
                <a:moveTo>
                  <a:pt x="3800" y="4500"/>
                </a:moveTo>
                <a:lnTo>
                  <a:pt x="3800" y="0"/>
                </a:lnTo>
                <a:lnTo>
                  <a:pt x="3800" y="4500"/>
                </a:lnTo>
                <a:close/>
              </a:path>
            </a:pathLst>
          </a:custGeom>
          <a:solidFill>
            <a:srgbClr val="CCECFF">
              <a:alpha val="74901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54" name="Line 55"/>
          <p:cNvSpPr>
            <a:spLocks noChangeShapeType="1"/>
          </p:cNvSpPr>
          <p:nvPr/>
        </p:nvSpPr>
        <p:spPr bwMode="auto">
          <a:xfrm>
            <a:off x="6007100" y="238283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355" name="Freeform 18"/>
          <p:cNvSpPr>
            <a:spLocks noChangeArrowheads="1"/>
          </p:cNvSpPr>
          <p:nvPr/>
        </p:nvSpPr>
        <p:spPr bwMode="auto">
          <a:xfrm>
            <a:off x="6596063" y="3103563"/>
            <a:ext cx="652462" cy="652462"/>
          </a:xfrm>
          <a:custGeom>
            <a:avLst/>
            <a:gdLst>
              <a:gd name="T0" fmla="*/ 0 w 4501"/>
              <a:gd name="T1" fmla="*/ 2147483647 h 4501"/>
              <a:gd name="T2" fmla="*/ 0 w 4501"/>
              <a:gd name="T3" fmla="*/ 0 h 4501"/>
              <a:gd name="T4" fmla="*/ 2147483647 w 4501"/>
              <a:gd name="T5" fmla="*/ 0 h 4501"/>
              <a:gd name="T6" fmla="*/ 2147483647 w 4501"/>
              <a:gd name="T7" fmla="*/ 2147483647 h 4501"/>
              <a:gd name="T8" fmla="*/ 0 w 4501"/>
              <a:gd name="T9" fmla="*/ 2147483647 h 4501"/>
              <a:gd name="T10" fmla="*/ 0 w 4501"/>
              <a:gd name="T11" fmla="*/ 2147483647 h 4501"/>
              <a:gd name="T12" fmla="*/ 2147483647 w 4501"/>
              <a:gd name="T13" fmla="*/ 2147483647 h 4501"/>
              <a:gd name="T14" fmla="*/ 0 w 4501"/>
              <a:gd name="T15" fmla="*/ 2147483647 h 4501"/>
              <a:gd name="T16" fmla="*/ 0 w 4501"/>
              <a:gd name="T17" fmla="*/ 2147483647 h 4501"/>
              <a:gd name="T18" fmla="*/ 2147483647 w 4501"/>
              <a:gd name="T19" fmla="*/ 2147483647 h 4501"/>
              <a:gd name="T20" fmla="*/ 0 w 4501"/>
              <a:gd name="T21" fmla="*/ 2147483647 h 4501"/>
              <a:gd name="T22" fmla="*/ 0 w 4501"/>
              <a:gd name="T23" fmla="*/ 2147483647 h 4501"/>
              <a:gd name="T24" fmla="*/ 2147483647 w 4501"/>
              <a:gd name="T25" fmla="*/ 2147483647 h 4501"/>
              <a:gd name="T26" fmla="*/ 0 w 4501"/>
              <a:gd name="T27" fmla="*/ 2147483647 h 4501"/>
              <a:gd name="T28" fmla="*/ 0 w 4501"/>
              <a:gd name="T29" fmla="*/ 2147483647 h 4501"/>
              <a:gd name="T30" fmla="*/ 2147483647 w 4501"/>
              <a:gd name="T31" fmla="*/ 2147483647 h 4501"/>
              <a:gd name="T32" fmla="*/ 0 w 4501"/>
              <a:gd name="T33" fmla="*/ 2147483647 h 4501"/>
              <a:gd name="T34" fmla="*/ 0 w 4501"/>
              <a:gd name="T35" fmla="*/ 2147483647 h 4501"/>
              <a:gd name="T36" fmla="*/ 2147483647 w 4501"/>
              <a:gd name="T37" fmla="*/ 2147483647 h 4501"/>
              <a:gd name="T38" fmla="*/ 0 w 4501"/>
              <a:gd name="T39" fmla="*/ 2147483647 h 4501"/>
              <a:gd name="T40" fmla="*/ 0 w 4501"/>
              <a:gd name="T41" fmla="*/ 2147483647 h 4501"/>
              <a:gd name="T42" fmla="*/ 2147483647 w 4501"/>
              <a:gd name="T43" fmla="*/ 2147483647 h 4501"/>
              <a:gd name="T44" fmla="*/ 0 w 4501"/>
              <a:gd name="T45" fmla="*/ 2147483647 h 4501"/>
              <a:gd name="T46" fmla="*/ 2147483647 w 4501"/>
              <a:gd name="T47" fmla="*/ 2147483647 h 4501"/>
              <a:gd name="T48" fmla="*/ 2147483647 w 4501"/>
              <a:gd name="T49" fmla="*/ 0 h 4501"/>
              <a:gd name="T50" fmla="*/ 2147483647 w 4501"/>
              <a:gd name="T51" fmla="*/ 2147483647 h 4501"/>
              <a:gd name="T52" fmla="*/ 2147483647 w 4501"/>
              <a:gd name="T53" fmla="*/ 2147483647 h 4501"/>
              <a:gd name="T54" fmla="*/ 2147483647 w 4501"/>
              <a:gd name="T55" fmla="*/ 0 h 4501"/>
              <a:gd name="T56" fmla="*/ 2147483647 w 4501"/>
              <a:gd name="T57" fmla="*/ 2147483647 h 4501"/>
              <a:gd name="T58" fmla="*/ 2147483647 w 4501"/>
              <a:gd name="T59" fmla="*/ 2147483647 h 4501"/>
              <a:gd name="T60" fmla="*/ 2147483647 w 4501"/>
              <a:gd name="T61" fmla="*/ 0 h 4501"/>
              <a:gd name="T62" fmla="*/ 2147483647 w 4501"/>
              <a:gd name="T63" fmla="*/ 2147483647 h 4501"/>
              <a:gd name="T64" fmla="*/ 2147483647 w 4501"/>
              <a:gd name="T65" fmla="*/ 2147483647 h 4501"/>
              <a:gd name="T66" fmla="*/ 2147483647 w 4501"/>
              <a:gd name="T67" fmla="*/ 0 h 4501"/>
              <a:gd name="T68" fmla="*/ 2147483647 w 4501"/>
              <a:gd name="T69" fmla="*/ 2147483647 h 4501"/>
              <a:gd name="T70" fmla="*/ 2147483647 w 4501"/>
              <a:gd name="T71" fmla="*/ 2147483647 h 4501"/>
              <a:gd name="T72" fmla="*/ 2147483647 w 4501"/>
              <a:gd name="T73" fmla="*/ 0 h 4501"/>
              <a:gd name="T74" fmla="*/ 2147483647 w 4501"/>
              <a:gd name="T75" fmla="*/ 2147483647 h 4501"/>
              <a:gd name="T76" fmla="*/ 2147483647 w 4501"/>
              <a:gd name="T77" fmla="*/ 2147483647 h 4501"/>
              <a:gd name="T78" fmla="*/ 2147483647 w 4501"/>
              <a:gd name="T79" fmla="*/ 0 h 4501"/>
              <a:gd name="T80" fmla="*/ 2147483647 w 4501"/>
              <a:gd name="T81" fmla="*/ 2147483647 h 450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501"/>
              <a:gd name="T124" fmla="*/ 0 h 4501"/>
              <a:gd name="T125" fmla="*/ 4501 w 4501"/>
              <a:gd name="T126" fmla="*/ 4501 h 450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501" h="4501">
                <a:moveTo>
                  <a:pt x="0" y="4500"/>
                </a:moveTo>
                <a:lnTo>
                  <a:pt x="0" y="0"/>
                </a:lnTo>
                <a:lnTo>
                  <a:pt x="4500" y="0"/>
                </a:lnTo>
                <a:lnTo>
                  <a:pt x="4500" y="4500"/>
                </a:lnTo>
                <a:lnTo>
                  <a:pt x="0" y="4500"/>
                </a:lnTo>
                <a:close/>
                <a:moveTo>
                  <a:pt x="0" y="3900"/>
                </a:moveTo>
                <a:lnTo>
                  <a:pt x="4500" y="3900"/>
                </a:lnTo>
                <a:lnTo>
                  <a:pt x="0" y="3900"/>
                </a:lnTo>
                <a:close/>
                <a:moveTo>
                  <a:pt x="0" y="3300"/>
                </a:moveTo>
                <a:lnTo>
                  <a:pt x="4500" y="3300"/>
                </a:lnTo>
                <a:lnTo>
                  <a:pt x="0" y="3300"/>
                </a:lnTo>
                <a:close/>
                <a:moveTo>
                  <a:pt x="0" y="2700"/>
                </a:moveTo>
                <a:lnTo>
                  <a:pt x="4500" y="2700"/>
                </a:lnTo>
                <a:lnTo>
                  <a:pt x="0" y="2700"/>
                </a:lnTo>
                <a:close/>
                <a:moveTo>
                  <a:pt x="0" y="2000"/>
                </a:moveTo>
                <a:lnTo>
                  <a:pt x="4500" y="2000"/>
                </a:lnTo>
                <a:lnTo>
                  <a:pt x="0" y="2000"/>
                </a:lnTo>
                <a:close/>
                <a:moveTo>
                  <a:pt x="0" y="1300"/>
                </a:moveTo>
                <a:lnTo>
                  <a:pt x="4500" y="1300"/>
                </a:lnTo>
                <a:lnTo>
                  <a:pt x="0" y="1300"/>
                </a:lnTo>
                <a:close/>
                <a:moveTo>
                  <a:pt x="0" y="700"/>
                </a:moveTo>
                <a:lnTo>
                  <a:pt x="4500" y="700"/>
                </a:lnTo>
                <a:lnTo>
                  <a:pt x="0" y="700"/>
                </a:lnTo>
                <a:close/>
                <a:moveTo>
                  <a:pt x="700" y="4500"/>
                </a:moveTo>
                <a:lnTo>
                  <a:pt x="700" y="0"/>
                </a:lnTo>
                <a:lnTo>
                  <a:pt x="700" y="4500"/>
                </a:lnTo>
                <a:close/>
                <a:moveTo>
                  <a:pt x="1300" y="4500"/>
                </a:moveTo>
                <a:lnTo>
                  <a:pt x="1300" y="0"/>
                </a:lnTo>
                <a:lnTo>
                  <a:pt x="1300" y="4500"/>
                </a:lnTo>
                <a:close/>
                <a:moveTo>
                  <a:pt x="2000" y="4500"/>
                </a:moveTo>
                <a:lnTo>
                  <a:pt x="2000" y="0"/>
                </a:lnTo>
                <a:lnTo>
                  <a:pt x="2000" y="4500"/>
                </a:lnTo>
                <a:close/>
                <a:moveTo>
                  <a:pt x="2600" y="4500"/>
                </a:moveTo>
                <a:lnTo>
                  <a:pt x="2600" y="0"/>
                </a:lnTo>
                <a:lnTo>
                  <a:pt x="2600" y="4500"/>
                </a:lnTo>
                <a:close/>
                <a:moveTo>
                  <a:pt x="3200" y="4500"/>
                </a:moveTo>
                <a:lnTo>
                  <a:pt x="3200" y="0"/>
                </a:lnTo>
                <a:lnTo>
                  <a:pt x="3200" y="4500"/>
                </a:lnTo>
                <a:close/>
                <a:moveTo>
                  <a:pt x="3800" y="4500"/>
                </a:moveTo>
                <a:lnTo>
                  <a:pt x="3800" y="0"/>
                </a:lnTo>
                <a:lnTo>
                  <a:pt x="3800" y="4500"/>
                </a:lnTo>
                <a:close/>
              </a:path>
            </a:pathLst>
          </a:custGeom>
          <a:solidFill>
            <a:srgbClr val="CCECFF">
              <a:alpha val="74901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56" name="Freeform 18"/>
          <p:cNvSpPr>
            <a:spLocks noChangeArrowheads="1"/>
          </p:cNvSpPr>
          <p:nvPr/>
        </p:nvSpPr>
        <p:spPr bwMode="auto">
          <a:xfrm>
            <a:off x="7508875" y="3101975"/>
            <a:ext cx="652463" cy="652463"/>
          </a:xfrm>
          <a:custGeom>
            <a:avLst/>
            <a:gdLst>
              <a:gd name="T0" fmla="*/ 0 w 4501"/>
              <a:gd name="T1" fmla="*/ 2147483647 h 4501"/>
              <a:gd name="T2" fmla="*/ 0 w 4501"/>
              <a:gd name="T3" fmla="*/ 0 h 4501"/>
              <a:gd name="T4" fmla="*/ 2147483647 w 4501"/>
              <a:gd name="T5" fmla="*/ 0 h 4501"/>
              <a:gd name="T6" fmla="*/ 2147483647 w 4501"/>
              <a:gd name="T7" fmla="*/ 2147483647 h 4501"/>
              <a:gd name="T8" fmla="*/ 0 w 4501"/>
              <a:gd name="T9" fmla="*/ 2147483647 h 4501"/>
              <a:gd name="T10" fmla="*/ 0 w 4501"/>
              <a:gd name="T11" fmla="*/ 2147483647 h 4501"/>
              <a:gd name="T12" fmla="*/ 2147483647 w 4501"/>
              <a:gd name="T13" fmla="*/ 2147483647 h 4501"/>
              <a:gd name="T14" fmla="*/ 0 w 4501"/>
              <a:gd name="T15" fmla="*/ 2147483647 h 4501"/>
              <a:gd name="T16" fmla="*/ 0 w 4501"/>
              <a:gd name="T17" fmla="*/ 2147483647 h 4501"/>
              <a:gd name="T18" fmla="*/ 2147483647 w 4501"/>
              <a:gd name="T19" fmla="*/ 2147483647 h 4501"/>
              <a:gd name="T20" fmla="*/ 0 w 4501"/>
              <a:gd name="T21" fmla="*/ 2147483647 h 4501"/>
              <a:gd name="T22" fmla="*/ 0 w 4501"/>
              <a:gd name="T23" fmla="*/ 2147483647 h 4501"/>
              <a:gd name="T24" fmla="*/ 2147483647 w 4501"/>
              <a:gd name="T25" fmla="*/ 2147483647 h 4501"/>
              <a:gd name="T26" fmla="*/ 0 w 4501"/>
              <a:gd name="T27" fmla="*/ 2147483647 h 4501"/>
              <a:gd name="T28" fmla="*/ 0 w 4501"/>
              <a:gd name="T29" fmla="*/ 2147483647 h 4501"/>
              <a:gd name="T30" fmla="*/ 2147483647 w 4501"/>
              <a:gd name="T31" fmla="*/ 2147483647 h 4501"/>
              <a:gd name="T32" fmla="*/ 0 w 4501"/>
              <a:gd name="T33" fmla="*/ 2147483647 h 4501"/>
              <a:gd name="T34" fmla="*/ 0 w 4501"/>
              <a:gd name="T35" fmla="*/ 2147483647 h 4501"/>
              <a:gd name="T36" fmla="*/ 2147483647 w 4501"/>
              <a:gd name="T37" fmla="*/ 2147483647 h 4501"/>
              <a:gd name="T38" fmla="*/ 0 w 4501"/>
              <a:gd name="T39" fmla="*/ 2147483647 h 4501"/>
              <a:gd name="T40" fmla="*/ 0 w 4501"/>
              <a:gd name="T41" fmla="*/ 2147483647 h 4501"/>
              <a:gd name="T42" fmla="*/ 2147483647 w 4501"/>
              <a:gd name="T43" fmla="*/ 2147483647 h 4501"/>
              <a:gd name="T44" fmla="*/ 0 w 4501"/>
              <a:gd name="T45" fmla="*/ 2147483647 h 4501"/>
              <a:gd name="T46" fmla="*/ 2147483647 w 4501"/>
              <a:gd name="T47" fmla="*/ 2147483647 h 4501"/>
              <a:gd name="T48" fmla="*/ 2147483647 w 4501"/>
              <a:gd name="T49" fmla="*/ 0 h 4501"/>
              <a:gd name="T50" fmla="*/ 2147483647 w 4501"/>
              <a:gd name="T51" fmla="*/ 2147483647 h 4501"/>
              <a:gd name="T52" fmla="*/ 2147483647 w 4501"/>
              <a:gd name="T53" fmla="*/ 2147483647 h 4501"/>
              <a:gd name="T54" fmla="*/ 2147483647 w 4501"/>
              <a:gd name="T55" fmla="*/ 0 h 4501"/>
              <a:gd name="T56" fmla="*/ 2147483647 w 4501"/>
              <a:gd name="T57" fmla="*/ 2147483647 h 4501"/>
              <a:gd name="T58" fmla="*/ 2147483647 w 4501"/>
              <a:gd name="T59" fmla="*/ 2147483647 h 4501"/>
              <a:gd name="T60" fmla="*/ 2147483647 w 4501"/>
              <a:gd name="T61" fmla="*/ 0 h 4501"/>
              <a:gd name="T62" fmla="*/ 2147483647 w 4501"/>
              <a:gd name="T63" fmla="*/ 2147483647 h 4501"/>
              <a:gd name="T64" fmla="*/ 2147483647 w 4501"/>
              <a:gd name="T65" fmla="*/ 2147483647 h 4501"/>
              <a:gd name="T66" fmla="*/ 2147483647 w 4501"/>
              <a:gd name="T67" fmla="*/ 0 h 4501"/>
              <a:gd name="T68" fmla="*/ 2147483647 w 4501"/>
              <a:gd name="T69" fmla="*/ 2147483647 h 4501"/>
              <a:gd name="T70" fmla="*/ 2147483647 w 4501"/>
              <a:gd name="T71" fmla="*/ 2147483647 h 4501"/>
              <a:gd name="T72" fmla="*/ 2147483647 w 4501"/>
              <a:gd name="T73" fmla="*/ 0 h 4501"/>
              <a:gd name="T74" fmla="*/ 2147483647 w 4501"/>
              <a:gd name="T75" fmla="*/ 2147483647 h 4501"/>
              <a:gd name="T76" fmla="*/ 2147483647 w 4501"/>
              <a:gd name="T77" fmla="*/ 2147483647 h 4501"/>
              <a:gd name="T78" fmla="*/ 2147483647 w 4501"/>
              <a:gd name="T79" fmla="*/ 0 h 4501"/>
              <a:gd name="T80" fmla="*/ 2147483647 w 4501"/>
              <a:gd name="T81" fmla="*/ 2147483647 h 450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501"/>
              <a:gd name="T124" fmla="*/ 0 h 4501"/>
              <a:gd name="T125" fmla="*/ 4501 w 4501"/>
              <a:gd name="T126" fmla="*/ 4501 h 450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501" h="4501">
                <a:moveTo>
                  <a:pt x="0" y="4500"/>
                </a:moveTo>
                <a:lnTo>
                  <a:pt x="0" y="0"/>
                </a:lnTo>
                <a:lnTo>
                  <a:pt x="4500" y="0"/>
                </a:lnTo>
                <a:lnTo>
                  <a:pt x="4500" y="4500"/>
                </a:lnTo>
                <a:lnTo>
                  <a:pt x="0" y="4500"/>
                </a:lnTo>
                <a:close/>
                <a:moveTo>
                  <a:pt x="0" y="3900"/>
                </a:moveTo>
                <a:lnTo>
                  <a:pt x="4500" y="3900"/>
                </a:lnTo>
                <a:lnTo>
                  <a:pt x="0" y="3900"/>
                </a:lnTo>
                <a:close/>
                <a:moveTo>
                  <a:pt x="0" y="3300"/>
                </a:moveTo>
                <a:lnTo>
                  <a:pt x="4500" y="3300"/>
                </a:lnTo>
                <a:lnTo>
                  <a:pt x="0" y="3300"/>
                </a:lnTo>
                <a:close/>
                <a:moveTo>
                  <a:pt x="0" y="2700"/>
                </a:moveTo>
                <a:lnTo>
                  <a:pt x="4500" y="2700"/>
                </a:lnTo>
                <a:lnTo>
                  <a:pt x="0" y="2700"/>
                </a:lnTo>
                <a:close/>
                <a:moveTo>
                  <a:pt x="0" y="2000"/>
                </a:moveTo>
                <a:lnTo>
                  <a:pt x="4500" y="2000"/>
                </a:lnTo>
                <a:lnTo>
                  <a:pt x="0" y="2000"/>
                </a:lnTo>
                <a:close/>
                <a:moveTo>
                  <a:pt x="0" y="1300"/>
                </a:moveTo>
                <a:lnTo>
                  <a:pt x="4500" y="1300"/>
                </a:lnTo>
                <a:lnTo>
                  <a:pt x="0" y="1300"/>
                </a:lnTo>
                <a:close/>
                <a:moveTo>
                  <a:pt x="0" y="700"/>
                </a:moveTo>
                <a:lnTo>
                  <a:pt x="4500" y="700"/>
                </a:lnTo>
                <a:lnTo>
                  <a:pt x="0" y="700"/>
                </a:lnTo>
                <a:close/>
                <a:moveTo>
                  <a:pt x="700" y="4500"/>
                </a:moveTo>
                <a:lnTo>
                  <a:pt x="700" y="0"/>
                </a:lnTo>
                <a:lnTo>
                  <a:pt x="700" y="4500"/>
                </a:lnTo>
                <a:close/>
                <a:moveTo>
                  <a:pt x="1300" y="4500"/>
                </a:moveTo>
                <a:lnTo>
                  <a:pt x="1300" y="0"/>
                </a:lnTo>
                <a:lnTo>
                  <a:pt x="1300" y="4500"/>
                </a:lnTo>
                <a:close/>
                <a:moveTo>
                  <a:pt x="2000" y="4500"/>
                </a:moveTo>
                <a:lnTo>
                  <a:pt x="2000" y="0"/>
                </a:lnTo>
                <a:lnTo>
                  <a:pt x="2000" y="4500"/>
                </a:lnTo>
                <a:close/>
                <a:moveTo>
                  <a:pt x="2600" y="4500"/>
                </a:moveTo>
                <a:lnTo>
                  <a:pt x="2600" y="0"/>
                </a:lnTo>
                <a:lnTo>
                  <a:pt x="2600" y="4500"/>
                </a:lnTo>
                <a:close/>
                <a:moveTo>
                  <a:pt x="3200" y="4500"/>
                </a:moveTo>
                <a:lnTo>
                  <a:pt x="3200" y="0"/>
                </a:lnTo>
                <a:lnTo>
                  <a:pt x="3200" y="4500"/>
                </a:lnTo>
                <a:close/>
                <a:moveTo>
                  <a:pt x="3800" y="4500"/>
                </a:moveTo>
                <a:lnTo>
                  <a:pt x="3800" y="0"/>
                </a:lnTo>
                <a:lnTo>
                  <a:pt x="3800" y="4500"/>
                </a:lnTo>
                <a:close/>
              </a:path>
            </a:pathLst>
          </a:custGeom>
          <a:solidFill>
            <a:srgbClr val="CCECFF">
              <a:alpha val="74901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57" name="Line 58"/>
          <p:cNvSpPr>
            <a:spLocks noChangeShapeType="1"/>
          </p:cNvSpPr>
          <p:nvPr/>
        </p:nvSpPr>
        <p:spPr bwMode="auto">
          <a:xfrm flipH="1">
            <a:off x="6921500" y="2382838"/>
            <a:ext cx="261938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358" name="Line 59"/>
          <p:cNvSpPr>
            <a:spLocks noChangeShapeType="1"/>
          </p:cNvSpPr>
          <p:nvPr/>
        </p:nvSpPr>
        <p:spPr bwMode="auto">
          <a:xfrm>
            <a:off x="7508875" y="2382838"/>
            <a:ext cx="3270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359" name="Line 61"/>
          <p:cNvSpPr>
            <a:spLocks noChangeShapeType="1"/>
          </p:cNvSpPr>
          <p:nvPr/>
        </p:nvSpPr>
        <p:spPr bwMode="auto">
          <a:xfrm>
            <a:off x="4962525" y="2382838"/>
            <a:ext cx="522288" cy="3921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360" name="Line 62"/>
          <p:cNvSpPr>
            <a:spLocks noChangeShapeType="1"/>
          </p:cNvSpPr>
          <p:nvPr/>
        </p:nvSpPr>
        <p:spPr bwMode="auto">
          <a:xfrm>
            <a:off x="1304925" y="238283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361" name="Rectangle 63"/>
          <p:cNvSpPr>
            <a:spLocks noChangeArrowheads="1"/>
          </p:cNvSpPr>
          <p:nvPr/>
        </p:nvSpPr>
        <p:spPr bwMode="auto">
          <a:xfrm>
            <a:off x="3505201" y="4930775"/>
            <a:ext cx="2241550" cy="392113"/>
          </a:xfrm>
          <a:prstGeom prst="rect">
            <a:avLst/>
          </a:prstGeom>
          <a:solidFill>
            <a:srgbClr val="CCE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1639" tIns="52902" rIns="81639" bIns="40820" anchor="ctr"/>
          <a:lstStyle/>
          <a:p>
            <a:pPr algn="ctr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Query-based o</a:t>
            </a:r>
            <a:r>
              <a:rPr lang="hu-HU" sz="1400" dirty="0" smtClean="0">
                <a:solidFill>
                  <a:srgbClr val="000000"/>
                </a:solidFill>
              </a:rPr>
              <a:t>ptimal </a:t>
            </a:r>
            <a:r>
              <a:rPr lang="hu-HU" sz="1400" dirty="0">
                <a:solidFill>
                  <a:srgbClr val="000000"/>
                </a:solidFill>
              </a:rPr>
              <a:t>fusion</a:t>
            </a:r>
          </a:p>
        </p:txBody>
      </p:sp>
      <p:sp>
        <p:nvSpPr>
          <p:cNvPr id="14362" name="Line 64"/>
          <p:cNvSpPr>
            <a:spLocks noChangeShapeType="1"/>
          </p:cNvSpPr>
          <p:nvPr/>
        </p:nvSpPr>
        <p:spPr bwMode="auto">
          <a:xfrm>
            <a:off x="1304925" y="3756025"/>
            <a:ext cx="2417763" cy="117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363" name="Line 65"/>
          <p:cNvSpPr>
            <a:spLocks noChangeShapeType="1"/>
          </p:cNvSpPr>
          <p:nvPr/>
        </p:nvSpPr>
        <p:spPr bwMode="auto">
          <a:xfrm flipH="1">
            <a:off x="5484813" y="3756025"/>
            <a:ext cx="2351087" cy="117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364" name="Line 66"/>
          <p:cNvSpPr>
            <a:spLocks noChangeShapeType="1"/>
          </p:cNvSpPr>
          <p:nvPr/>
        </p:nvSpPr>
        <p:spPr bwMode="auto">
          <a:xfrm flipH="1">
            <a:off x="5680075" y="3756025"/>
            <a:ext cx="2679700" cy="1174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365" name="Line 67"/>
          <p:cNvSpPr>
            <a:spLocks noChangeShapeType="1"/>
          </p:cNvSpPr>
          <p:nvPr/>
        </p:nvSpPr>
        <p:spPr bwMode="auto">
          <a:xfrm flipH="1">
            <a:off x="5029200" y="3821113"/>
            <a:ext cx="455613" cy="11096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366" name="Line 68"/>
          <p:cNvSpPr>
            <a:spLocks noChangeShapeType="1"/>
          </p:cNvSpPr>
          <p:nvPr/>
        </p:nvSpPr>
        <p:spPr bwMode="auto">
          <a:xfrm flipH="1">
            <a:off x="5159375" y="3756025"/>
            <a:ext cx="847725" cy="117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367" name="Line 69"/>
          <p:cNvSpPr>
            <a:spLocks noChangeShapeType="1"/>
          </p:cNvSpPr>
          <p:nvPr/>
        </p:nvSpPr>
        <p:spPr bwMode="auto">
          <a:xfrm flipH="1">
            <a:off x="5354638" y="3756025"/>
            <a:ext cx="1566862" cy="117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368" name="Line 70"/>
          <p:cNvSpPr>
            <a:spLocks noChangeShapeType="1"/>
          </p:cNvSpPr>
          <p:nvPr/>
        </p:nvSpPr>
        <p:spPr bwMode="auto">
          <a:xfrm flipH="1">
            <a:off x="4765675" y="3756025"/>
            <a:ext cx="196850" cy="117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369" name="Line 71"/>
          <p:cNvSpPr>
            <a:spLocks noChangeShapeType="1"/>
          </p:cNvSpPr>
          <p:nvPr/>
        </p:nvSpPr>
        <p:spPr bwMode="auto">
          <a:xfrm>
            <a:off x="4048125" y="3756025"/>
            <a:ext cx="195263" cy="117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370" name="Line 72"/>
          <p:cNvSpPr>
            <a:spLocks noChangeShapeType="1"/>
          </p:cNvSpPr>
          <p:nvPr/>
        </p:nvSpPr>
        <p:spPr bwMode="auto">
          <a:xfrm>
            <a:off x="3200400" y="3756025"/>
            <a:ext cx="782638" cy="117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371" name="Line 73"/>
          <p:cNvSpPr>
            <a:spLocks noChangeShapeType="1"/>
          </p:cNvSpPr>
          <p:nvPr/>
        </p:nvSpPr>
        <p:spPr bwMode="auto">
          <a:xfrm>
            <a:off x="2349500" y="3756025"/>
            <a:ext cx="1501775" cy="117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372" name="AutoShape 74"/>
          <p:cNvSpPr>
            <a:spLocks noChangeArrowheads="1"/>
          </p:cNvSpPr>
          <p:nvPr/>
        </p:nvSpPr>
        <p:spPr bwMode="auto">
          <a:xfrm>
            <a:off x="4243388" y="5584825"/>
            <a:ext cx="723900" cy="723900"/>
          </a:xfrm>
          <a:custGeom>
            <a:avLst/>
            <a:gdLst>
              <a:gd name="T0" fmla="*/ 0 w 4501"/>
              <a:gd name="T1" fmla="*/ 2147483647 h 4501"/>
              <a:gd name="T2" fmla="*/ 0 w 4501"/>
              <a:gd name="T3" fmla="*/ 0 h 4501"/>
              <a:gd name="T4" fmla="*/ 2147483647 w 4501"/>
              <a:gd name="T5" fmla="*/ 0 h 4501"/>
              <a:gd name="T6" fmla="*/ 2147483647 w 4501"/>
              <a:gd name="T7" fmla="*/ 2147483647 h 4501"/>
              <a:gd name="T8" fmla="*/ 0 w 4501"/>
              <a:gd name="T9" fmla="*/ 2147483647 h 4501"/>
              <a:gd name="T10" fmla="*/ 0 w 4501"/>
              <a:gd name="T11" fmla="*/ 2147483647 h 4501"/>
              <a:gd name="T12" fmla="*/ 2147483647 w 4501"/>
              <a:gd name="T13" fmla="*/ 2147483647 h 4501"/>
              <a:gd name="T14" fmla="*/ 0 w 4501"/>
              <a:gd name="T15" fmla="*/ 2147483647 h 4501"/>
              <a:gd name="T16" fmla="*/ 0 w 4501"/>
              <a:gd name="T17" fmla="*/ 2147483647 h 4501"/>
              <a:gd name="T18" fmla="*/ 2147483647 w 4501"/>
              <a:gd name="T19" fmla="*/ 2147483647 h 4501"/>
              <a:gd name="T20" fmla="*/ 0 w 4501"/>
              <a:gd name="T21" fmla="*/ 2147483647 h 4501"/>
              <a:gd name="T22" fmla="*/ 0 w 4501"/>
              <a:gd name="T23" fmla="*/ 2147483647 h 4501"/>
              <a:gd name="T24" fmla="*/ 2147483647 w 4501"/>
              <a:gd name="T25" fmla="*/ 2147483647 h 4501"/>
              <a:gd name="T26" fmla="*/ 0 w 4501"/>
              <a:gd name="T27" fmla="*/ 2147483647 h 4501"/>
              <a:gd name="T28" fmla="*/ 0 w 4501"/>
              <a:gd name="T29" fmla="*/ 2147483647 h 4501"/>
              <a:gd name="T30" fmla="*/ 2147483647 w 4501"/>
              <a:gd name="T31" fmla="*/ 2147483647 h 4501"/>
              <a:gd name="T32" fmla="*/ 0 w 4501"/>
              <a:gd name="T33" fmla="*/ 2147483647 h 4501"/>
              <a:gd name="T34" fmla="*/ 0 w 4501"/>
              <a:gd name="T35" fmla="*/ 2147483647 h 4501"/>
              <a:gd name="T36" fmla="*/ 2147483647 w 4501"/>
              <a:gd name="T37" fmla="*/ 2147483647 h 4501"/>
              <a:gd name="T38" fmla="*/ 0 w 4501"/>
              <a:gd name="T39" fmla="*/ 2147483647 h 4501"/>
              <a:gd name="T40" fmla="*/ 0 w 4501"/>
              <a:gd name="T41" fmla="*/ 2147483647 h 4501"/>
              <a:gd name="T42" fmla="*/ 2147483647 w 4501"/>
              <a:gd name="T43" fmla="*/ 2147483647 h 4501"/>
              <a:gd name="T44" fmla="*/ 0 w 4501"/>
              <a:gd name="T45" fmla="*/ 2147483647 h 4501"/>
              <a:gd name="T46" fmla="*/ 2147483647 w 4501"/>
              <a:gd name="T47" fmla="*/ 2147483647 h 4501"/>
              <a:gd name="T48" fmla="*/ 2147483647 w 4501"/>
              <a:gd name="T49" fmla="*/ 0 h 4501"/>
              <a:gd name="T50" fmla="*/ 2147483647 w 4501"/>
              <a:gd name="T51" fmla="*/ 2147483647 h 4501"/>
              <a:gd name="T52" fmla="*/ 2147483647 w 4501"/>
              <a:gd name="T53" fmla="*/ 2147483647 h 4501"/>
              <a:gd name="T54" fmla="*/ 2147483647 w 4501"/>
              <a:gd name="T55" fmla="*/ 0 h 4501"/>
              <a:gd name="T56" fmla="*/ 2147483647 w 4501"/>
              <a:gd name="T57" fmla="*/ 2147483647 h 4501"/>
              <a:gd name="T58" fmla="*/ 2147483647 w 4501"/>
              <a:gd name="T59" fmla="*/ 2147483647 h 4501"/>
              <a:gd name="T60" fmla="*/ 2147483647 w 4501"/>
              <a:gd name="T61" fmla="*/ 0 h 4501"/>
              <a:gd name="T62" fmla="*/ 2147483647 w 4501"/>
              <a:gd name="T63" fmla="*/ 2147483647 h 4501"/>
              <a:gd name="T64" fmla="*/ 2147483647 w 4501"/>
              <a:gd name="T65" fmla="*/ 2147483647 h 4501"/>
              <a:gd name="T66" fmla="*/ 2147483647 w 4501"/>
              <a:gd name="T67" fmla="*/ 0 h 4501"/>
              <a:gd name="T68" fmla="*/ 2147483647 w 4501"/>
              <a:gd name="T69" fmla="*/ 2147483647 h 4501"/>
              <a:gd name="T70" fmla="*/ 2147483647 w 4501"/>
              <a:gd name="T71" fmla="*/ 2147483647 h 4501"/>
              <a:gd name="T72" fmla="*/ 2147483647 w 4501"/>
              <a:gd name="T73" fmla="*/ 0 h 4501"/>
              <a:gd name="T74" fmla="*/ 2147483647 w 4501"/>
              <a:gd name="T75" fmla="*/ 2147483647 h 4501"/>
              <a:gd name="T76" fmla="*/ 2147483647 w 4501"/>
              <a:gd name="T77" fmla="*/ 2147483647 h 4501"/>
              <a:gd name="T78" fmla="*/ 2147483647 w 4501"/>
              <a:gd name="T79" fmla="*/ 0 h 4501"/>
              <a:gd name="T80" fmla="*/ 2147483647 w 4501"/>
              <a:gd name="T81" fmla="*/ 2147483647 h 450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501"/>
              <a:gd name="T124" fmla="*/ 0 h 4501"/>
              <a:gd name="T125" fmla="*/ 4501 w 4501"/>
              <a:gd name="T126" fmla="*/ 4501 h 450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501" h="4501">
                <a:moveTo>
                  <a:pt x="0" y="4500"/>
                </a:moveTo>
                <a:lnTo>
                  <a:pt x="0" y="0"/>
                </a:lnTo>
                <a:lnTo>
                  <a:pt x="4500" y="0"/>
                </a:lnTo>
                <a:lnTo>
                  <a:pt x="4500" y="4500"/>
                </a:lnTo>
                <a:lnTo>
                  <a:pt x="0" y="4500"/>
                </a:lnTo>
                <a:close/>
                <a:moveTo>
                  <a:pt x="0" y="3900"/>
                </a:moveTo>
                <a:lnTo>
                  <a:pt x="4500" y="3900"/>
                </a:lnTo>
                <a:lnTo>
                  <a:pt x="0" y="3900"/>
                </a:lnTo>
                <a:close/>
                <a:moveTo>
                  <a:pt x="0" y="3300"/>
                </a:moveTo>
                <a:lnTo>
                  <a:pt x="4500" y="3300"/>
                </a:lnTo>
                <a:lnTo>
                  <a:pt x="0" y="3300"/>
                </a:lnTo>
                <a:close/>
                <a:moveTo>
                  <a:pt x="0" y="2700"/>
                </a:moveTo>
                <a:lnTo>
                  <a:pt x="4500" y="2700"/>
                </a:lnTo>
                <a:lnTo>
                  <a:pt x="0" y="2700"/>
                </a:lnTo>
                <a:close/>
                <a:moveTo>
                  <a:pt x="0" y="2000"/>
                </a:moveTo>
                <a:lnTo>
                  <a:pt x="4500" y="2000"/>
                </a:lnTo>
                <a:lnTo>
                  <a:pt x="0" y="2000"/>
                </a:lnTo>
                <a:close/>
                <a:moveTo>
                  <a:pt x="0" y="1300"/>
                </a:moveTo>
                <a:lnTo>
                  <a:pt x="4500" y="1300"/>
                </a:lnTo>
                <a:lnTo>
                  <a:pt x="0" y="1300"/>
                </a:lnTo>
                <a:close/>
                <a:moveTo>
                  <a:pt x="0" y="700"/>
                </a:moveTo>
                <a:lnTo>
                  <a:pt x="4500" y="700"/>
                </a:lnTo>
                <a:lnTo>
                  <a:pt x="0" y="700"/>
                </a:lnTo>
                <a:close/>
                <a:moveTo>
                  <a:pt x="700" y="4500"/>
                </a:moveTo>
                <a:lnTo>
                  <a:pt x="700" y="0"/>
                </a:lnTo>
                <a:lnTo>
                  <a:pt x="700" y="4500"/>
                </a:lnTo>
                <a:close/>
                <a:moveTo>
                  <a:pt x="1300" y="4500"/>
                </a:moveTo>
                <a:lnTo>
                  <a:pt x="1300" y="0"/>
                </a:lnTo>
                <a:lnTo>
                  <a:pt x="1300" y="4500"/>
                </a:lnTo>
                <a:close/>
                <a:moveTo>
                  <a:pt x="2000" y="4500"/>
                </a:moveTo>
                <a:lnTo>
                  <a:pt x="2000" y="0"/>
                </a:lnTo>
                <a:lnTo>
                  <a:pt x="2000" y="4500"/>
                </a:lnTo>
                <a:close/>
                <a:moveTo>
                  <a:pt x="2600" y="4500"/>
                </a:moveTo>
                <a:lnTo>
                  <a:pt x="2600" y="0"/>
                </a:lnTo>
                <a:lnTo>
                  <a:pt x="2600" y="4500"/>
                </a:lnTo>
                <a:close/>
                <a:moveTo>
                  <a:pt x="3200" y="4500"/>
                </a:moveTo>
                <a:lnTo>
                  <a:pt x="3200" y="0"/>
                </a:lnTo>
                <a:lnTo>
                  <a:pt x="3200" y="4500"/>
                </a:lnTo>
                <a:close/>
                <a:moveTo>
                  <a:pt x="3800" y="4500"/>
                </a:moveTo>
                <a:lnTo>
                  <a:pt x="3800" y="0"/>
                </a:lnTo>
                <a:lnTo>
                  <a:pt x="3800" y="4500"/>
                </a:lnTo>
                <a:close/>
              </a:path>
            </a:pathLst>
          </a:custGeom>
          <a:solidFill>
            <a:srgbClr val="CCE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73" name="Line 75"/>
          <p:cNvSpPr>
            <a:spLocks noChangeShapeType="1"/>
          </p:cNvSpPr>
          <p:nvPr/>
        </p:nvSpPr>
        <p:spPr bwMode="auto">
          <a:xfrm>
            <a:off x="4637088" y="5322888"/>
            <a:ext cx="0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374" name="Text Box 78"/>
          <p:cNvSpPr txBox="1">
            <a:spLocks noChangeArrowheads="1"/>
          </p:cNvSpPr>
          <p:nvPr/>
        </p:nvSpPr>
        <p:spPr bwMode="auto">
          <a:xfrm rot="5400000">
            <a:off x="1006476" y="2609850"/>
            <a:ext cx="84931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Tanimoto</a:t>
            </a:r>
          </a:p>
        </p:txBody>
      </p:sp>
      <p:sp>
        <p:nvSpPr>
          <p:cNvPr id="14375" name="Text Box 80"/>
          <p:cNvSpPr txBox="1">
            <a:spLocks noChangeArrowheads="1"/>
          </p:cNvSpPr>
          <p:nvPr/>
        </p:nvSpPr>
        <p:spPr bwMode="auto">
          <a:xfrm rot="3966291">
            <a:off x="2705101" y="2609850"/>
            <a:ext cx="84931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Preval.</a:t>
            </a:r>
          </a:p>
        </p:txBody>
      </p:sp>
      <p:sp>
        <p:nvSpPr>
          <p:cNvPr id="14376" name="Text Box 81"/>
          <p:cNvSpPr txBox="1">
            <a:spLocks noChangeArrowheads="1"/>
          </p:cNvSpPr>
          <p:nvPr/>
        </p:nvSpPr>
        <p:spPr bwMode="auto">
          <a:xfrm rot="3966291">
            <a:off x="4542632" y="2674144"/>
            <a:ext cx="8509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BLASTp</a:t>
            </a:r>
          </a:p>
        </p:txBody>
      </p:sp>
      <p:sp>
        <p:nvSpPr>
          <p:cNvPr id="14377" name="Text Box 84"/>
          <p:cNvSpPr txBox="1">
            <a:spLocks noChangeArrowheads="1"/>
          </p:cNvSpPr>
          <p:nvPr/>
        </p:nvSpPr>
        <p:spPr bwMode="auto">
          <a:xfrm rot="2127900">
            <a:off x="4962525" y="2439988"/>
            <a:ext cx="84931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Ontology</a:t>
            </a:r>
          </a:p>
        </p:txBody>
      </p:sp>
      <p:sp>
        <p:nvSpPr>
          <p:cNvPr id="14378" name="Text Box 88"/>
          <p:cNvSpPr txBox="1">
            <a:spLocks noChangeArrowheads="1"/>
          </p:cNvSpPr>
          <p:nvPr/>
        </p:nvSpPr>
        <p:spPr bwMode="auto">
          <a:xfrm rot="6778964">
            <a:off x="2192338" y="2609850"/>
            <a:ext cx="84931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Txtmining</a:t>
            </a:r>
          </a:p>
        </p:txBody>
      </p:sp>
      <p:sp>
        <p:nvSpPr>
          <p:cNvPr id="44" name="Oval 43"/>
          <p:cNvSpPr/>
          <p:nvPr/>
        </p:nvSpPr>
        <p:spPr>
          <a:xfrm>
            <a:off x="2057400" y="4038600"/>
            <a:ext cx="5410200" cy="609600"/>
          </a:xfrm>
          <a:prstGeom prst="ellipse">
            <a:avLst/>
          </a:prstGeom>
          <a:solidFill>
            <a:srgbClr val="EBF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Query: set of corresponding drugs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information content of</a:t>
            </a:r>
          </a:p>
          <a:p>
            <a:pPr lvl="1"/>
            <a:r>
              <a:rPr lang="en-US" sz="2000" dirty="0" smtClean="0"/>
              <a:t>the query,</a:t>
            </a:r>
          </a:p>
          <a:p>
            <a:pPr lvl="1"/>
            <a:r>
              <a:rPr lang="en-US" sz="2000" dirty="0" smtClean="0"/>
              <a:t>the information resources,</a:t>
            </a:r>
          </a:p>
          <a:p>
            <a:pPr lvl="1"/>
            <a:r>
              <a:rPr lang="en-US" sz="2000" dirty="0" smtClean="0"/>
              <a:t>and the unknown observations(!)</a:t>
            </a:r>
          </a:p>
          <a:p>
            <a:r>
              <a:rPr lang="en-US" sz="2400" dirty="0" smtClean="0"/>
              <a:t>allow a one-class analysis of the query</a:t>
            </a:r>
          </a:p>
          <a:p>
            <a:pPr>
              <a:buNone/>
            </a:pPr>
            <a:r>
              <a:rPr lang="en-US" sz="2400" dirty="0" smtClean="0"/>
              <a:t>		(data description)</a:t>
            </a:r>
          </a:p>
          <a:p>
            <a:r>
              <a:rPr lang="en-US" sz="2400" dirty="0" smtClean="0"/>
              <a:t>and this induction is used in prioritization.</a:t>
            </a:r>
          </a:p>
          <a:p>
            <a:pPr>
              <a:buNone/>
            </a:pPr>
            <a:r>
              <a:rPr lang="en-US" sz="2400" dirty="0" smtClean="0"/>
              <a:t>JOINTLY OPTIMIZED: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weighting the members in the query (e.g. detection of outliers in the query),</a:t>
            </a:r>
          </a:p>
          <a:p>
            <a:pPr marL="857250" lvl="1" indent="-457200">
              <a:buNone/>
            </a:pPr>
            <a:r>
              <a:rPr lang="en-US" sz="1400" dirty="0" smtClean="0">
                <a:sym typeface="Wingdings" pitchFamily="2" charset="2"/>
              </a:rPr>
              <a:t>GETTING THE RIGHT/IMPROVED QUERY</a:t>
            </a: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weighting the similarity measures (</a:t>
            </a:r>
            <a:r>
              <a:rPr lang="en-US" sz="1800" dirty="0" err="1" smtClean="0"/>
              <a:t>e.g.information</a:t>
            </a:r>
            <a:r>
              <a:rPr lang="en-US" sz="1800" dirty="0" smtClean="0"/>
              <a:t> resources),</a:t>
            </a:r>
          </a:p>
          <a:p>
            <a:pPr marL="457200" lvl="1" indent="-457200">
              <a:buNone/>
            </a:pPr>
            <a:r>
              <a:rPr lang="en-US" sz="1400" dirty="0" smtClean="0">
                <a:sym typeface="Wingdings" pitchFamily="2" charset="2"/>
              </a:rPr>
              <a:t>	GETTING THE SCORING (SIMILARITY) FOR THE RIGHT/IMPROVED QUERY</a:t>
            </a: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scoring/ranking the aggregate similarity of the unknown data points to the query.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467600" cy="1066800"/>
          </a:xfrm>
        </p:spPr>
        <p:txBody>
          <a:bodyPr/>
          <a:lstStyle/>
          <a:p>
            <a:r>
              <a:rPr lang="en-US" dirty="0" smtClean="0"/>
              <a:t>On the use of query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da-DK" sz="2000" dirty="0" smtClean="0"/>
              <a:t>Ádám Arany, Bence Bolgár, Balázs Balogh, P</a:t>
            </a:r>
            <a:r>
              <a:rPr lang="hu-HU" sz="2000" dirty="0" smtClean="0"/>
              <a:t>é</a:t>
            </a:r>
            <a:r>
              <a:rPr lang="da-DK" sz="2000" dirty="0" smtClean="0"/>
              <a:t>ter Antal, Péter Mátyus: Multi-Aspect Candidates for Repositioning: Data Fusion Methods Using Heterogeneous Information, </a:t>
            </a:r>
            <a:r>
              <a:rPr lang="da-DK" sz="2000" i="1" dirty="0" smtClean="0"/>
              <a:t>Current Medicinal Chemistry, 2013</a:t>
            </a:r>
            <a:endParaRPr lang="hu-HU" sz="2000" i="1" dirty="0" smtClean="0"/>
          </a:p>
          <a:p>
            <a:pPr marL="0" lvl="0" indent="0">
              <a:buNone/>
            </a:pPr>
            <a:endParaRPr lang="en-US" sz="2000" i="1" dirty="0" smtClean="0"/>
          </a:p>
          <a:p>
            <a:pPr marL="0" lvl="0" indent="0">
              <a:buNone/>
            </a:pPr>
            <a:r>
              <a:rPr lang="da-DK" sz="2000" dirty="0" smtClean="0"/>
              <a:t>Bence Bolgár, Ádám Arany, </a:t>
            </a:r>
            <a:r>
              <a:rPr lang="hu-HU" sz="2000" dirty="0" smtClean="0"/>
              <a:t>Gergely Temesi, </a:t>
            </a:r>
            <a:r>
              <a:rPr lang="da-DK" sz="2000" dirty="0" smtClean="0"/>
              <a:t>Balázs Balogh, P</a:t>
            </a:r>
            <a:r>
              <a:rPr lang="hu-HU" sz="2000" dirty="0" smtClean="0"/>
              <a:t>é</a:t>
            </a:r>
            <a:r>
              <a:rPr lang="da-DK" sz="2000" dirty="0" smtClean="0"/>
              <a:t>ter Antal, Péter Mátyus: </a:t>
            </a:r>
            <a:r>
              <a:rPr lang="en-US" sz="2000" dirty="0" smtClean="0"/>
              <a:t>Drug repositioning for treatment of movement disorders: from serendipity to rational discovery strategies</a:t>
            </a:r>
            <a:r>
              <a:rPr lang="da-DK" sz="2000" dirty="0" smtClean="0"/>
              <a:t>, </a:t>
            </a:r>
            <a:r>
              <a:rPr lang="da-DK" sz="2000" i="1" dirty="0" smtClean="0"/>
              <a:t>Current </a:t>
            </a:r>
            <a:r>
              <a:rPr lang="hu-HU" sz="2000" i="1" dirty="0" smtClean="0"/>
              <a:t>Topics in </a:t>
            </a:r>
            <a:r>
              <a:rPr lang="da-DK" sz="2000" i="1" dirty="0" smtClean="0"/>
              <a:t>Medicinal Chemistry, </a:t>
            </a:r>
            <a:r>
              <a:rPr lang="hu-HU" sz="2000" i="1" dirty="0" smtClean="0"/>
              <a:t>in press</a:t>
            </a:r>
          </a:p>
          <a:p>
            <a:pPr marL="0" lvl="0" indent="0">
              <a:buNone/>
            </a:pPr>
            <a:endParaRPr lang="hu-HU" sz="2000" i="1" dirty="0" smtClean="0"/>
          </a:p>
          <a:p>
            <a:pPr marL="0" lvl="0" indent="0">
              <a:buNone/>
            </a:pPr>
            <a:r>
              <a:rPr lang="hu-HU" sz="2000" dirty="0" smtClean="0"/>
              <a:t>Gergely Temesi, </a:t>
            </a:r>
            <a:r>
              <a:rPr lang="da-DK" sz="2000" dirty="0" smtClean="0"/>
              <a:t>Bence Bolgár, Ádám Arany, Balázs Balogh, </a:t>
            </a:r>
            <a:r>
              <a:rPr lang="hu-HU" sz="2000" dirty="0" smtClean="0"/>
              <a:t>Csaba Szalai, </a:t>
            </a:r>
            <a:r>
              <a:rPr lang="da-DK" sz="2000" dirty="0" smtClean="0"/>
              <a:t>P</a:t>
            </a:r>
            <a:r>
              <a:rPr lang="hu-HU" sz="2000" dirty="0" smtClean="0"/>
              <a:t>é</a:t>
            </a:r>
            <a:r>
              <a:rPr lang="da-DK" sz="2000" dirty="0" smtClean="0"/>
              <a:t>ter Antal, Péter Mátyus</a:t>
            </a:r>
            <a:r>
              <a:rPr lang="hu-HU" sz="2000" dirty="0" smtClean="0"/>
              <a:t>: </a:t>
            </a:r>
            <a:r>
              <a:rPr lang="en-US" sz="2000" dirty="0" smtClean="0"/>
              <a:t>Early repositioning through Compound Set Enrichment</a:t>
            </a:r>
            <a:r>
              <a:rPr lang="hu-HU" sz="2000" dirty="0" smtClean="0"/>
              <a:t>, </a:t>
            </a:r>
            <a:r>
              <a:rPr lang="hu-HU" sz="2000" i="1" dirty="0" smtClean="0"/>
              <a:t>Future Medicinal Chemistry, </a:t>
            </a:r>
            <a:r>
              <a:rPr lang="en-US" sz="2000" i="1" dirty="0" smtClean="0"/>
              <a:t>in prep.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9C1A3-FD89-4AD3-A977-F365462D772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Kernel-based fusion in drug discovery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38600"/>
            <a:ext cx="9144000" cy="2895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400" dirty="0" smtClean="0"/>
              <a:t>M. Gerstein, "E-publishing on the Web: Promises, pitfalls, and payoffs for bioinformatics," </a:t>
            </a:r>
            <a:r>
              <a:rPr lang="en-US" sz="1400" i="1" dirty="0" smtClean="0"/>
              <a:t>Bioinformatics, </a:t>
            </a:r>
            <a:r>
              <a:rPr lang="en-US" sz="1400" dirty="0" smtClean="0"/>
              <a:t>1999</a:t>
            </a:r>
            <a:endParaRPr lang="hu-HU" sz="1400" dirty="0" smtClean="0"/>
          </a:p>
          <a:p>
            <a:pPr>
              <a:buNone/>
            </a:pPr>
            <a:r>
              <a:rPr lang="en-US" sz="1400" dirty="0" smtClean="0"/>
              <a:t>M. Gerstein</a:t>
            </a:r>
            <a:r>
              <a:rPr lang="hu-HU" sz="1400" dirty="0" smtClean="0"/>
              <a:t>: </a:t>
            </a:r>
            <a:r>
              <a:rPr lang="en-US" sz="1400" b="1" dirty="0" smtClean="0"/>
              <a:t>Blurring the boundaries between scientific 'papers' and biological databases</a:t>
            </a:r>
            <a:r>
              <a:rPr lang="hu-HU" sz="1400" dirty="0" smtClean="0"/>
              <a:t>, Nature, 2001</a:t>
            </a:r>
          </a:p>
          <a:p>
            <a:pPr>
              <a:buNone/>
            </a:pPr>
            <a:r>
              <a:rPr lang="en-US" sz="1400" dirty="0" smtClean="0"/>
              <a:t>P. Bourne, "Will a biological database be different from a biological journal?," </a:t>
            </a:r>
            <a:r>
              <a:rPr lang="en-US" sz="1400" i="1" dirty="0" err="1" smtClean="0"/>
              <a:t>Plos</a:t>
            </a:r>
            <a:r>
              <a:rPr lang="en-US" sz="1400" i="1" dirty="0" smtClean="0"/>
              <a:t> Computational Biology, </a:t>
            </a:r>
            <a:r>
              <a:rPr lang="en-US" sz="1400" dirty="0" smtClean="0"/>
              <a:t>2005</a:t>
            </a:r>
          </a:p>
          <a:p>
            <a:pPr>
              <a:buNone/>
            </a:pPr>
            <a:r>
              <a:rPr lang="en-US" sz="1400" dirty="0" smtClean="0"/>
              <a:t>M. Gerstein</a:t>
            </a:r>
            <a:r>
              <a:rPr lang="hu-HU" sz="1400" dirty="0" smtClean="0"/>
              <a:t> et al: </a:t>
            </a:r>
            <a:r>
              <a:rPr lang="en-US" sz="1400" dirty="0" smtClean="0"/>
              <a:t>"Structured digital abstract makes text mining easy," </a:t>
            </a:r>
            <a:r>
              <a:rPr lang="en-US" sz="1400" i="1" dirty="0" smtClean="0"/>
              <a:t>Nature, </a:t>
            </a:r>
            <a:r>
              <a:rPr lang="en-US" sz="1400" dirty="0" smtClean="0"/>
              <a:t>2007.</a:t>
            </a:r>
          </a:p>
          <a:p>
            <a:pPr>
              <a:buNone/>
            </a:pPr>
            <a:r>
              <a:rPr lang="en-US" sz="1400" dirty="0" smtClean="0"/>
              <a:t>M. </a:t>
            </a:r>
            <a:r>
              <a:rPr lang="en-US" sz="1400" dirty="0" err="1" smtClean="0"/>
              <a:t>Seringhaus</a:t>
            </a:r>
            <a:r>
              <a:rPr lang="en-US" sz="1400" dirty="0" smtClean="0"/>
              <a:t> </a:t>
            </a:r>
            <a:r>
              <a:rPr lang="hu-HU" sz="1400" dirty="0" smtClean="0"/>
              <a:t>et al:</a:t>
            </a:r>
            <a:r>
              <a:rPr lang="en-US" sz="1400" dirty="0" smtClean="0"/>
              <a:t> "Publishing perishing? Towards tomorrow's information architecture," </a:t>
            </a:r>
            <a:r>
              <a:rPr lang="en-US" sz="1400" i="1" dirty="0" err="1" smtClean="0"/>
              <a:t>Bmc</a:t>
            </a:r>
            <a:r>
              <a:rPr lang="en-US" sz="1400" i="1" dirty="0" smtClean="0"/>
              <a:t> Bioinformatics, </a:t>
            </a:r>
            <a:r>
              <a:rPr lang="en-US" sz="1400" dirty="0" smtClean="0"/>
              <a:t>2007.</a:t>
            </a:r>
          </a:p>
          <a:p>
            <a:pPr>
              <a:buNone/>
            </a:pPr>
            <a:r>
              <a:rPr lang="en-US" sz="1400" dirty="0" smtClean="0"/>
              <a:t>M. </a:t>
            </a:r>
            <a:r>
              <a:rPr lang="en-US" sz="1400" dirty="0" err="1" smtClean="0"/>
              <a:t>Seringhaus</a:t>
            </a:r>
            <a:r>
              <a:rPr lang="hu-HU" sz="1400" dirty="0" smtClean="0"/>
              <a:t>: </a:t>
            </a:r>
            <a:r>
              <a:rPr lang="en-US" sz="1400" dirty="0" smtClean="0"/>
              <a:t>"Manually structured digital abstracts: A scaffold for automatic text mining," </a:t>
            </a:r>
            <a:r>
              <a:rPr lang="en-US" sz="1400" i="1" dirty="0" err="1" smtClean="0"/>
              <a:t>Febs</a:t>
            </a:r>
            <a:r>
              <a:rPr lang="en-US" sz="1400" i="1" dirty="0" smtClean="0"/>
              <a:t> Letters, </a:t>
            </a:r>
            <a:r>
              <a:rPr lang="en-US" sz="1400" dirty="0" smtClean="0"/>
              <a:t>2008.</a:t>
            </a:r>
          </a:p>
          <a:p>
            <a:pPr>
              <a:buNone/>
            </a:pPr>
            <a:r>
              <a:rPr lang="en-US" sz="1400" dirty="0" smtClean="0"/>
              <a:t>D. </a:t>
            </a:r>
            <a:r>
              <a:rPr lang="en-US" sz="1400" dirty="0" err="1" smtClean="0"/>
              <a:t>Shotton</a:t>
            </a:r>
            <a:r>
              <a:rPr lang="hu-HU" sz="1400" dirty="0" smtClean="0"/>
              <a:t>:</a:t>
            </a:r>
            <a:r>
              <a:rPr lang="en-US" sz="1400" dirty="0" smtClean="0"/>
              <a:t> "Semantic publishing: the coming revolution in scientific journal publishing," </a:t>
            </a:r>
            <a:r>
              <a:rPr lang="en-US" sz="1400" i="1" dirty="0" smtClean="0"/>
              <a:t>Learned Publishing, </a:t>
            </a:r>
            <a:r>
              <a:rPr lang="en-US" sz="1400" dirty="0" smtClean="0"/>
              <a:t>2009</a:t>
            </a:r>
            <a:endParaRPr lang="hu-HU" sz="1400" dirty="0" smtClean="0"/>
          </a:p>
          <a:p>
            <a:pPr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9C1A3-FD89-4AD3-A977-F365462D772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Semantic publishing:</a:t>
            </a:r>
            <a:br>
              <a:rPr lang="hu-HU" dirty="0" smtClean="0"/>
            </a:br>
            <a:r>
              <a:rPr lang="hu-HU" dirty="0" smtClean="0"/>
              <a:t>papers vs DBs/KBs</a:t>
            </a:r>
            <a:endParaRPr lang="en-US" dirty="0"/>
          </a:p>
        </p:txBody>
      </p:sp>
      <p:pic>
        <p:nvPicPr>
          <p:cNvPr id="6" name="Picture 3" descr="increasePub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035" y="1676400"/>
            <a:ext cx="371102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io-D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3124200" cy="250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838700" y="628650"/>
            <a:ext cx="43053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9C1A3-FD89-4AD3-A977-F365462D772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E-science, data-intensive science, the fourth paradigm</a:t>
            </a:r>
            <a:endParaRPr lang="en-US" dirty="0"/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2327464"/>
            <a:ext cx="4724400" cy="331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79388" y="0"/>
            <a:ext cx="6121400" cy="1268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800" b="1" dirty="0">
                <a:solidFill>
                  <a:srgbClr val="000000"/>
                </a:solidFill>
              </a:rPr>
              <a:t>Adatelemzési </a:t>
            </a:r>
            <a:r>
              <a:rPr lang="hu-HU" sz="2800" b="1" dirty="0" smtClean="0">
                <a:solidFill>
                  <a:srgbClr val="000000"/>
                </a:solidFill>
              </a:rPr>
              <a:t>tudásbázis</a:t>
            </a:r>
            <a:endParaRPr lang="hu-HU" sz="2800" b="1" dirty="0">
              <a:solidFill>
                <a:srgbClr val="000000"/>
              </a:solidFill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900" y="1652588"/>
            <a:ext cx="5162550" cy="278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13" y="1427163"/>
            <a:ext cx="452913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3" y="1390650"/>
            <a:ext cx="3975101" cy="204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179388" y="2924175"/>
            <a:ext cx="93662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200" b="1">
                <a:solidFill>
                  <a:srgbClr val="000000"/>
                </a:solidFill>
              </a:rPr>
              <a:t>Wiki</a:t>
            </a: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684213" y="3213100"/>
            <a:ext cx="1708150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200" b="1">
                <a:solidFill>
                  <a:srgbClr val="000000"/>
                </a:solidFill>
              </a:rPr>
              <a:t>Valószínűségi</a:t>
            </a:r>
            <a:r>
              <a:rPr lang="hu-HU" sz="1200">
                <a:solidFill>
                  <a:srgbClr val="000000"/>
                </a:solidFill>
              </a:rPr>
              <a:t> </a:t>
            </a:r>
            <a:r>
              <a:rPr lang="hu-HU" sz="1200" b="1">
                <a:solidFill>
                  <a:srgbClr val="000000"/>
                </a:solidFill>
              </a:rPr>
              <a:t>adatbázis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2339975" y="3860800"/>
            <a:ext cx="115252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1200" b="1">
                <a:solidFill>
                  <a:srgbClr val="000000"/>
                </a:solidFill>
              </a:rPr>
              <a:t>BayesEye</a:t>
            </a:r>
          </a:p>
        </p:txBody>
      </p:sp>
      <p:sp>
        <p:nvSpPr>
          <p:cNvPr id="37897" name="Text Box 8"/>
          <p:cNvSpPr txBox="1">
            <a:spLocks noChangeArrowheads="1"/>
          </p:cNvSpPr>
          <p:nvPr/>
        </p:nvSpPr>
        <p:spPr bwMode="auto">
          <a:xfrm>
            <a:off x="5795963" y="1341438"/>
            <a:ext cx="3348037" cy="4103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39725">
              <a:spcBef>
                <a:spcPts val="45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hu-HU" b="1">
                <a:solidFill>
                  <a:srgbClr val="000000"/>
                </a:solidFill>
              </a:rPr>
              <a:t>Jellemzők</a:t>
            </a:r>
            <a:r>
              <a:rPr lang="hu-HU">
                <a:solidFill>
                  <a:srgbClr val="000000"/>
                </a:solidFill>
              </a:rPr>
              <a:t>:</a:t>
            </a:r>
          </a:p>
          <a:p>
            <a:pPr marL="442913" lvl="1" indent="-268288">
              <a:spcBef>
                <a:spcPts val="400"/>
              </a:spcBef>
              <a:buFont typeface="Arial" pitchFamily="34" charset="0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hu-HU" sz="1600">
                <a:solidFill>
                  <a:srgbClr val="000000"/>
                </a:solidFill>
              </a:rPr>
              <a:t>Többszintű struktúra</a:t>
            </a:r>
          </a:p>
          <a:p>
            <a:pPr marL="628650" lvl="2" indent="-185738">
              <a:spcBef>
                <a:spcPts val="350"/>
              </a:spcBef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hu-HU" sz="1400">
                <a:solidFill>
                  <a:srgbClr val="000000"/>
                </a:solidFill>
              </a:rPr>
              <a:t>Szabadszöveg</a:t>
            </a:r>
          </a:p>
          <a:p>
            <a:pPr marL="628650" lvl="2" indent="-185738">
              <a:spcBef>
                <a:spcPts val="350"/>
              </a:spcBef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hu-HU" sz="1400">
                <a:solidFill>
                  <a:srgbClr val="000000"/>
                </a:solidFill>
              </a:rPr>
              <a:t>Valószínűségi adatbázis</a:t>
            </a:r>
          </a:p>
          <a:p>
            <a:pPr marL="628650" lvl="2" indent="-185738">
              <a:spcBef>
                <a:spcPts val="350"/>
              </a:spcBef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hu-HU" sz="1400">
                <a:solidFill>
                  <a:srgbClr val="000000"/>
                </a:solidFill>
              </a:rPr>
              <a:t>Kiértékelő felület</a:t>
            </a:r>
          </a:p>
          <a:p>
            <a:pPr marL="442913" lvl="1" indent="-268288">
              <a:spcBef>
                <a:spcPts val="400"/>
              </a:spcBef>
              <a:buFont typeface="Arial" pitchFamily="34" charset="0"/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hu-HU" sz="1600">
                <a:solidFill>
                  <a:srgbClr val="000000"/>
                </a:solidFill>
              </a:rPr>
              <a:t>Kapcsolat a rétegek között</a:t>
            </a:r>
          </a:p>
          <a:p>
            <a:pPr marL="342900" indent="-339725">
              <a:spcBef>
                <a:spcPts val="45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hu-HU">
              <a:solidFill>
                <a:srgbClr val="000000"/>
              </a:solidFill>
            </a:endParaRPr>
          </a:p>
          <a:p>
            <a:pPr marL="342900" indent="-339725">
              <a:spcBef>
                <a:spcPts val="45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7898" name="Text Box 9"/>
          <p:cNvSpPr txBox="1">
            <a:spLocks noChangeArrowheads="1"/>
          </p:cNvSpPr>
          <p:nvPr/>
        </p:nvSpPr>
        <p:spPr bwMode="auto">
          <a:xfrm>
            <a:off x="0" y="4076700"/>
            <a:ext cx="7561263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9725">
              <a:spcBef>
                <a:spcPts val="45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hu-HU" b="1">
                <a:solidFill>
                  <a:srgbClr val="000000"/>
                </a:solidFill>
              </a:rPr>
              <a:t>Előnyök</a:t>
            </a:r>
            <a:r>
              <a:rPr lang="hu-HU">
                <a:solidFill>
                  <a:srgbClr val="000000"/>
                </a:solidFill>
              </a:rPr>
              <a:t>:</a:t>
            </a:r>
          </a:p>
          <a:p>
            <a:pPr marL="342900" indent="-339725">
              <a:spcBef>
                <a:spcPts val="450"/>
              </a:spcBef>
              <a:buClr>
                <a:srgbClr val="FFC000"/>
              </a:buClr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hu-HU" b="1">
                <a:solidFill>
                  <a:srgbClr val="FFC000"/>
                </a:solidFill>
              </a:rPr>
              <a:t>Újrafelhasználhatóság </a:t>
            </a:r>
            <a:r>
              <a:rPr lang="hu-HU">
                <a:solidFill>
                  <a:srgbClr val="000000"/>
                </a:solidFill>
              </a:rPr>
              <a:t>-&gt; megszerzett tudás nem vész el</a:t>
            </a:r>
          </a:p>
          <a:p>
            <a:pPr marL="342900" indent="-339725">
              <a:spcBef>
                <a:spcPts val="450"/>
              </a:spcBef>
              <a:buClr>
                <a:srgbClr val="FFC000"/>
              </a:buClr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hu-HU" b="1">
                <a:solidFill>
                  <a:srgbClr val="FFC000"/>
                </a:solidFill>
              </a:rPr>
              <a:t>Utófeldolgozás</a:t>
            </a:r>
            <a:r>
              <a:rPr lang="hu-HU">
                <a:solidFill>
                  <a:srgbClr val="000000"/>
                </a:solidFill>
              </a:rPr>
              <a:t> támogatása -&gt; adat erejének bemutatása</a:t>
            </a:r>
          </a:p>
          <a:p>
            <a:pPr marL="628650" lvl="1" indent="-171450">
              <a:spcBef>
                <a:spcPts val="450"/>
              </a:spcBef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hu-HU">
                <a:solidFill>
                  <a:srgbClr val="000000"/>
                </a:solidFill>
              </a:rPr>
              <a:t>Bayes hálók, relevancia szintek, más szempontok,…</a:t>
            </a:r>
          </a:p>
          <a:p>
            <a:pPr marL="342900" indent="-339725">
              <a:spcBef>
                <a:spcPts val="450"/>
              </a:spcBef>
              <a:buClr>
                <a:srgbClr val="FFC000"/>
              </a:buClr>
              <a:buFont typeface="Arial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hu-HU" b="1">
                <a:solidFill>
                  <a:srgbClr val="FFC000"/>
                </a:solidFill>
              </a:rPr>
              <a:t>Döntéstámogatás</a:t>
            </a:r>
          </a:p>
          <a:p>
            <a:pPr marL="342900" indent="-339725">
              <a:spcBef>
                <a:spcPts val="45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hu-HU" b="1">
              <a:solidFill>
                <a:srgbClr val="FFC000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 rot="17299138">
            <a:off x="3341876" y="66010"/>
            <a:ext cx="1468653" cy="473011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hu-HU" dirty="0" smtClean="0"/>
              <a:t>„</a:t>
            </a:r>
            <a:r>
              <a:rPr lang="en-US" dirty="0" smtClean="0"/>
              <a:t>Data-driven</a:t>
            </a:r>
            <a:r>
              <a:rPr lang="hu-HU" dirty="0" smtClean="0"/>
              <a:t>” </a:t>
            </a:r>
            <a:r>
              <a:rPr lang="hu-HU" dirty="0"/>
              <a:t>positivism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400" dirty="0"/>
              <a:t>Positivism (19th century-)</a:t>
            </a:r>
          </a:p>
          <a:p>
            <a:pPr lvl="1">
              <a:lnSpc>
                <a:spcPct val="80000"/>
              </a:lnSpc>
            </a:pPr>
            <a:r>
              <a:rPr lang="hu-HU" sz="2000" dirty="0"/>
              <a:t>experience-based knowledge</a:t>
            </a:r>
          </a:p>
          <a:p>
            <a:pPr>
              <a:lnSpc>
                <a:spcPct val="80000"/>
              </a:lnSpc>
            </a:pPr>
            <a:r>
              <a:rPr lang="hu-HU" sz="2400" dirty="0"/>
              <a:t>Logical positivism (1920-)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L</a:t>
            </a:r>
            <a:r>
              <a:rPr lang="hu-HU" sz="2000" dirty="0"/>
              <a:t>.</a:t>
            </a:r>
            <a:r>
              <a:rPr lang="en-US" sz="2000" dirty="0"/>
              <a:t> Wittgenstein</a:t>
            </a:r>
            <a:r>
              <a:rPr lang="hu-HU" sz="2000" dirty="0"/>
              <a:t>: </a:t>
            </a:r>
            <a:r>
              <a:rPr lang="en-US" sz="2000" dirty="0"/>
              <a:t>all knowledge should be </a:t>
            </a:r>
            <a:r>
              <a:rPr lang="en-US" sz="2000" dirty="0" err="1"/>
              <a:t>codifiable</a:t>
            </a:r>
            <a:r>
              <a:rPr lang="en-US" sz="2000" dirty="0"/>
              <a:t> in a single standard language of science</a:t>
            </a:r>
            <a:r>
              <a:rPr lang="hu-HU" sz="2000" dirty="0"/>
              <a:t> + logic for inference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Data</a:t>
            </a:r>
            <a:r>
              <a:rPr lang="hu-HU" sz="2400" dirty="0" smtClean="0"/>
              <a:t>/www</a:t>
            </a:r>
            <a:r>
              <a:rPr lang="en-US" sz="2400" dirty="0" smtClean="0"/>
              <a:t>-</a:t>
            </a:r>
            <a:r>
              <a:rPr lang="hu-HU" sz="2400" dirty="0" smtClean="0"/>
              <a:t>driven </a:t>
            </a:r>
            <a:r>
              <a:rPr lang="hu-HU" sz="2400" dirty="0"/>
              <a:t>positivism</a:t>
            </a:r>
          </a:p>
          <a:p>
            <a:pPr lvl="1">
              <a:lnSpc>
                <a:spcPct val="80000"/>
              </a:lnSpc>
            </a:pPr>
            <a:r>
              <a:rPr lang="hu-HU" sz="2000" dirty="0"/>
              <a:t>Data are available in public repositories</a:t>
            </a:r>
          </a:p>
          <a:p>
            <a:pPr lvl="1">
              <a:lnSpc>
                <a:spcPct val="80000"/>
              </a:lnSpc>
            </a:pPr>
            <a:r>
              <a:rPr lang="hu-HU" sz="2000" dirty="0"/>
              <a:t>Scientific papers are available public repositories</a:t>
            </a:r>
          </a:p>
          <a:p>
            <a:pPr lvl="1">
              <a:lnSpc>
                <a:spcPct val="80000"/>
              </a:lnSpc>
            </a:pPr>
            <a:r>
              <a:rPr lang="hu-HU" sz="2000" dirty="0"/>
              <a:t>In a formal, single probabilistic representation the results of statistical data analyses are available in KBs</a:t>
            </a:r>
          </a:p>
          <a:p>
            <a:pPr lvl="1">
              <a:lnSpc>
                <a:spcPct val="80000"/>
              </a:lnSpc>
            </a:pPr>
            <a:r>
              <a:rPr lang="hu-HU" sz="2000" dirty="0"/>
              <a:t>In a formal, single probabilistic representation models, hypotheses, conclusions linked to data are available in KBs</a:t>
            </a:r>
          </a:p>
          <a:p>
            <a:pPr lvl="1">
              <a:lnSpc>
                <a:spcPct val="80000"/>
              </a:lnSpc>
            </a:pPr>
            <a:r>
              <a:rPr lang="hu-HU" sz="2000" dirty="0"/>
              <a:t>…</a:t>
            </a:r>
          </a:p>
          <a:p>
            <a:pPr lvl="1">
              <a:lnSpc>
                <a:spcPct val="80000"/>
              </a:lnSpc>
            </a:pPr>
            <a:endParaRPr lang="hu-HU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020763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Common big data </a:t>
            </a:r>
            <a:r>
              <a:rPr lang="en-US" sz="2800" dirty="0" smtClean="0"/>
              <a:t>provides</a:t>
            </a:r>
            <a:endParaRPr lang="en-US" sz="2800" dirty="0" smtClean="0"/>
          </a:p>
          <a:p>
            <a:pPr lvl="1"/>
            <a:r>
              <a:rPr lang="hu-HU" sz="2400" dirty="0" smtClean="0"/>
              <a:t>d</a:t>
            </a:r>
            <a:r>
              <a:rPr lang="en-US" sz="2400" dirty="0" err="1" smtClean="0"/>
              <a:t>etailed</a:t>
            </a:r>
            <a:r>
              <a:rPr lang="hu-HU" sz="2400" dirty="0" smtClean="0"/>
              <a:t> (quantitative, </a:t>
            </a:r>
            <a:r>
              <a:rPr lang="en-US" sz="2400" dirty="0" smtClean="0"/>
              <a:t>deep</a:t>
            </a:r>
            <a:r>
              <a:rPr lang="hu-HU" sz="2400" dirty="0" smtClean="0"/>
              <a:t>,</a:t>
            </a:r>
            <a:r>
              <a:rPr lang="en-US" sz="2400" dirty="0" smtClean="0"/>
              <a:t> comp</a:t>
            </a:r>
            <a:r>
              <a:rPr lang="hu-HU" sz="2400" dirty="0" smtClean="0"/>
              <a:t>l</a:t>
            </a:r>
            <a:r>
              <a:rPr lang="en-US" sz="2400" dirty="0" smtClean="0"/>
              <a:t>ex</a:t>
            </a:r>
            <a:r>
              <a:rPr lang="hu-HU" sz="2400" dirty="0" smtClean="0"/>
              <a:t>)</a:t>
            </a:r>
            <a:r>
              <a:rPr lang="en-US" sz="2400" dirty="0" smtClean="0"/>
              <a:t> </a:t>
            </a:r>
            <a:r>
              <a:rPr lang="en-US" sz="2400" dirty="0" err="1" smtClean="0"/>
              <a:t>pheno</a:t>
            </a:r>
            <a:r>
              <a:rPr lang="hu-HU" sz="2400" dirty="0" smtClean="0"/>
              <a:t>type</a:t>
            </a:r>
          </a:p>
          <a:p>
            <a:pPr lvl="1"/>
            <a:r>
              <a:rPr lang="hu-HU" sz="2400" dirty="0" smtClean="0"/>
              <a:t>NEW ENDPOINTs </a:t>
            </a:r>
            <a:endParaRPr lang="en-US" sz="20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9C1A3-FD89-4AD3-A977-F365462D772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Synergies between common and biomedical big data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3962400"/>
            <a:ext cx="8229600" cy="86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7200" y="3017837"/>
            <a:ext cx="8229600" cy="3763963"/>
            <a:chOff x="457200" y="3017837"/>
            <a:chExt cx="8229600" cy="3763963"/>
          </a:xfrm>
        </p:grpSpPr>
        <p:sp>
          <p:nvSpPr>
            <p:cNvPr id="6" name="Content Placeholder 1"/>
            <p:cNvSpPr txBox="1">
              <a:spLocks/>
            </p:cNvSpPr>
            <p:nvPr/>
          </p:nvSpPr>
          <p:spPr>
            <a:xfrm>
              <a:off x="457200" y="3017837"/>
              <a:ext cx="8229600" cy="1020763"/>
            </a:xfrm>
            <a:prstGeom prst="rect">
              <a:avLst/>
            </a:prstGeom>
          </p:spPr>
          <p:txBody>
            <a:bodyPr vert="horz">
              <a:normAutofit fontScale="92500" lnSpcReduction="20000"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Common big data provides </a:t>
              </a:r>
              <a:r>
                <a:rPr kumimoji="0" lang="hu-HU" sz="27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„common sense”</a:t>
              </a:r>
              <a:endPara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621792" lvl="1" indent="-228600" fontAlgn="auto">
                <a:spcBef>
                  <a:spcPts val="324"/>
                </a:spcBef>
                <a:spcAft>
                  <a:spcPts val="0"/>
                </a:spcAft>
                <a:buClr>
                  <a:schemeClr val="accent1"/>
                </a:buClr>
                <a:buFont typeface="Verdana"/>
                <a:buChar char="◦"/>
              </a:pPr>
              <a:r>
                <a:rPr lang="hu-HU" sz="2400" dirty="0" smtClean="0">
                  <a:solidFill>
                    <a:schemeClr val="bg1">
                      <a:lumMod val="50000"/>
                    </a:schemeClr>
                  </a:solidFill>
                </a:rPr>
                <a:t>A.M.</a:t>
              </a:r>
              <a:r>
                <a:rPr lang="en-US" sz="2400" dirty="0" smtClean="0">
                  <a:solidFill>
                    <a:schemeClr val="bg1">
                      <a:lumMod val="50000"/>
                    </a:schemeClr>
                  </a:solidFill>
                </a:rPr>
                <a:t>Turing</a:t>
              </a:r>
              <a:r>
                <a:rPr lang="hu-HU" sz="2400" dirty="0" smtClean="0">
                  <a:solidFill>
                    <a:schemeClr val="bg1">
                      <a:lumMod val="50000"/>
                    </a:schemeClr>
                  </a:solidFill>
                </a:rPr>
                <a:t>:</a:t>
              </a:r>
              <a:r>
                <a:rPr lang="en-US" sz="2400" dirty="0" smtClean="0">
                  <a:solidFill>
                    <a:schemeClr val="bg1">
                      <a:lumMod val="50000"/>
                    </a:schemeClr>
                  </a:solidFill>
                </a:rPr>
                <a:t> Computing Machinery and Intelligence, 1950</a:t>
              </a:r>
              <a:endParaRPr kumimoji="0" lang="hu-H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621792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324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Verdana"/>
                <a:buChar char="◦"/>
                <a:tabLst/>
                <a:defRPr/>
              </a:pPr>
              <a:r>
                <a:rPr kumimoji="0" lang="hu-HU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D. Lenat: The CYC project, 1990&lt;</a:t>
              </a:r>
              <a:endPara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85800" y="4457700"/>
              <a:ext cx="7543800" cy="2324100"/>
              <a:chOff x="685800" y="4457700"/>
              <a:chExt cx="7543800" cy="232410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5800" y="4457700"/>
                <a:ext cx="7543800" cy="49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3505200" y="5029200"/>
                <a:ext cx="4191000" cy="1752600"/>
                <a:chOff x="3505200" y="5029200"/>
                <a:chExt cx="4191000" cy="1752600"/>
              </a:xfrm>
            </p:grpSpPr>
            <p:pic>
              <p:nvPicPr>
                <p:cNvPr id="10" name="Picture 8" descr="http://static3.depositphotos.com/1003962/196/i/950/depositphotos_1964668-Hurdles-track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638800" y="5333999"/>
                  <a:ext cx="1143000" cy="114300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6" descr="http://vecto.rs/1024/vector-of-a-jogging-cartoon-alligator-smiling-and-wearing-the-number-12-34-by-ron-leishman-43079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16930" y="5437089"/>
                  <a:ext cx="1169470" cy="1192311"/>
                </a:xfrm>
                <a:prstGeom prst="rect">
                  <a:avLst/>
                </a:prstGeom>
                <a:noFill/>
              </p:spPr>
            </p:pic>
            <p:sp>
              <p:nvSpPr>
                <p:cNvPr id="12" name="Cloud Callout 11"/>
                <p:cNvSpPr/>
                <p:nvPr/>
              </p:nvSpPr>
              <p:spPr>
                <a:xfrm>
                  <a:off x="3505200" y="5029200"/>
                  <a:ext cx="4191000" cy="1752600"/>
                </a:xfrm>
                <a:prstGeom prst="cloudCallout">
                  <a:avLst>
                    <a:gd name="adj1" fmla="val 44869"/>
                    <a:gd name="adj2" fmla="val -56653"/>
                  </a:avLst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9C1A3-FD89-4AD3-A977-F365462D772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Learning the concept “water”</a:t>
            </a:r>
            <a:endParaRPr lang="en-US" dirty="0"/>
          </a:p>
        </p:txBody>
      </p:sp>
      <p:pic>
        <p:nvPicPr>
          <p:cNvPr id="431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810935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752600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>
                <a:solidFill>
                  <a:srgbClr val="000000"/>
                </a:solidFill>
              </a:rPr>
              <a:t>Financial transaction data, mobile phone data, user (click) data, e-mail data, internet search data, social network data, sensor networks, ambient assisted living, intelligent home, wearable electronics,...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9C1A3-FD89-4AD3-A977-F365462D77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The „Common”/”hétköznapi” </a:t>
            </a:r>
            <a:r>
              <a:rPr lang="hu-HU" dirty="0" smtClean="0"/>
              <a:t>big data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038600" y="3048000"/>
          <a:ext cx="5562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35052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“</a:t>
            </a:r>
            <a:r>
              <a:rPr lang="en-US" i="1" dirty="0" smtClean="0"/>
              <a:t>The line between the virtual world of computing and our physical, organic world is blurring.” </a:t>
            </a:r>
            <a:r>
              <a:rPr lang="en-US" i="1" dirty="0" err="1" smtClean="0"/>
              <a:t>E.Dumbill</a:t>
            </a:r>
            <a:r>
              <a:rPr lang="en-US" i="1" dirty="0" smtClean="0"/>
              <a:t>: Making sense of big data, Big Data, vol.1, no.1, 2013</a:t>
            </a:r>
            <a:endParaRPr lang="hu-HU" i="1" dirty="0" smtClean="0">
              <a:solidFill>
                <a:srgbClr val="000000"/>
              </a:solidFill>
            </a:endParaRPr>
          </a:p>
          <a:p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3200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Factors: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9C1A3-FD89-4AD3-A977-F365462D772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Conclusion</a:t>
            </a:r>
            <a:endParaRPr lang="en-US" dirty="0"/>
          </a:p>
        </p:txBody>
      </p:sp>
      <p:pic>
        <p:nvPicPr>
          <p:cNvPr id="399362" name="Picture 2" descr="http://www.miskolcihirek.com/wp-content/uploads/2012/07/komb%C3%A1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623" y="4864537"/>
            <a:ext cx="1143000" cy="6858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rot="5400000">
            <a:off x="8154557" y="5028043"/>
            <a:ext cx="1061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knowledgE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533400" y="51816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None/>
            </a:pPr>
            <a:r>
              <a:rPr lang="hu-HU" sz="1600" dirty="0" smtClean="0"/>
              <a:t>*: Thanks </a:t>
            </a:r>
            <a:r>
              <a:rPr lang="en-US" sz="1600" dirty="0" smtClean="0"/>
              <a:t>to</a:t>
            </a:r>
            <a:r>
              <a:rPr lang="hu-HU" sz="1600" dirty="0" smtClean="0"/>
              <a:t> my colleagues </a:t>
            </a:r>
            <a:r>
              <a:rPr lang="en-US" sz="1600" dirty="0" smtClean="0"/>
              <a:t>at</a:t>
            </a:r>
            <a:r>
              <a:rPr lang="hu-HU" sz="1600" dirty="0" smtClean="0"/>
              <a:t> the Computational Biomedicine (Combine) workgroup: Ádám Arany, Bence Bolgár, András Gézsi, András Millinghoffer, Gergely Temesi, Péter Marx, Péter Sárközy, Gábor Hullám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43153" y="4648200"/>
            <a:ext cx="1040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Harvesting</a:t>
            </a:r>
            <a:endParaRPr lang="en-US" sz="1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4525963"/>
          </a:xfrm>
        </p:spPr>
        <p:txBody>
          <a:bodyPr>
            <a:normAutofit/>
          </a:bodyPr>
          <a:lstStyle/>
          <a:p>
            <a:r>
              <a:rPr lang="hu-HU" sz="2800" dirty="0" smtClean="0"/>
              <a:t>„</a:t>
            </a:r>
            <a:r>
              <a:rPr lang="hu-HU" sz="2800" dirty="0" smtClean="0"/>
              <a:t>B</a:t>
            </a:r>
            <a:r>
              <a:rPr lang="hu-HU" sz="2800" dirty="0" smtClean="0"/>
              <a:t>ig” data</a:t>
            </a:r>
            <a:r>
              <a:rPr lang="en-US" sz="2800" dirty="0" smtClean="0"/>
              <a:t> </a:t>
            </a:r>
            <a:r>
              <a:rPr lang="en-US" sz="2800" dirty="0" smtClean="0"/>
              <a:t>= </a:t>
            </a:r>
            <a:r>
              <a:rPr lang="hu-HU" sz="2800" dirty="0" smtClean="0"/>
              <a:t>„Multilevel</a:t>
            </a:r>
            <a:r>
              <a:rPr lang="en-US" sz="2800" dirty="0" smtClean="0"/>
              <a:t>, </a:t>
            </a:r>
            <a:r>
              <a:rPr lang="en-US" sz="2800" dirty="0" err="1" smtClean="0"/>
              <a:t>omic</a:t>
            </a:r>
            <a:r>
              <a:rPr lang="hu-HU" sz="2800" dirty="0" smtClean="0"/>
              <a:t>”</a:t>
            </a:r>
            <a:r>
              <a:rPr lang="en-US" sz="2800" dirty="0" smtClean="0"/>
              <a:t> data</a:t>
            </a:r>
            <a:endParaRPr lang="hu-HU" sz="2800" dirty="0" smtClean="0"/>
          </a:p>
          <a:p>
            <a:r>
              <a:rPr lang="hu-HU" sz="2800" dirty="0" smtClean="0"/>
              <a:t>Data and knowledge fusion</a:t>
            </a:r>
          </a:p>
          <a:p>
            <a:pPr lvl="1"/>
            <a:r>
              <a:rPr lang="hu-HU" sz="2400" dirty="0" smtClean="0"/>
              <a:t>From correlation to </a:t>
            </a:r>
            <a:r>
              <a:rPr lang="hu-HU" sz="2400" dirty="0" smtClean="0"/>
              <a:t>causation</a:t>
            </a:r>
            <a:endParaRPr lang="hu-HU" sz="2400" dirty="0" smtClean="0">
              <a:sym typeface="Wingdings" pitchFamily="2" charset="2"/>
            </a:endParaRPr>
          </a:p>
          <a:p>
            <a:pPr lvl="1"/>
            <a:r>
              <a:rPr lang="hu-HU" sz="2400" dirty="0" smtClean="0">
                <a:sym typeface="Wingdings" pitchFamily="2" charset="2"/>
              </a:rPr>
              <a:t>Kernel </a:t>
            </a:r>
            <a:r>
              <a:rPr lang="hu-HU" sz="2400" dirty="0" smtClean="0">
                <a:sym typeface="Wingdings" pitchFamily="2" charset="2"/>
              </a:rPr>
              <a:t>methods</a:t>
            </a:r>
            <a:endParaRPr lang="hu-HU" sz="2400" dirty="0" smtClean="0">
              <a:sym typeface="Wingdings" pitchFamily="2" charset="2"/>
            </a:endParaRPr>
          </a:p>
          <a:p>
            <a:pPr lvl="1"/>
            <a:r>
              <a:rPr lang="hu-HU" dirty="0" smtClean="0"/>
              <a:t>Semantic </a:t>
            </a:r>
            <a:r>
              <a:rPr lang="hu-HU" dirty="0" smtClean="0"/>
              <a:t>publication</a:t>
            </a:r>
            <a:endParaRPr lang="hu-HU" dirty="0" smtClean="0"/>
          </a:p>
          <a:p>
            <a:r>
              <a:rPr lang="hu-HU" sz="2800" dirty="0" smtClean="0">
                <a:sym typeface="Wingdings" pitchFamily="2" charset="2"/>
              </a:rPr>
              <a:t>Synergies of </a:t>
            </a:r>
            <a:r>
              <a:rPr lang="hu-HU" sz="2800" dirty="0" smtClean="0"/>
              <a:t>biomedical  and </a:t>
            </a:r>
            <a:r>
              <a:rPr lang="en-US" sz="2800" dirty="0" smtClean="0"/>
              <a:t>common </a:t>
            </a:r>
            <a:r>
              <a:rPr lang="hu-HU" sz="2800" dirty="0" smtClean="0"/>
              <a:t>big data</a:t>
            </a:r>
            <a:endParaRPr lang="en-US" sz="2800" dirty="0" smtClean="0"/>
          </a:p>
          <a:p>
            <a:pPr lvl="1"/>
            <a:r>
              <a:rPr lang="en-US" sz="2400" dirty="0" smtClean="0"/>
              <a:t>Detailed</a:t>
            </a:r>
            <a:r>
              <a:rPr lang="hu-HU" sz="2400" dirty="0" smtClean="0"/>
              <a:t> (</a:t>
            </a:r>
            <a:r>
              <a:rPr lang="en-US" sz="2400" dirty="0" smtClean="0"/>
              <a:t>deep</a:t>
            </a:r>
            <a:r>
              <a:rPr lang="hu-HU" sz="2400" dirty="0" smtClean="0"/>
              <a:t>, quantitative, structured)</a:t>
            </a:r>
            <a:r>
              <a:rPr lang="en-US" sz="2400" dirty="0" smtClean="0"/>
              <a:t> </a:t>
            </a:r>
            <a:r>
              <a:rPr lang="en-US" sz="2400" dirty="0" err="1" smtClean="0"/>
              <a:t>phenotyp</a:t>
            </a:r>
            <a:r>
              <a:rPr lang="hu-HU" sz="2400" dirty="0" smtClean="0"/>
              <a:t>e</a:t>
            </a:r>
            <a:endParaRPr lang="en-US" sz="2400" dirty="0" smtClean="0"/>
          </a:p>
          <a:p>
            <a:pPr lvl="1"/>
            <a:r>
              <a:rPr lang="en-US" sz="2400" dirty="0" smtClean="0"/>
              <a:t>Common sense</a:t>
            </a:r>
            <a:r>
              <a:rPr lang="hu-HU" sz="2400" dirty="0" smtClean="0"/>
              <a:t>(?)</a:t>
            </a:r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71EF75-BF61-4929-BE61-FA13AF0188AD}" type="slidenum">
              <a:rPr lang="en-US" smtClean="0">
                <a:latin typeface="Arial" charset="0"/>
              </a:rPr>
              <a:pPr/>
              <a:t>31</a:t>
            </a:fld>
            <a:endParaRPr 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43200"/>
            <a:ext cx="6324600" cy="1143000"/>
          </a:xfrm>
        </p:spPr>
        <p:txBody>
          <a:bodyPr/>
          <a:lstStyle/>
          <a:p>
            <a:pPr eaLnBrk="1" hangingPunct="1"/>
            <a:r>
              <a:rPr lang="hu-HU" dirty="0" smtClean="0"/>
              <a:t>Köszönöm a figyelmet!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 descr="http://online.liebertpub.com/action/showCoverImage?journalCode=BI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848247" y="1"/>
            <a:ext cx="5295753" cy="6858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9C1A3-FD89-4AD3-A977-F365462D772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1143000"/>
          </a:xfrm>
        </p:spPr>
        <p:txBody>
          <a:bodyPr/>
          <a:lstStyle/>
          <a:p>
            <a:r>
              <a:rPr lang="hu-HU" dirty="0" smtClean="0"/>
              <a:t>Definitions of „big data”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M. Cox and D. Ellsworth, “Managing</a:t>
            </a:r>
            <a:r>
              <a:rPr lang="hu-HU" sz="2400" dirty="0" smtClean="0"/>
              <a:t> </a:t>
            </a:r>
            <a:r>
              <a:rPr lang="en-US" sz="2400" b="1" dirty="0" smtClean="0"/>
              <a:t>Big Data </a:t>
            </a:r>
            <a:r>
              <a:rPr lang="en-US" sz="2400" dirty="0" smtClean="0"/>
              <a:t>for Scientific Visualization,”</a:t>
            </a:r>
            <a:r>
              <a:rPr lang="hu-HU" sz="2400" dirty="0" smtClean="0"/>
              <a:t> </a:t>
            </a:r>
            <a:r>
              <a:rPr lang="en-US" sz="2400" dirty="0" smtClean="0"/>
              <a:t>Proc. ACM </a:t>
            </a:r>
            <a:r>
              <a:rPr lang="en-US" sz="2400" dirty="0" err="1" smtClean="0"/>
              <a:t>Siggraph</a:t>
            </a:r>
            <a:r>
              <a:rPr lang="en-US" sz="2400" dirty="0" smtClean="0"/>
              <a:t>, ACM, 1997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133600"/>
            <a:ext cx="6716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accent2"/>
                </a:solidFill>
              </a:rPr>
              <a:t>The 3xV: </a:t>
            </a:r>
            <a:r>
              <a:rPr lang="en-US" sz="2400" b="1" dirty="0" smtClean="0">
                <a:solidFill>
                  <a:schemeClr val="accent2"/>
                </a:solidFill>
              </a:rPr>
              <a:t>volume,</a:t>
            </a:r>
            <a:r>
              <a:rPr lang="hu-HU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variety, and velocity</a:t>
            </a:r>
            <a:r>
              <a:rPr lang="hu-HU" sz="2400" b="1" dirty="0" smtClean="0">
                <a:solidFill>
                  <a:schemeClr val="accent2"/>
                </a:solidFill>
              </a:rPr>
              <a:t> </a:t>
            </a:r>
            <a:r>
              <a:rPr lang="hu-HU" sz="2400" dirty="0" smtClean="0">
                <a:solidFill>
                  <a:schemeClr val="accent2"/>
                </a:solidFill>
              </a:rPr>
              <a:t>(2001).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60967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The 8xV: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Vast, Volumes of Vigorously, Verified, Vexingly Variable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Verbose yet Valuable Visualized high Velocity Data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(2013)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7338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 smtClean="0">
                <a:solidFill>
                  <a:schemeClr val="bg1">
                    <a:lumMod val="65000"/>
                  </a:schemeClr>
                </a:solidFill>
              </a:rPr>
              <a:t>Not „conventional”</a:t>
            </a:r>
            <a:r>
              <a:rPr lang="hu-HU" sz="2400" dirty="0" smtClean="0">
                <a:solidFill>
                  <a:schemeClr val="bg1">
                    <a:lumMod val="65000"/>
                  </a:schemeClr>
                </a:solidFill>
              </a:rPr>
              <a:t> data: „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Big data is data that exceeds the processing capacity of</a:t>
            </a:r>
            <a:r>
              <a:rPr lang="hu-HU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conventional database systems. The data is too big,</a:t>
            </a:r>
            <a:r>
              <a:rPr lang="hu-HU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moves too fast, or doesn’t fit the strictures of your</a:t>
            </a:r>
            <a:r>
              <a:rPr lang="hu-HU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database architectures. To gain value from this data,</a:t>
            </a:r>
            <a:r>
              <a:rPr lang="hu-HU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you must choose an alternative way to process it</a:t>
            </a:r>
            <a:r>
              <a:rPr lang="hu-HU" sz="2400" dirty="0" smtClean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E.Dumbill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: Making sense of big data, Big Data, vol.1, no.1, 2013</a:t>
            </a:r>
            <a:r>
              <a:rPr lang="hu-HU" sz="24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9C1A3-FD89-4AD3-A977-F365462D772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hu-HU" dirty="0" smtClean="0"/>
              <a:t>„</a:t>
            </a:r>
            <a:r>
              <a:rPr lang="en-US" dirty="0" smtClean="0"/>
              <a:t>Big data, big hype, big danger</a:t>
            </a:r>
            <a:r>
              <a:rPr lang="hu-HU" dirty="0" smtClean="0"/>
              <a:t>”??</a:t>
            </a:r>
            <a:endParaRPr 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676400" y="1676401"/>
            <a:ext cx="5832287" cy="3273137"/>
            <a:chOff x="384" y="1248"/>
            <a:chExt cx="2532" cy="1008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211" y="1927"/>
              <a:ext cx="695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u-HU" sz="1200" b="1" dirty="0" smtClean="0"/>
                <a:t>Lack of results, problems,</a:t>
              </a:r>
              <a:endParaRPr lang="en-US" sz="1200" dirty="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593" y="1995"/>
              <a:ext cx="1773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 flipV="1">
              <a:off x="653" y="1248"/>
              <a:ext cx="18" cy="8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639" y="1685"/>
              <a:ext cx="723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u-HU" sz="1200" b="1" dirty="0" smtClean="0"/>
                <a:t>„B</a:t>
              </a:r>
              <a:r>
                <a:rPr lang="en-US" sz="1200" b="1" dirty="0" err="1" smtClean="0"/>
                <a:t>oom</a:t>
              </a:r>
              <a:r>
                <a:rPr lang="hu-HU" sz="1200" b="1" dirty="0"/>
                <a:t>”</a:t>
              </a:r>
              <a:endParaRPr lang="en-US" sz="1200" dirty="0">
                <a:latin typeface="Times New Roman" pitchFamily="18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802" y="1423"/>
              <a:ext cx="470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u-HU" sz="1200" b="1"/>
                <a:t>„Hype”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357" y="1771"/>
              <a:ext cx="1054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u-HU" sz="1200" b="1" dirty="0" smtClean="0"/>
                <a:t>Criticism, re-evaluation </a:t>
              </a:r>
              <a:endParaRPr lang="en-US" sz="1200" dirty="0">
                <a:latin typeface="Times New Roman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011" y="1597"/>
              <a:ext cx="90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u-HU" sz="1200" b="1" dirty="0" smtClean="0"/>
                <a:t>Application</a:t>
              </a:r>
              <a:endParaRPr lang="en-US" sz="1200" b="1" dirty="0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84" y="2029"/>
              <a:ext cx="77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 dirty="0" err="1" smtClean="0"/>
                <a:t>Technol</a:t>
              </a:r>
              <a:r>
                <a:rPr lang="hu-HU" sz="1200" b="1" dirty="0" smtClean="0"/>
                <a:t>ogy</a:t>
              </a:r>
              <a:endParaRPr lang="hu-HU" sz="1200" b="1" dirty="0"/>
            </a:p>
            <a:p>
              <a:r>
                <a:rPr lang="hu-HU" sz="1200" b="1" dirty="0"/>
                <a:t>    trigger</a:t>
              </a:r>
              <a:endParaRPr lang="en-US" sz="1200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871" y="1439"/>
              <a:ext cx="1704" cy="793"/>
            </a:xfrm>
            <a:custGeom>
              <a:avLst/>
              <a:gdLst/>
              <a:ahLst/>
              <a:cxnLst>
                <a:cxn ang="0">
                  <a:pos x="0" y="1013"/>
                </a:cxn>
                <a:cxn ang="0">
                  <a:pos x="46" y="514"/>
                </a:cxn>
                <a:cxn ang="0">
                  <a:pos x="227" y="151"/>
                </a:cxn>
                <a:cxn ang="0">
                  <a:pos x="681" y="1421"/>
                </a:cxn>
                <a:cxn ang="0">
                  <a:pos x="1180" y="696"/>
                </a:cxn>
                <a:cxn ang="0">
                  <a:pos x="2223" y="560"/>
                </a:cxn>
              </a:cxnLst>
              <a:rect l="0" t="0" r="r" b="b"/>
              <a:pathLst>
                <a:path w="2223" h="1512">
                  <a:moveTo>
                    <a:pt x="0" y="1013"/>
                  </a:moveTo>
                  <a:cubicBezTo>
                    <a:pt x="4" y="835"/>
                    <a:pt x="8" y="658"/>
                    <a:pt x="46" y="514"/>
                  </a:cubicBezTo>
                  <a:cubicBezTo>
                    <a:pt x="84" y="370"/>
                    <a:pt x="121" y="0"/>
                    <a:pt x="227" y="151"/>
                  </a:cubicBezTo>
                  <a:cubicBezTo>
                    <a:pt x="333" y="302"/>
                    <a:pt x="522" y="1330"/>
                    <a:pt x="681" y="1421"/>
                  </a:cubicBezTo>
                  <a:cubicBezTo>
                    <a:pt x="840" y="1512"/>
                    <a:pt x="923" y="839"/>
                    <a:pt x="1180" y="696"/>
                  </a:cubicBezTo>
                  <a:cubicBezTo>
                    <a:pt x="1437" y="553"/>
                    <a:pt x="2049" y="575"/>
                    <a:pt x="2223" y="56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Up Arrow 18"/>
          <p:cNvSpPr/>
          <p:nvPr/>
        </p:nvSpPr>
        <p:spPr>
          <a:xfrm>
            <a:off x="3121152" y="4648200"/>
            <a:ext cx="152400" cy="6858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>
            <a:off x="2362200" y="5154168"/>
            <a:ext cx="1749552" cy="789432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Present?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 rot="19881431">
            <a:off x="-77172" y="1471761"/>
            <a:ext cx="2514600" cy="95584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„Data over algorithms”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Oval Callout 23"/>
          <p:cNvSpPr/>
          <p:nvPr/>
        </p:nvSpPr>
        <p:spPr>
          <a:xfrm rot="828383">
            <a:off x="2842186" y="1730626"/>
            <a:ext cx="6317701" cy="95584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‘‘correlations</a:t>
            </a:r>
            <a:r>
              <a:rPr lang="hu-HU" dirty="0" smtClean="0">
                <a:solidFill>
                  <a:schemeClr val="tx1"/>
                </a:solidFill>
              </a:rPr>
              <a:t> from </a:t>
            </a:r>
            <a:r>
              <a:rPr lang="en-US" dirty="0" smtClean="0">
                <a:solidFill>
                  <a:schemeClr val="tx1"/>
                </a:solidFill>
              </a:rPr>
              <a:t>more</a:t>
            </a:r>
            <a:r>
              <a:rPr lang="hu-HU" dirty="0" smtClean="0">
                <a:solidFill>
                  <a:schemeClr val="tx1"/>
                </a:solidFill>
              </a:rPr>
              <a:t>&amp;</a:t>
            </a:r>
            <a:r>
              <a:rPr lang="en-US" dirty="0" smtClean="0">
                <a:solidFill>
                  <a:schemeClr val="tx1"/>
                </a:solidFill>
              </a:rPr>
              <a:t>messy</a:t>
            </a:r>
            <a:r>
              <a:rPr lang="hu-HU" dirty="0" smtClean="0">
                <a:solidFill>
                  <a:schemeClr val="tx1"/>
                </a:solidFill>
              </a:rPr>
              <a:t> data</a:t>
            </a:r>
            <a:r>
              <a:rPr lang="en-US" dirty="0" smtClean="0">
                <a:solidFill>
                  <a:schemeClr val="tx1"/>
                </a:solidFill>
              </a:rPr>
              <a:t>’’</a:t>
            </a:r>
            <a:r>
              <a:rPr lang="hu-HU" dirty="0" smtClean="0">
                <a:solidFill>
                  <a:schemeClr val="tx1"/>
                </a:solidFill>
              </a:rPr>
              <a:t>  vs. „ causation from small, clean data”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9C1A3-FD89-4AD3-A977-F365462D772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hu-HU" dirty="0" smtClean="0"/>
              <a:t>Definitions of „big data”</a:t>
            </a:r>
            <a:r>
              <a:rPr lang="en-US" dirty="0" smtClean="0"/>
              <a:t>, cont’d</a:t>
            </a:r>
            <a:endParaRPr lang="en-US" dirty="0"/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12416"/>
            <a:ext cx="8077200" cy="455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9C1A3-FD89-4AD3-A977-F365462D772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hu-HU" dirty="0" smtClean="0"/>
              <a:t>Definitions of „big data”</a:t>
            </a:r>
            <a:r>
              <a:rPr lang="en-US" dirty="0" smtClean="0"/>
              <a:t>, cont’d</a:t>
            </a:r>
            <a:endParaRPr lang="en-US" dirty="0"/>
          </a:p>
        </p:txBody>
      </p:sp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4667250" y="971550"/>
            <a:ext cx="3714750" cy="5734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295400"/>
            <a:ext cx="39623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.. [data] is often big in relation to the phenomenon that we</a:t>
            </a:r>
            <a:r>
              <a:rPr lang="hu-HU" dirty="0" smtClean="0"/>
              <a:t> </a:t>
            </a:r>
            <a:r>
              <a:rPr lang="en-US" dirty="0" smtClean="0"/>
              <a:t>are trying to record and understand. So, if we are only</a:t>
            </a:r>
            <a:r>
              <a:rPr lang="hu-HU" dirty="0" smtClean="0"/>
              <a:t> </a:t>
            </a:r>
            <a:r>
              <a:rPr lang="en-US" dirty="0" smtClean="0"/>
              <a:t>looking at 64,000 data points, but </a:t>
            </a:r>
            <a:r>
              <a:rPr lang="en-US" sz="2000" b="1" dirty="0" smtClean="0"/>
              <a:t>that represents the totality</a:t>
            </a:r>
            <a:r>
              <a:rPr lang="hu-HU" sz="2000" b="1" dirty="0" smtClean="0"/>
              <a:t> </a:t>
            </a:r>
            <a:r>
              <a:rPr lang="en-US" sz="2000" b="1" dirty="0" smtClean="0"/>
              <a:t>or the universe of observations.</a:t>
            </a:r>
            <a:r>
              <a:rPr lang="hu-HU" sz="2000" b="1" dirty="0" smtClean="0"/>
              <a:t> </a:t>
            </a:r>
            <a:r>
              <a:rPr lang="en-US" sz="2000" b="1" dirty="0" smtClean="0"/>
              <a:t>That is what qualifies as big data. You do not have to have a hypothesis in advance before you collect your data</a:t>
            </a:r>
            <a:r>
              <a:rPr lang="en-US" sz="2000" dirty="0" smtClean="0"/>
              <a:t>. </a:t>
            </a:r>
            <a:r>
              <a:rPr lang="en-US" dirty="0" smtClean="0"/>
              <a:t>You have</a:t>
            </a:r>
            <a:r>
              <a:rPr lang="hu-HU" dirty="0" smtClean="0"/>
              <a:t> </a:t>
            </a:r>
            <a:r>
              <a:rPr lang="en-US" dirty="0" smtClean="0"/>
              <a:t>collected all there is—</a:t>
            </a:r>
            <a:r>
              <a:rPr lang="en-US" sz="3200" b="1" dirty="0" smtClean="0"/>
              <a:t>all the data there is about a phenomenon.</a:t>
            </a:r>
            <a:endParaRPr lang="en-US" b="1" dirty="0" smtClean="0"/>
          </a:p>
        </p:txBody>
      </p:sp>
      <p:sp>
        <p:nvSpPr>
          <p:cNvPr id="7" name="Explosion 2 6"/>
          <p:cNvSpPr/>
          <p:nvPr/>
        </p:nvSpPr>
        <p:spPr>
          <a:xfrm rot="20105464">
            <a:off x="3186750" y="5015922"/>
            <a:ext cx="2882051" cy="1295400"/>
          </a:xfrm>
          <a:prstGeom prst="irregularSeal2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OMIC DATA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Hierarchy of genetic data</a:t>
            </a:r>
            <a:endParaRPr lang="hu-HU" dirty="0" smtClean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 rot="-5400000">
            <a:off x="-800893" y="4587081"/>
            <a:ext cx="28813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33347" tIns="66673" rIns="133347" bIns="66673">
            <a:spAutoFit/>
          </a:bodyPr>
          <a:lstStyle/>
          <a:p>
            <a:pPr algn="ctr"/>
            <a:r>
              <a:rPr lang="hu-HU" sz="1700"/>
              <a:t>Sequencing --- Genotyping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2895600" y="3429000"/>
            <a:ext cx="3810000" cy="542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3347" tIns="66673" rIns="133347" bIns="66673" anchor="ctr"/>
          <a:lstStyle/>
          <a:p>
            <a:pPr algn="ctr"/>
            <a:r>
              <a:rPr lang="hu-HU" sz="1700"/>
              <a:t>Partial genome screening (x100 SNP)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3810000" y="2667000"/>
            <a:ext cx="2432050" cy="5429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133347" tIns="66673" rIns="133347" bIns="66673" anchor="ctr"/>
          <a:lstStyle/>
          <a:p>
            <a:pPr algn="ctr"/>
            <a:r>
              <a:rPr lang="hu-HU" sz="1700"/>
              <a:t>Candidate gene assoc.</a:t>
            </a:r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4114800" y="1828800"/>
            <a:ext cx="1577975" cy="542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3347" tIns="66673" rIns="133347" bIns="66673" anchor="ctr"/>
          <a:lstStyle/>
          <a:p>
            <a:pPr algn="ctr"/>
            <a:r>
              <a:rPr lang="hu-HU" sz="1700"/>
              <a:t>Effect validation</a:t>
            </a:r>
          </a:p>
        </p:txBody>
      </p:sp>
      <p:sp>
        <p:nvSpPr>
          <p:cNvPr id="10247" name="Rectangle 15"/>
          <p:cNvSpPr>
            <a:spLocks noChangeArrowheads="1"/>
          </p:cNvSpPr>
          <p:nvPr/>
        </p:nvSpPr>
        <p:spPr bwMode="auto">
          <a:xfrm>
            <a:off x="1981200" y="4267200"/>
            <a:ext cx="5443538" cy="542925"/>
          </a:xfrm>
          <a:prstGeom prst="rect">
            <a:avLst/>
          </a:prstGeom>
          <a:noFill/>
          <a:ln w="31750">
            <a:solidFill>
              <a:srgbClr val="FF3300"/>
            </a:solidFill>
            <a:miter lim="800000"/>
            <a:headEnd/>
            <a:tailEnd/>
          </a:ln>
        </p:spPr>
        <p:txBody>
          <a:bodyPr wrap="none" lIns="133347" tIns="66673" rIns="133347" bIns="66673" anchor="ctr"/>
          <a:lstStyle/>
          <a:p>
            <a:pPr algn="ctr"/>
            <a:r>
              <a:rPr lang="hu-HU" sz="1700"/>
              <a:t>Genome-wide assoc, &lt;2.5million SNPs, x1000 samples</a:t>
            </a:r>
          </a:p>
        </p:txBody>
      </p:sp>
      <p:sp>
        <p:nvSpPr>
          <p:cNvPr id="10248" name="Rectangle 16"/>
          <p:cNvSpPr>
            <a:spLocks noChangeArrowheads="1"/>
          </p:cNvSpPr>
          <p:nvPr/>
        </p:nvSpPr>
        <p:spPr bwMode="auto">
          <a:xfrm>
            <a:off x="990600" y="5734050"/>
            <a:ext cx="7478713" cy="542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3347" tIns="66673" rIns="133347" bIns="66673" anchor="ctr"/>
          <a:lstStyle/>
          <a:p>
            <a:pPr algn="ctr"/>
            <a:r>
              <a:rPr lang="hu-HU" sz="1700"/>
              <a:t>Full genome sequencing</a:t>
            </a:r>
          </a:p>
        </p:txBody>
      </p:sp>
      <p:sp>
        <p:nvSpPr>
          <p:cNvPr id="10249" name="Text Box 17"/>
          <p:cNvSpPr txBox="1">
            <a:spLocks noChangeArrowheads="1"/>
          </p:cNvSpPr>
          <p:nvPr/>
        </p:nvSpPr>
        <p:spPr bwMode="auto">
          <a:xfrm rot="-5400000">
            <a:off x="-471488" y="2589213"/>
            <a:ext cx="1119187" cy="395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33347" tIns="66673" rIns="133347" bIns="66673">
            <a:spAutoFit/>
          </a:bodyPr>
          <a:lstStyle/>
          <a:p>
            <a:pPr algn="ctr"/>
            <a:r>
              <a:rPr lang="hu-HU" sz="1700"/>
              <a:t>Samples</a:t>
            </a:r>
          </a:p>
        </p:txBody>
      </p:sp>
      <p:sp>
        <p:nvSpPr>
          <p:cNvPr id="10250" name="Line 22"/>
          <p:cNvSpPr>
            <a:spLocks noChangeShapeType="1"/>
          </p:cNvSpPr>
          <p:nvPr/>
        </p:nvSpPr>
        <p:spPr bwMode="auto">
          <a:xfrm>
            <a:off x="217488" y="6419850"/>
            <a:ext cx="805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Text Box 23"/>
          <p:cNvSpPr txBox="1">
            <a:spLocks noChangeArrowheads="1"/>
          </p:cNvSpPr>
          <p:nvPr/>
        </p:nvSpPr>
        <p:spPr bwMode="auto">
          <a:xfrm>
            <a:off x="3579813" y="6465888"/>
            <a:ext cx="11636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33347" tIns="66673" rIns="133347" bIns="66673">
            <a:spAutoFit/>
          </a:bodyPr>
          <a:lstStyle/>
          <a:p>
            <a:pPr algn="ctr"/>
            <a:r>
              <a:rPr lang="hu-HU" sz="1700"/>
              <a:t>Variables</a:t>
            </a:r>
          </a:p>
        </p:txBody>
      </p:sp>
      <p:sp>
        <p:nvSpPr>
          <p:cNvPr id="10252" name="Line 24"/>
          <p:cNvSpPr>
            <a:spLocks noChangeShapeType="1"/>
          </p:cNvSpPr>
          <p:nvPr/>
        </p:nvSpPr>
        <p:spPr bwMode="auto">
          <a:xfrm flipH="1" flipV="1">
            <a:off x="228600" y="1981200"/>
            <a:ext cx="0" cy="445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5"/>
          <p:cNvSpPr>
            <a:spLocks noChangeArrowheads="1"/>
          </p:cNvSpPr>
          <p:nvPr/>
        </p:nvSpPr>
        <p:spPr bwMode="auto">
          <a:xfrm>
            <a:off x="1524000" y="5019675"/>
            <a:ext cx="6324600" cy="542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3347" tIns="66673" rIns="133347" bIns="66673" anchor="ctr"/>
          <a:lstStyle/>
          <a:p>
            <a:pPr algn="ctr"/>
            <a:r>
              <a:rPr lang="hu-HU" sz="1700"/>
              <a:t>Exome sequencing (~30Mb, 1% data, 10% cost)</a:t>
            </a:r>
          </a:p>
        </p:txBody>
      </p:sp>
      <p:sp>
        <p:nvSpPr>
          <p:cNvPr id="10254" name="Date Placeholder 20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/>
          <a:p>
            <a:endParaRPr lang="hu-HU" smtClean="0"/>
          </a:p>
        </p:txBody>
      </p:sp>
      <p:sp>
        <p:nvSpPr>
          <p:cNvPr id="10255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EC7925F9-AC1E-4127-8BB6-4BBDCA9B5825}" type="slidenum">
              <a:rPr lang="hu-HU" smtClean="0"/>
              <a:pPr/>
              <a:t>8</a:t>
            </a:fld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9600" y="3886200"/>
          <a:ext cx="8534400" cy="2700338"/>
        </p:xfrm>
        <a:graphic>
          <a:graphicData uri="http://schemas.openxmlformats.org/presentationml/2006/ole">
            <p:oleObj spid="_x0000_s372738" name="CorelDRAW" r:id="rId3" imgW="14064840" imgH="4447080" progId="">
              <p:embed/>
            </p:oleObj>
          </a:graphicData>
        </a:graphic>
      </p:graphicFrame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82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Biomedical </a:t>
            </a:r>
            <a:r>
              <a:rPr lang="en-US" sz="4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omic</a:t>
            </a:r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data/big data</a:t>
            </a:r>
            <a:endParaRPr lang="hu-HU" sz="4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8" name="AutoShape 10"/>
          <p:cNvSpPr>
            <a:spLocks noChangeArrowheads="1"/>
          </p:cNvSpPr>
          <p:nvPr/>
        </p:nvSpPr>
        <p:spPr bwMode="auto">
          <a:xfrm flipV="1">
            <a:off x="0" y="3581400"/>
            <a:ext cx="8534400" cy="2667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2743200" y="5791200"/>
            <a:ext cx="39292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000000"/>
                </a:solidFill>
              </a:rPr>
              <a:t>Gen</a:t>
            </a:r>
            <a:r>
              <a:rPr lang="en-US" dirty="0" err="1">
                <a:solidFill>
                  <a:srgbClr val="000000"/>
                </a:solidFill>
              </a:rPr>
              <a:t>ome</a:t>
            </a:r>
            <a:r>
              <a:rPr lang="en-US" dirty="0">
                <a:solidFill>
                  <a:srgbClr val="000000"/>
                </a:solidFill>
              </a:rPr>
              <a:t>(s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dirty="0" err="1" smtClean="0">
                <a:solidFill>
                  <a:srgbClr val="000000"/>
                </a:solidFill>
              </a:rPr>
              <a:t>epigenome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microbiome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30" name="AutoShape 14"/>
          <p:cNvSpPr>
            <a:spLocks noChangeArrowheads="1"/>
          </p:cNvSpPr>
          <p:nvPr/>
        </p:nvSpPr>
        <p:spPr bwMode="auto">
          <a:xfrm flipV="1">
            <a:off x="1219200" y="2362200"/>
            <a:ext cx="5867400" cy="1447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54 w 21600"/>
              <a:gd name="T13" fmla="*/ 3954 h 21600"/>
              <a:gd name="T14" fmla="*/ 17646 w 21600"/>
              <a:gd name="T15" fmla="*/ 176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307" y="21600"/>
                </a:lnTo>
                <a:lnTo>
                  <a:pt x="17293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70C0">
              <a:alpha val="3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Text Box 15"/>
          <p:cNvSpPr txBox="1">
            <a:spLocks noChangeArrowheads="1"/>
          </p:cNvSpPr>
          <p:nvPr/>
        </p:nvSpPr>
        <p:spPr bwMode="auto">
          <a:xfrm>
            <a:off x="2667000" y="3352800"/>
            <a:ext cx="3360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Phenome</a:t>
            </a:r>
            <a:r>
              <a:rPr lang="hu-HU" dirty="0" smtClean="0">
                <a:solidFill>
                  <a:srgbClr val="000000"/>
                </a:solidFill>
              </a:rPr>
              <a:t> (disease, side effect)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032" name="AutoShape 10"/>
          <p:cNvSpPr>
            <a:spLocks noChangeArrowheads="1"/>
          </p:cNvSpPr>
          <p:nvPr/>
        </p:nvSpPr>
        <p:spPr bwMode="auto">
          <a:xfrm flipV="1">
            <a:off x="0" y="3048000"/>
            <a:ext cx="8534400" cy="2667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Text Box 12"/>
          <p:cNvSpPr txBox="1">
            <a:spLocks noChangeArrowheads="1"/>
          </p:cNvSpPr>
          <p:nvPr/>
        </p:nvSpPr>
        <p:spPr bwMode="auto">
          <a:xfrm>
            <a:off x="3124200" y="5257800"/>
            <a:ext cx="1528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Transcriptome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 flipV="1">
            <a:off x="0" y="2438400"/>
            <a:ext cx="8534400" cy="2667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3124200" y="4648200"/>
            <a:ext cx="1112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Proteome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1036" name="AutoShape 10"/>
          <p:cNvSpPr>
            <a:spLocks noChangeArrowheads="1"/>
          </p:cNvSpPr>
          <p:nvPr/>
        </p:nvSpPr>
        <p:spPr bwMode="auto">
          <a:xfrm flipV="1">
            <a:off x="76200" y="1752600"/>
            <a:ext cx="8534400" cy="2667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3200400" y="3962400"/>
            <a:ext cx="1398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Metabolome</a:t>
            </a:r>
            <a:endParaRPr lang="hu-HU">
              <a:solidFill>
                <a:srgbClr val="000000"/>
              </a:solidFill>
            </a:endParaRP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flipV="1">
            <a:off x="1295400" y="1752600"/>
            <a:ext cx="5867400" cy="1447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54 w 21600"/>
              <a:gd name="T13" fmla="*/ 3954 h 21600"/>
              <a:gd name="T14" fmla="*/ 17646 w 21600"/>
              <a:gd name="T15" fmla="*/ 176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307" y="21600"/>
                </a:lnTo>
                <a:lnTo>
                  <a:pt x="17293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000">
              <a:alpha val="3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2942858" y="2743200"/>
            <a:ext cx="2467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Environment&amp;life</a:t>
            </a:r>
            <a:r>
              <a:rPr lang="en-US" dirty="0" smtClean="0">
                <a:solidFill>
                  <a:srgbClr val="000000"/>
                </a:solidFill>
              </a:rPr>
              <a:t> style</a:t>
            </a: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 flipV="1">
            <a:off x="152400" y="4038600"/>
            <a:ext cx="8534400" cy="2667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276600" y="62484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Drugs</a:t>
            </a:r>
            <a:endParaRPr lang="hu-HU" dirty="0">
              <a:solidFill>
                <a:srgbClr val="000000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105400"/>
            <a:ext cx="1828800" cy="1479630"/>
          </a:xfrm>
          <a:prstGeom prst="rect">
            <a:avLst/>
          </a:prstGeom>
          <a:noFill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876800"/>
            <a:ext cx="23622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 descr="increasePubm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3274" y="3733800"/>
            <a:ext cx="217542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28601" y="8776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2010&lt;: </a:t>
            </a:r>
            <a:r>
              <a:rPr lang="en-US" dirty="0" smtClean="0">
                <a:solidFill>
                  <a:schemeClr val="accent2"/>
                </a:solidFill>
              </a:rPr>
              <a:t>“Clinical phenotypic assay”/</a:t>
            </a:r>
            <a:r>
              <a:rPr lang="en-US" dirty="0" err="1" smtClean="0">
                <a:solidFill>
                  <a:schemeClr val="accent2"/>
                </a:solidFill>
              </a:rPr>
              <a:t>drugome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open clinical trials, adverse drug reaction DBs, adaptive licensing</a:t>
            </a:r>
            <a:r>
              <a:rPr lang="hu-HU" dirty="0" smtClean="0">
                <a:solidFill>
                  <a:schemeClr val="accent2"/>
                </a:solidFill>
              </a:rPr>
              <a:t>, </a:t>
            </a:r>
            <a:r>
              <a:rPr lang="en-US" dirty="0" smtClean="0">
                <a:solidFill>
                  <a:srgbClr val="FFC000"/>
                </a:solidFill>
              </a:rPr>
              <a:t>Large/scale cohort studies (~100,000 samples)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6400800"/>
            <a:ext cx="141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34200" y="6400800"/>
            <a:ext cx="155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Carlson’s law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12416</TotalTime>
  <Words>2144</Words>
  <Application>Microsoft Office PowerPoint</Application>
  <PresentationFormat>On-screen Show (4:3)</PresentationFormat>
  <Paragraphs>275</Paragraphs>
  <Slides>31</Slides>
  <Notes>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Concourse</vt:lpstr>
      <vt:lpstr>CorelDRAW</vt:lpstr>
      <vt:lpstr>Equation</vt:lpstr>
      <vt:lpstr>Acrobat Document</vt:lpstr>
      <vt:lpstr> Adat- és tudásfúziós módszerek fejlődésétől  a sok adat indukálta adatelemzési tudásdarabkákig</vt:lpstr>
      <vt:lpstr>Overview</vt:lpstr>
      <vt:lpstr>The „Common”/”hétköznapi” big data</vt:lpstr>
      <vt:lpstr>Definitions of „big data”</vt:lpstr>
      <vt:lpstr>„Big data, big hype, big danger”??</vt:lpstr>
      <vt:lpstr>Definitions of „big data”, cont’d</vt:lpstr>
      <vt:lpstr>Definitions of „big data”, cont’d</vt:lpstr>
      <vt:lpstr>Hierarchy of genetic data</vt:lpstr>
      <vt:lpstr>Biomedical omic data/big data</vt:lpstr>
      <vt:lpstr>Big health data streams</vt:lpstr>
      <vt:lpstr>The pharma gap</vt:lpstr>
      <vt:lpstr>Missing heritability</vt:lpstr>
      <vt:lpstr>Robust tumormarkers?</vt:lpstr>
      <vt:lpstr>Slide 14</vt:lpstr>
      <vt:lpstr>Fusion methods in omics</vt:lpstr>
      <vt:lpstr>Classification of fusion methods</vt:lpstr>
      <vt:lpstr> „all models are wrong, but some are useful” e.g. there are stable, interesting properties </vt:lpstr>
      <vt:lpstr>Slide 18</vt:lpstr>
      <vt:lpstr>Slide 19</vt:lpstr>
      <vt:lpstr>Integration of chemo- and systems biologic information resources for drug repositioning</vt:lpstr>
      <vt:lpstr>Slide 21</vt:lpstr>
      <vt:lpstr>On the use of query analysis</vt:lpstr>
      <vt:lpstr>Kernel-based fusion in drug discovery</vt:lpstr>
      <vt:lpstr>Semantic publishing: papers vs DBs/KBs</vt:lpstr>
      <vt:lpstr>E-science, data-intensive science, the fourth paradigm</vt:lpstr>
      <vt:lpstr>Slide 26</vt:lpstr>
      <vt:lpstr>„Data-driven” positivism</vt:lpstr>
      <vt:lpstr>Synergies between common and biomedical big data</vt:lpstr>
      <vt:lpstr>Learning the concept “water”</vt:lpstr>
      <vt:lpstr>Conclusion</vt:lpstr>
      <vt:lpstr>Köszönöm a figyelmet!</vt:lpstr>
    </vt:vector>
  </TitlesOfParts>
  <Company>bme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Bioinformatika, mint a mesterséges intelligencia és a statisztika olvasztótégelye</dc:title>
  <dc:creator>phy</dc:creator>
  <cp:lastModifiedBy>peter</cp:lastModifiedBy>
  <cp:revision>439</cp:revision>
  <dcterms:created xsi:type="dcterms:W3CDTF">2007-11-20T21:26:27Z</dcterms:created>
  <dcterms:modified xsi:type="dcterms:W3CDTF">2013-09-12T06:32:01Z</dcterms:modified>
</cp:coreProperties>
</file>