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259" r:id="rId2"/>
    <p:sldId id="265" r:id="rId3"/>
    <p:sldId id="269" r:id="rId4"/>
    <p:sldId id="256" r:id="rId5"/>
    <p:sldId id="257" r:id="rId6"/>
    <p:sldId id="270" r:id="rId7"/>
    <p:sldId id="271" r:id="rId8"/>
    <p:sldId id="261" r:id="rId9"/>
    <p:sldId id="262" r:id="rId10"/>
    <p:sldId id="263" r:id="rId11"/>
    <p:sldId id="264" r:id="rId12"/>
    <p:sldId id="266" r:id="rId13"/>
    <p:sldId id="267" r:id="rId14"/>
    <p:sldId id="268" r:id="rId15"/>
    <p:sldId id="273"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66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C95E36-8C5D-4385-82FA-1E6811AB1A80}" type="datetimeFigureOut">
              <a:rPr lang="en-US" smtClean="0"/>
              <a:t>9/12/2013</a:t>
            </a:fld>
            <a:endParaRPr lang="en-US"/>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6CA55-7FEA-40A0-BF55-0DD26EC79204}" type="slidenum">
              <a:rPr lang="en-US" smtClean="0"/>
              <a:t>‹#›</a:t>
            </a:fld>
            <a:endParaRPr lang="en-US"/>
          </a:p>
        </p:txBody>
      </p:sp>
    </p:spTree>
    <p:extLst>
      <p:ext uri="{BB962C8B-B14F-4D97-AF65-F5344CB8AC3E}">
        <p14:creationId xmlns:p14="http://schemas.microsoft.com/office/powerpoint/2010/main" val="135463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2DE6F-C6D3-4BE1-A71C-777AE86D8013}" type="slidenum">
              <a:rPr lang="hu-HU"/>
              <a:pPr/>
              <a:t>3</a:t>
            </a:fld>
            <a:endParaRPr lang="hu-HU"/>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10"/>
          </p:nvPr>
        </p:nvSpPr>
        <p:spPr/>
        <p:txBody>
          <a:bodyPr/>
          <a:lstStyle/>
          <a:p>
            <a:fld id="{B196CA55-7FEA-40A0-BF55-0DD26EC79204}" type="slidenum">
              <a:rPr lang="en-US" smtClean="0"/>
              <a:t>6</a:t>
            </a:fld>
            <a:endParaRPr lang="en-US"/>
          </a:p>
        </p:txBody>
      </p:sp>
    </p:spTree>
    <p:extLst>
      <p:ext uri="{BB962C8B-B14F-4D97-AF65-F5344CB8AC3E}">
        <p14:creationId xmlns:p14="http://schemas.microsoft.com/office/powerpoint/2010/main" val="4061023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10"/>
          </p:nvPr>
        </p:nvSpPr>
        <p:spPr/>
        <p:txBody>
          <a:bodyPr/>
          <a:lstStyle/>
          <a:p>
            <a:fld id="{B196CA55-7FEA-40A0-BF55-0DD26EC79204}" type="slidenum">
              <a:rPr lang="en-US" smtClean="0"/>
              <a:t>7</a:t>
            </a:fld>
            <a:endParaRPr lang="en-US"/>
          </a:p>
        </p:txBody>
      </p:sp>
    </p:spTree>
    <p:extLst>
      <p:ext uri="{BB962C8B-B14F-4D97-AF65-F5344CB8AC3E}">
        <p14:creationId xmlns:p14="http://schemas.microsoft.com/office/powerpoint/2010/main" val="4061023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CBF7DD-FE05-47D0-A678-D8677F3E9973}" type="slidenum">
              <a:rPr lang="en-US" smtClean="0"/>
              <a:t>8</a:t>
            </a:fld>
            <a:endParaRPr lang="en-US"/>
          </a:p>
        </p:txBody>
      </p:sp>
    </p:spTree>
    <p:extLst>
      <p:ext uri="{BB962C8B-B14F-4D97-AF65-F5344CB8AC3E}">
        <p14:creationId xmlns:p14="http://schemas.microsoft.com/office/powerpoint/2010/main" val="161500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F3A2F3-894D-4775-B000-4AB952C60B16}" type="slidenum">
              <a:rPr lang="hu-HU"/>
              <a:pPr/>
              <a:t>12</a:t>
            </a:fld>
            <a:endParaRPr lang="hu-HU"/>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609FF6-8BC8-4B46-9C6F-A93BD746037B}" type="slidenum">
              <a:rPr lang="hu-HU"/>
              <a:pPr/>
              <a:t>13</a:t>
            </a:fld>
            <a:endParaRPr lang="hu-HU"/>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F61880-490C-48C2-8D1E-1070F618BDEB}" type="slidenum">
              <a:rPr lang="hu-HU"/>
              <a:pPr/>
              <a:t>14</a:t>
            </a:fld>
            <a:endParaRPr lang="hu-HU"/>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BE7A56D-23A4-40C6-9336-09996665E0E7}" type="slidenum">
              <a:rPr lang="hu-HU" smtClean="0">
                <a:latin typeface="Arial" pitchFamily="34" charset="0"/>
              </a:rPr>
              <a:pPr/>
              <a:t>15</a:t>
            </a:fld>
            <a:endParaRPr lang="hu-HU"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hu-HU"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F8F6D-8AC3-42D9-8F46-38D5761C073A}" type="slidenum">
              <a:rPr lang="hu-HU"/>
              <a:pPr/>
              <a:t>16</a:t>
            </a:fld>
            <a:endParaRPr lang="hu-HU"/>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hu-HU" smtClean="0"/>
              <a:t>Mintacím szerkesztése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5CDDAAA3-45A1-4D52-AAD2-94BA1C75888C}" type="datetimeFigureOut">
              <a:rPr lang="en-US" smtClean="0"/>
              <a:t>9/12/2013</a:t>
            </a:fld>
            <a:endParaRPr lang="en-US"/>
          </a:p>
        </p:txBody>
      </p:sp>
      <p:sp>
        <p:nvSpPr>
          <p:cNvPr id="5" name="Footer Placeholder 4"/>
          <p:cNvSpPr>
            <a:spLocks noGrp="1"/>
          </p:cNvSpPr>
          <p:nvPr>
            <p:ph type="ftr" sz="quarter" idx="11"/>
          </p:nvPr>
        </p:nvSpPr>
        <p:spPr/>
        <p:txBody>
          <a:bodyPr/>
          <a:lstStyle/>
          <a:p>
            <a:r>
              <a:rPr lang="hu-HU" dirty="0" smtClean="0"/>
              <a:t>University of Szeged, </a:t>
            </a:r>
            <a:r>
              <a:rPr lang="hu-HU" dirty="0" err="1" smtClean="0"/>
              <a:t>Department</a:t>
            </a:r>
            <a:r>
              <a:rPr lang="hu-HU" dirty="0" smtClean="0"/>
              <a:t> of </a:t>
            </a:r>
            <a:r>
              <a:rPr lang="hu-HU" dirty="0" err="1" smtClean="0"/>
              <a:t>Chemical</a:t>
            </a:r>
            <a:r>
              <a:rPr lang="hu-HU" dirty="0" smtClean="0"/>
              <a:t> </a:t>
            </a:r>
            <a:r>
              <a:rPr lang="hu-HU" dirty="0" err="1" smtClean="0"/>
              <a:t>Informatics</a:t>
            </a:r>
            <a:endParaRPr lang="en-US" dirty="0"/>
          </a:p>
        </p:txBody>
      </p:sp>
      <p:sp>
        <p:nvSpPr>
          <p:cNvPr id="6" name="Slide Number Placeholder 5"/>
          <p:cNvSpPr>
            <a:spLocks noGrp="1"/>
          </p:cNvSpPr>
          <p:nvPr>
            <p:ph type="sldNum" sz="quarter" idx="12"/>
          </p:nvPr>
        </p:nvSpPr>
        <p:spPr/>
        <p:txBody>
          <a:bodyPr/>
          <a:lstStyle/>
          <a:p>
            <a:fld id="{104FBFC9-FE83-45FB-B62B-A112BC33E22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5CDDAAA3-45A1-4D52-AAD2-94BA1C75888C}"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FBFC9-FE83-45FB-B62B-A112BC33E2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hu-HU" smtClean="0"/>
              <a:t>Mintacím szerkesztése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5CDDAAA3-45A1-4D52-AAD2-94BA1C75888C}" type="datetimeFigureOut">
              <a:rPr lang="en-US" smtClean="0"/>
              <a:t>9/12/2013</a:t>
            </a:fld>
            <a:endParaRPr lang="en-US"/>
          </a:p>
        </p:txBody>
      </p:sp>
      <p:sp>
        <p:nvSpPr>
          <p:cNvPr id="5" name="Footer Placeholder 4"/>
          <p:cNvSpPr>
            <a:spLocks noGrp="1"/>
          </p:cNvSpPr>
          <p:nvPr>
            <p:ph type="ftr" sz="quarter" idx="11"/>
          </p:nvPr>
        </p:nvSpPr>
        <p:spPr/>
        <p:txBody>
          <a:bodyPr/>
          <a:lstStyle/>
          <a:p>
            <a:r>
              <a:rPr lang="hu-HU" dirty="0" smtClean="0"/>
              <a:t>University of Szeged, </a:t>
            </a:r>
            <a:r>
              <a:rPr lang="hu-HU" dirty="0" err="1" smtClean="0"/>
              <a:t>Department</a:t>
            </a:r>
            <a:r>
              <a:rPr lang="hu-HU" dirty="0" smtClean="0"/>
              <a:t> of </a:t>
            </a:r>
            <a:r>
              <a:rPr lang="hu-HU" dirty="0" err="1" smtClean="0"/>
              <a:t>Chemical</a:t>
            </a:r>
            <a:r>
              <a:rPr lang="hu-HU" dirty="0" smtClean="0"/>
              <a:t> </a:t>
            </a:r>
            <a:r>
              <a:rPr lang="hu-HU" dirty="0" err="1" smtClean="0"/>
              <a:t>Informatics</a:t>
            </a:r>
            <a:endParaRPr lang="en-US" dirty="0"/>
          </a:p>
        </p:txBody>
      </p:sp>
      <p:sp>
        <p:nvSpPr>
          <p:cNvPr id="6" name="Slide Number Placeholder 5"/>
          <p:cNvSpPr>
            <a:spLocks noGrp="1"/>
          </p:cNvSpPr>
          <p:nvPr>
            <p:ph type="sldNum" sz="quarter" idx="12"/>
          </p:nvPr>
        </p:nvSpPr>
        <p:spPr/>
        <p:txBody>
          <a:bodyPr/>
          <a:lstStyle/>
          <a:p>
            <a:fld id="{104FBFC9-FE83-45FB-B62B-A112BC33E22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457200"/>
            <a:ext cx="8229600" cy="668338"/>
          </a:xfrm>
        </p:spPr>
        <p:txBody>
          <a:bodyPr/>
          <a:lstStyle/>
          <a:p>
            <a:r>
              <a:rPr lang="hu-HU" smtClean="0"/>
              <a:t>Mintacím szerkesztése</a:t>
            </a:r>
            <a:endParaRPr lang="en-US"/>
          </a:p>
        </p:txBody>
      </p:sp>
      <p:sp>
        <p:nvSpPr>
          <p:cNvPr id="3" name="Szöveg helye 2"/>
          <p:cNvSpPr>
            <a:spLocks noGrp="1"/>
          </p:cNvSpPr>
          <p:nvPr>
            <p:ph type="body" sz="half" idx="1"/>
          </p:nvPr>
        </p:nvSpPr>
        <p:spPr>
          <a:xfrm>
            <a:off x="457200" y="1268413"/>
            <a:ext cx="4038600" cy="4598987"/>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268413"/>
            <a:ext cx="4038600" cy="4598987"/>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Élőláb helye 4"/>
          <p:cNvSpPr>
            <a:spLocks noGrp="1"/>
          </p:cNvSpPr>
          <p:nvPr>
            <p:ph type="ftr" sz="quarter" idx="10"/>
          </p:nvPr>
        </p:nvSpPr>
        <p:spPr>
          <a:xfrm>
            <a:off x="3124200" y="6248400"/>
            <a:ext cx="2895600" cy="457200"/>
          </a:xfrm>
        </p:spPr>
        <p:txBody>
          <a:bodyPr/>
          <a:lstStyle>
            <a:lvl1pPr>
              <a:defRPr/>
            </a:lvl1pPr>
          </a:lstStyle>
          <a:p>
            <a:endParaRPr lang="hu-HU"/>
          </a:p>
        </p:txBody>
      </p:sp>
      <p:sp>
        <p:nvSpPr>
          <p:cNvPr id="6" name="Dia számának helye 5"/>
          <p:cNvSpPr>
            <a:spLocks noGrp="1"/>
          </p:cNvSpPr>
          <p:nvPr>
            <p:ph type="sldNum" sz="quarter" idx="11"/>
          </p:nvPr>
        </p:nvSpPr>
        <p:spPr>
          <a:xfrm>
            <a:off x="6553200" y="6248400"/>
            <a:ext cx="2133600" cy="457200"/>
          </a:xfrm>
        </p:spPr>
        <p:txBody>
          <a:bodyPr/>
          <a:lstStyle>
            <a:lvl1pPr>
              <a:defRPr/>
            </a:lvl1pPr>
          </a:lstStyle>
          <a:p>
            <a:fld id="{E7112212-356D-4489-BADB-DA904C776BC2}" type="slidenum">
              <a:rPr lang="hu-HU"/>
              <a:pPr/>
              <a:t>‹#›</a:t>
            </a:fld>
            <a:endParaRPr lang="hu-HU"/>
          </a:p>
        </p:txBody>
      </p:sp>
      <p:sp>
        <p:nvSpPr>
          <p:cNvPr id="7" name="Dátum helye 6"/>
          <p:cNvSpPr>
            <a:spLocks noGrp="1"/>
          </p:cNvSpPr>
          <p:nvPr>
            <p:ph type="dt" sz="half" idx="12"/>
          </p:nvPr>
        </p:nvSpPr>
        <p:spPr>
          <a:xfrm>
            <a:off x="457200" y="6245225"/>
            <a:ext cx="2133600" cy="476250"/>
          </a:xfrm>
        </p:spPr>
        <p:txBody>
          <a:bodyPr/>
          <a:lstStyle>
            <a:lvl1pPr>
              <a:defRPr/>
            </a:lvl1pPr>
          </a:lstStyle>
          <a:p>
            <a:endParaRPr lang="hu-HU"/>
          </a:p>
        </p:txBody>
      </p:sp>
    </p:spTree>
    <p:extLst>
      <p:ext uri="{BB962C8B-B14F-4D97-AF65-F5344CB8AC3E}">
        <p14:creationId xmlns:p14="http://schemas.microsoft.com/office/powerpoint/2010/main" val="127324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5CDDAAA3-45A1-4D52-AAD2-94BA1C75888C}" type="datetimeFigureOut">
              <a:rPr lang="en-US" smtClean="0"/>
              <a:t>9/12/2013</a:t>
            </a:fld>
            <a:endParaRPr lang="en-US"/>
          </a:p>
        </p:txBody>
      </p:sp>
      <p:sp>
        <p:nvSpPr>
          <p:cNvPr id="5" name="Footer Placeholder 4"/>
          <p:cNvSpPr>
            <a:spLocks noGrp="1"/>
          </p:cNvSpPr>
          <p:nvPr>
            <p:ph type="ftr" sz="quarter" idx="11"/>
          </p:nvPr>
        </p:nvSpPr>
        <p:spPr/>
        <p:txBody>
          <a:bodyPr/>
          <a:lstStyle/>
          <a:p>
            <a:r>
              <a:rPr lang="hu-HU" dirty="0" smtClean="0"/>
              <a:t>University of Szeged, </a:t>
            </a:r>
            <a:r>
              <a:rPr lang="hu-HU" dirty="0" err="1" smtClean="0"/>
              <a:t>Department</a:t>
            </a:r>
            <a:r>
              <a:rPr lang="hu-HU" dirty="0" smtClean="0"/>
              <a:t> of </a:t>
            </a:r>
            <a:r>
              <a:rPr lang="hu-HU" dirty="0" err="1" smtClean="0"/>
              <a:t>Chemical</a:t>
            </a:r>
            <a:r>
              <a:rPr lang="hu-HU" dirty="0" smtClean="0"/>
              <a:t> </a:t>
            </a:r>
            <a:r>
              <a:rPr lang="hu-HU" dirty="0" err="1" smtClean="0"/>
              <a:t>Informatics</a:t>
            </a:r>
            <a:endParaRPr lang="en-US" dirty="0"/>
          </a:p>
        </p:txBody>
      </p:sp>
      <p:sp>
        <p:nvSpPr>
          <p:cNvPr id="6" name="Slide Number Placeholder 5"/>
          <p:cNvSpPr>
            <a:spLocks noGrp="1"/>
          </p:cNvSpPr>
          <p:nvPr>
            <p:ph type="sldNum" sz="quarter" idx="12"/>
          </p:nvPr>
        </p:nvSpPr>
        <p:spPr/>
        <p:txBody>
          <a:bodyPr/>
          <a:lstStyle/>
          <a:p>
            <a:fld id="{104FBFC9-FE83-45FB-B62B-A112BC33E22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hu-HU" smtClean="0"/>
              <a:t>Mintacím szerkesztése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5CDDAAA3-45A1-4D52-AAD2-94BA1C75888C}" type="datetimeFigureOut">
              <a:rPr lang="en-US" smtClean="0"/>
              <a:t>9/12/2013</a:t>
            </a:fld>
            <a:endParaRPr lang="en-US"/>
          </a:p>
        </p:txBody>
      </p:sp>
      <p:sp>
        <p:nvSpPr>
          <p:cNvPr id="5" name="Footer Placeholder 4"/>
          <p:cNvSpPr>
            <a:spLocks noGrp="1"/>
          </p:cNvSpPr>
          <p:nvPr>
            <p:ph type="ftr" sz="quarter" idx="11"/>
          </p:nvPr>
        </p:nvSpPr>
        <p:spPr/>
        <p:txBody>
          <a:bodyPr/>
          <a:lstStyle/>
          <a:p>
            <a:r>
              <a:rPr lang="hu-HU" dirty="0" smtClean="0"/>
              <a:t>University of Szeged, </a:t>
            </a:r>
            <a:r>
              <a:rPr lang="hu-HU" dirty="0" err="1" smtClean="0"/>
              <a:t>Department</a:t>
            </a:r>
            <a:r>
              <a:rPr lang="hu-HU" dirty="0" smtClean="0"/>
              <a:t> of </a:t>
            </a:r>
            <a:r>
              <a:rPr lang="hu-HU" dirty="0" err="1" smtClean="0"/>
              <a:t>Chemical</a:t>
            </a:r>
            <a:r>
              <a:rPr lang="hu-HU" dirty="0" smtClean="0"/>
              <a:t> </a:t>
            </a:r>
            <a:r>
              <a:rPr lang="hu-HU" dirty="0" err="1" smtClean="0"/>
              <a:t>Informatics</a:t>
            </a:r>
            <a:endParaRPr lang="en-US" dirty="0"/>
          </a:p>
        </p:txBody>
      </p:sp>
      <p:sp>
        <p:nvSpPr>
          <p:cNvPr id="6" name="Slide Number Placeholder 5"/>
          <p:cNvSpPr>
            <a:spLocks noGrp="1"/>
          </p:cNvSpPr>
          <p:nvPr>
            <p:ph type="sldNum" sz="quarter" idx="12"/>
          </p:nvPr>
        </p:nvSpPr>
        <p:spPr/>
        <p:txBody>
          <a:bodyPr/>
          <a:lstStyle/>
          <a:p>
            <a:fld id="{104FBFC9-FE83-45FB-B62B-A112BC33E22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5CDDAAA3-45A1-4D52-AAD2-94BA1C75888C}" type="datetimeFigureOut">
              <a:rPr lang="en-US" smtClean="0"/>
              <a:t>9/12/2013</a:t>
            </a:fld>
            <a:endParaRPr lang="en-US"/>
          </a:p>
        </p:txBody>
      </p:sp>
      <p:sp>
        <p:nvSpPr>
          <p:cNvPr id="6" name="Footer Placeholder 5"/>
          <p:cNvSpPr>
            <a:spLocks noGrp="1"/>
          </p:cNvSpPr>
          <p:nvPr>
            <p:ph type="ftr" sz="quarter" idx="11"/>
          </p:nvPr>
        </p:nvSpPr>
        <p:spPr/>
        <p:txBody>
          <a:bodyPr/>
          <a:lstStyle/>
          <a:p>
            <a:r>
              <a:rPr lang="hu-HU" dirty="0" smtClean="0"/>
              <a:t>University of Szeged, </a:t>
            </a:r>
            <a:r>
              <a:rPr lang="hu-HU" dirty="0" err="1" smtClean="0"/>
              <a:t>Department</a:t>
            </a:r>
            <a:r>
              <a:rPr lang="hu-HU" dirty="0" smtClean="0"/>
              <a:t> of </a:t>
            </a:r>
            <a:r>
              <a:rPr lang="hu-HU" dirty="0" err="1" smtClean="0"/>
              <a:t>Chemical</a:t>
            </a:r>
            <a:r>
              <a:rPr lang="hu-HU" dirty="0" smtClean="0"/>
              <a:t> </a:t>
            </a:r>
            <a:r>
              <a:rPr lang="hu-HU" dirty="0" err="1" smtClean="0"/>
              <a:t>Informatics</a:t>
            </a:r>
            <a:endParaRPr lang="en-US" dirty="0"/>
          </a:p>
        </p:txBody>
      </p:sp>
      <p:sp>
        <p:nvSpPr>
          <p:cNvPr id="7" name="Slide Number Placeholder 6"/>
          <p:cNvSpPr>
            <a:spLocks noGrp="1"/>
          </p:cNvSpPr>
          <p:nvPr>
            <p:ph type="sldNum" sz="quarter" idx="12"/>
          </p:nvPr>
        </p:nvSpPr>
        <p:spPr/>
        <p:txBody>
          <a:bodyPr/>
          <a:lstStyle/>
          <a:p>
            <a:fld id="{104FBFC9-FE83-45FB-B62B-A112BC33E22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5CDDAAA3-45A1-4D52-AAD2-94BA1C75888C}" type="datetimeFigureOut">
              <a:rPr lang="en-US" smtClean="0"/>
              <a:t>9/12/2013</a:t>
            </a:fld>
            <a:endParaRPr lang="en-US"/>
          </a:p>
        </p:txBody>
      </p:sp>
      <p:sp>
        <p:nvSpPr>
          <p:cNvPr id="8" name="Footer Placeholder 7"/>
          <p:cNvSpPr>
            <a:spLocks noGrp="1"/>
          </p:cNvSpPr>
          <p:nvPr>
            <p:ph type="ftr" sz="quarter" idx="11"/>
          </p:nvPr>
        </p:nvSpPr>
        <p:spPr/>
        <p:txBody>
          <a:bodyPr/>
          <a:lstStyle/>
          <a:p>
            <a:r>
              <a:rPr lang="hu-HU" dirty="0" smtClean="0"/>
              <a:t>University of Szeged, </a:t>
            </a:r>
            <a:r>
              <a:rPr lang="hu-HU" dirty="0" err="1" smtClean="0"/>
              <a:t>Department</a:t>
            </a:r>
            <a:r>
              <a:rPr lang="hu-HU" dirty="0" smtClean="0"/>
              <a:t> of </a:t>
            </a:r>
            <a:r>
              <a:rPr lang="hu-HU" dirty="0" err="1" smtClean="0"/>
              <a:t>Chemical</a:t>
            </a:r>
            <a:r>
              <a:rPr lang="hu-HU" dirty="0" smtClean="0"/>
              <a:t> </a:t>
            </a:r>
            <a:r>
              <a:rPr lang="hu-HU" dirty="0" err="1" smtClean="0"/>
              <a:t>Informatics</a:t>
            </a:r>
            <a:endParaRPr lang="en-US" dirty="0"/>
          </a:p>
        </p:txBody>
      </p:sp>
      <p:sp>
        <p:nvSpPr>
          <p:cNvPr id="9" name="Slide Number Placeholder 8"/>
          <p:cNvSpPr>
            <a:spLocks noGrp="1"/>
          </p:cNvSpPr>
          <p:nvPr>
            <p:ph type="sldNum" sz="quarter" idx="12"/>
          </p:nvPr>
        </p:nvSpPr>
        <p:spPr/>
        <p:txBody>
          <a:bodyPr/>
          <a:lstStyle/>
          <a:p>
            <a:fld id="{104FBFC9-FE83-45FB-B62B-A112BC33E22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Date Placeholder 2"/>
          <p:cNvSpPr>
            <a:spLocks noGrp="1"/>
          </p:cNvSpPr>
          <p:nvPr>
            <p:ph type="dt" sz="half" idx="10"/>
          </p:nvPr>
        </p:nvSpPr>
        <p:spPr/>
        <p:txBody>
          <a:bodyPr/>
          <a:lstStyle/>
          <a:p>
            <a:fld id="{5CDDAAA3-45A1-4D52-AAD2-94BA1C75888C}" type="datetimeFigureOut">
              <a:rPr lang="en-US" smtClean="0"/>
              <a:t>9/12/2013</a:t>
            </a:fld>
            <a:endParaRPr lang="en-US"/>
          </a:p>
        </p:txBody>
      </p:sp>
      <p:sp>
        <p:nvSpPr>
          <p:cNvPr id="4" name="Footer Placeholder 3"/>
          <p:cNvSpPr>
            <a:spLocks noGrp="1"/>
          </p:cNvSpPr>
          <p:nvPr>
            <p:ph type="ftr" sz="quarter" idx="11"/>
          </p:nvPr>
        </p:nvSpPr>
        <p:spPr/>
        <p:txBody>
          <a:bodyPr/>
          <a:lstStyle/>
          <a:p>
            <a:r>
              <a:rPr lang="hu-HU" dirty="0" smtClean="0"/>
              <a:t>University of Szeged, </a:t>
            </a:r>
            <a:r>
              <a:rPr lang="hu-HU" dirty="0" err="1" smtClean="0"/>
              <a:t>Department</a:t>
            </a:r>
            <a:r>
              <a:rPr lang="hu-HU" dirty="0" smtClean="0"/>
              <a:t> of </a:t>
            </a:r>
            <a:r>
              <a:rPr lang="hu-HU" dirty="0" err="1" smtClean="0"/>
              <a:t>Chemical</a:t>
            </a:r>
            <a:r>
              <a:rPr lang="hu-HU" dirty="0" smtClean="0"/>
              <a:t> </a:t>
            </a:r>
            <a:r>
              <a:rPr lang="hu-HU" dirty="0" err="1" smtClean="0"/>
              <a:t>Informatics</a:t>
            </a:r>
            <a:endParaRPr lang="en-US" dirty="0"/>
          </a:p>
        </p:txBody>
      </p:sp>
      <p:sp>
        <p:nvSpPr>
          <p:cNvPr id="5" name="Slide Number Placeholder 4"/>
          <p:cNvSpPr>
            <a:spLocks noGrp="1"/>
          </p:cNvSpPr>
          <p:nvPr>
            <p:ph type="sldNum" sz="quarter" idx="12"/>
          </p:nvPr>
        </p:nvSpPr>
        <p:spPr/>
        <p:txBody>
          <a:bodyPr/>
          <a:lstStyle/>
          <a:p>
            <a:fld id="{104FBFC9-FE83-45FB-B62B-A112BC33E2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DAAA3-45A1-4D52-AAD2-94BA1C75888C}" type="datetimeFigureOut">
              <a:rPr lang="en-US" smtClean="0"/>
              <a:t>9/12/2013</a:t>
            </a:fld>
            <a:endParaRPr lang="en-US"/>
          </a:p>
        </p:txBody>
      </p:sp>
      <p:sp>
        <p:nvSpPr>
          <p:cNvPr id="3" name="Footer Placeholder 2"/>
          <p:cNvSpPr>
            <a:spLocks noGrp="1"/>
          </p:cNvSpPr>
          <p:nvPr>
            <p:ph type="ftr" sz="quarter" idx="11"/>
          </p:nvPr>
        </p:nvSpPr>
        <p:spPr/>
        <p:txBody>
          <a:bodyPr/>
          <a:lstStyle/>
          <a:p>
            <a:r>
              <a:rPr lang="hu-HU" dirty="0" smtClean="0"/>
              <a:t>University of Szeged, </a:t>
            </a:r>
            <a:r>
              <a:rPr lang="hu-HU" dirty="0" err="1" smtClean="0"/>
              <a:t>Department</a:t>
            </a:r>
            <a:r>
              <a:rPr lang="hu-HU" dirty="0" smtClean="0"/>
              <a:t> of </a:t>
            </a:r>
            <a:r>
              <a:rPr lang="hu-HU" dirty="0" err="1" smtClean="0"/>
              <a:t>Chemical</a:t>
            </a:r>
            <a:r>
              <a:rPr lang="hu-HU" dirty="0" smtClean="0"/>
              <a:t> </a:t>
            </a:r>
            <a:r>
              <a:rPr lang="hu-HU" dirty="0" err="1" smtClean="0"/>
              <a:t>Informatics</a:t>
            </a:r>
            <a:endParaRPr lang="en-US" dirty="0"/>
          </a:p>
        </p:txBody>
      </p:sp>
      <p:sp>
        <p:nvSpPr>
          <p:cNvPr id="4" name="Slide Number Placeholder 3"/>
          <p:cNvSpPr>
            <a:spLocks noGrp="1"/>
          </p:cNvSpPr>
          <p:nvPr>
            <p:ph type="sldNum" sz="quarter" idx="12"/>
          </p:nvPr>
        </p:nvSpPr>
        <p:spPr/>
        <p:txBody>
          <a:bodyPr/>
          <a:lstStyle/>
          <a:p>
            <a:fld id="{104FBFC9-FE83-45FB-B62B-A112BC33E2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hu-HU" smtClean="0"/>
              <a:t>Mintacím szerkesztése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5CDDAAA3-45A1-4D52-AAD2-94BA1C75888C}" type="datetimeFigureOut">
              <a:rPr lang="en-US" smtClean="0"/>
              <a:t>9/12/2013</a:t>
            </a:fld>
            <a:endParaRPr lang="en-US"/>
          </a:p>
        </p:txBody>
      </p:sp>
      <p:sp>
        <p:nvSpPr>
          <p:cNvPr id="6" name="Footer Placeholder 5"/>
          <p:cNvSpPr>
            <a:spLocks noGrp="1"/>
          </p:cNvSpPr>
          <p:nvPr>
            <p:ph type="ftr" sz="quarter" idx="11"/>
          </p:nvPr>
        </p:nvSpPr>
        <p:spPr/>
        <p:txBody>
          <a:bodyPr/>
          <a:lstStyle/>
          <a:p>
            <a:r>
              <a:rPr lang="hu-HU" dirty="0" smtClean="0"/>
              <a:t>University of Szeged, </a:t>
            </a:r>
            <a:r>
              <a:rPr lang="hu-HU" dirty="0" err="1" smtClean="0"/>
              <a:t>Department</a:t>
            </a:r>
            <a:r>
              <a:rPr lang="hu-HU" dirty="0" smtClean="0"/>
              <a:t> of </a:t>
            </a:r>
            <a:r>
              <a:rPr lang="hu-HU" dirty="0" err="1" smtClean="0"/>
              <a:t>Chemical</a:t>
            </a:r>
            <a:r>
              <a:rPr lang="hu-HU" dirty="0" smtClean="0"/>
              <a:t> </a:t>
            </a:r>
            <a:r>
              <a:rPr lang="hu-HU" dirty="0" err="1" smtClean="0"/>
              <a:t>Informatics</a:t>
            </a:r>
            <a:endParaRPr lang="en-US" dirty="0"/>
          </a:p>
        </p:txBody>
      </p:sp>
      <p:sp>
        <p:nvSpPr>
          <p:cNvPr id="7" name="Slide Number Placeholder 6"/>
          <p:cNvSpPr>
            <a:spLocks noGrp="1"/>
          </p:cNvSpPr>
          <p:nvPr>
            <p:ph type="sldNum" sz="quarter" idx="12"/>
          </p:nvPr>
        </p:nvSpPr>
        <p:spPr/>
        <p:txBody>
          <a:bodyPr/>
          <a:lstStyle/>
          <a:p>
            <a:fld id="{104FBFC9-FE83-45FB-B62B-A112BC33E22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hu-HU" smtClean="0"/>
              <a:t>Mintacím szerkesztése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5CDDAAA3-45A1-4D52-AAD2-94BA1C75888C}" type="datetimeFigureOut">
              <a:rPr lang="en-US" smtClean="0"/>
              <a:t>9/12/2013</a:t>
            </a:fld>
            <a:endParaRPr lang="en-US"/>
          </a:p>
        </p:txBody>
      </p:sp>
      <p:sp>
        <p:nvSpPr>
          <p:cNvPr id="6" name="Footer Placeholder 5"/>
          <p:cNvSpPr>
            <a:spLocks noGrp="1"/>
          </p:cNvSpPr>
          <p:nvPr>
            <p:ph type="ftr" sz="quarter" idx="11"/>
          </p:nvPr>
        </p:nvSpPr>
        <p:spPr/>
        <p:txBody>
          <a:bodyPr/>
          <a:lstStyle/>
          <a:p>
            <a:r>
              <a:rPr lang="hu-HU" dirty="0" smtClean="0"/>
              <a:t>University of Szeged, </a:t>
            </a:r>
            <a:r>
              <a:rPr lang="hu-HU" dirty="0" err="1" smtClean="0"/>
              <a:t>Department</a:t>
            </a:r>
            <a:r>
              <a:rPr lang="hu-HU" dirty="0" smtClean="0"/>
              <a:t> of </a:t>
            </a:r>
            <a:r>
              <a:rPr lang="hu-HU" dirty="0" err="1" smtClean="0"/>
              <a:t>Chemical</a:t>
            </a:r>
            <a:r>
              <a:rPr lang="hu-HU" dirty="0" smtClean="0"/>
              <a:t> </a:t>
            </a:r>
            <a:r>
              <a:rPr lang="hu-HU" dirty="0" err="1" smtClean="0"/>
              <a:t>Informatics</a:t>
            </a:r>
            <a:endParaRPr lang="en-US" dirty="0"/>
          </a:p>
        </p:txBody>
      </p:sp>
      <p:sp>
        <p:nvSpPr>
          <p:cNvPr id="7" name="Slide Number Placeholder 6"/>
          <p:cNvSpPr>
            <a:spLocks noGrp="1"/>
          </p:cNvSpPr>
          <p:nvPr>
            <p:ph type="sldNum" sz="quarter" idx="12"/>
          </p:nvPr>
        </p:nvSpPr>
        <p:spPr/>
        <p:txBody>
          <a:bodyPr/>
          <a:lstStyle/>
          <a:p>
            <a:fld id="{104FBFC9-FE83-45FB-B62B-A112BC33E22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CDDAAA3-45A1-4D52-AAD2-94BA1C75888C}" type="datetimeFigureOut">
              <a:rPr lang="en-US" smtClean="0"/>
              <a:t>9/12/2013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hu-HU" dirty="0" smtClean="0"/>
              <a:t>De</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04FBFC9-FE83-45FB-B62B-A112BC33E22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gif"/><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tuff-stock.deviantart.com/art/Flame-STOCK-15345961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kbond4.wordpress.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hyperlink" Target="http://www.lapszemle.ro/2011/08/07/a-cukor-nem-olvad-hanem-szetbomli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err="1" smtClean="0"/>
              <a:t>Molecular</a:t>
            </a:r>
            <a:r>
              <a:rPr lang="hu-HU" dirty="0" smtClean="0"/>
              <a:t> </a:t>
            </a:r>
            <a:r>
              <a:rPr lang="hu-HU" dirty="0" err="1" smtClean="0"/>
              <a:t>database</a:t>
            </a:r>
            <a:endParaRPr lang="hu-HU" dirty="0"/>
          </a:p>
        </p:txBody>
      </p:sp>
      <p:sp>
        <p:nvSpPr>
          <p:cNvPr id="3" name="Alcím 2"/>
          <p:cNvSpPr>
            <a:spLocks noGrp="1"/>
          </p:cNvSpPr>
          <p:nvPr>
            <p:ph type="subTitle" idx="1"/>
          </p:nvPr>
        </p:nvSpPr>
        <p:spPr/>
        <p:txBody>
          <a:bodyPr>
            <a:normAutofit/>
          </a:bodyPr>
          <a:lstStyle/>
          <a:p>
            <a:r>
              <a:rPr lang="hu-HU" sz="2400" dirty="0" smtClean="0"/>
              <a:t>Béla </a:t>
            </a:r>
            <a:r>
              <a:rPr lang="hu-HU" sz="2400" dirty="0" err="1" smtClean="0"/>
              <a:t>Viskolcz</a:t>
            </a:r>
            <a:r>
              <a:rPr lang="hu-HU" sz="2400" dirty="0" smtClean="0"/>
              <a:t> </a:t>
            </a:r>
          </a:p>
          <a:p>
            <a:r>
              <a:rPr lang="hu-HU" sz="2400" dirty="0" smtClean="0"/>
              <a:t>University of Szeged</a:t>
            </a:r>
          </a:p>
          <a:p>
            <a:r>
              <a:rPr lang="hu-HU" sz="2400" dirty="0" err="1" smtClean="0"/>
              <a:t>Department</a:t>
            </a:r>
            <a:r>
              <a:rPr lang="hu-HU" sz="2400" dirty="0" smtClean="0"/>
              <a:t> of </a:t>
            </a:r>
            <a:r>
              <a:rPr lang="hu-HU" sz="2400" dirty="0" err="1" smtClean="0"/>
              <a:t>Chemical</a:t>
            </a:r>
            <a:r>
              <a:rPr lang="hu-HU" sz="2400" dirty="0" smtClean="0"/>
              <a:t> </a:t>
            </a:r>
            <a:r>
              <a:rPr lang="hu-HU" sz="2400" dirty="0" err="1" smtClean="0"/>
              <a:t>Informatics</a:t>
            </a:r>
            <a:endParaRPr lang="hu-HU" sz="2400" dirty="0"/>
          </a:p>
        </p:txBody>
      </p:sp>
      <p:sp>
        <p:nvSpPr>
          <p:cNvPr id="4" name="Szövegdoboz 3"/>
          <p:cNvSpPr txBox="1"/>
          <p:nvPr/>
        </p:nvSpPr>
        <p:spPr>
          <a:xfrm>
            <a:off x="3653164" y="-27384"/>
            <a:ext cx="5455340" cy="338554"/>
          </a:xfrm>
          <a:prstGeom prst="rect">
            <a:avLst/>
          </a:prstGeom>
          <a:noFill/>
        </p:spPr>
        <p:txBody>
          <a:bodyPr wrap="none" rtlCol="0">
            <a:spAutoFit/>
          </a:bodyPr>
          <a:lstStyle/>
          <a:p>
            <a:r>
              <a:rPr lang="hu-HU" sz="1600" dirty="0" smtClean="0">
                <a:solidFill>
                  <a:schemeClr val="bg1"/>
                </a:solidFill>
                <a:effectLst>
                  <a:outerShdw blurRad="38100" dist="38100" dir="2700000" algn="tl">
                    <a:srgbClr val="000000">
                      <a:alpha val="43137"/>
                    </a:srgbClr>
                  </a:outerShdw>
                </a:effectLst>
              </a:rPr>
              <a:t>University of Szeged, </a:t>
            </a:r>
            <a:r>
              <a:rPr lang="hu-HU" sz="1600" dirty="0" err="1" smtClean="0">
                <a:solidFill>
                  <a:schemeClr val="bg1"/>
                </a:solidFill>
                <a:effectLst>
                  <a:outerShdw blurRad="38100" dist="38100" dir="2700000" algn="tl">
                    <a:srgbClr val="000000">
                      <a:alpha val="43137"/>
                    </a:srgbClr>
                  </a:outerShdw>
                </a:effectLst>
              </a:rPr>
              <a:t>Department</a:t>
            </a:r>
            <a:r>
              <a:rPr lang="hu-HU" sz="1600" dirty="0" smtClean="0">
                <a:solidFill>
                  <a:schemeClr val="bg1"/>
                </a:solidFill>
                <a:effectLst>
                  <a:outerShdw blurRad="38100" dist="38100" dir="2700000" algn="tl">
                    <a:srgbClr val="000000">
                      <a:alpha val="43137"/>
                    </a:srgbClr>
                  </a:outerShdw>
                </a:effectLst>
              </a:rPr>
              <a:t> of </a:t>
            </a:r>
            <a:r>
              <a:rPr lang="hu-HU" sz="1600" dirty="0" err="1" smtClean="0">
                <a:solidFill>
                  <a:schemeClr val="bg1"/>
                </a:solidFill>
                <a:effectLst>
                  <a:outerShdw blurRad="38100" dist="38100" dir="2700000" algn="tl">
                    <a:srgbClr val="000000">
                      <a:alpha val="43137"/>
                    </a:srgbClr>
                  </a:outerShdw>
                </a:effectLst>
              </a:rPr>
              <a:t>Chemical</a:t>
            </a:r>
            <a:r>
              <a:rPr lang="hu-HU" sz="1600" dirty="0" smtClean="0">
                <a:solidFill>
                  <a:schemeClr val="bg1"/>
                </a:solidFill>
                <a:effectLst>
                  <a:outerShdw blurRad="38100" dist="38100" dir="2700000" algn="tl">
                    <a:srgbClr val="000000">
                      <a:alpha val="43137"/>
                    </a:srgbClr>
                  </a:outerShdw>
                </a:effectLst>
              </a:rPr>
              <a:t> </a:t>
            </a:r>
            <a:r>
              <a:rPr lang="hu-HU" sz="1600" dirty="0" err="1" smtClean="0">
                <a:solidFill>
                  <a:schemeClr val="bg1"/>
                </a:solidFill>
                <a:effectLst>
                  <a:outerShdw blurRad="38100" dist="38100" dir="2700000" algn="tl">
                    <a:srgbClr val="000000">
                      <a:alpha val="43137"/>
                    </a:srgbClr>
                  </a:outerShdw>
                </a:effectLst>
              </a:rPr>
              <a:t>Informatics</a:t>
            </a:r>
            <a:endParaRPr lang="en-US"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9558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Details</a:t>
            </a:r>
            <a:r>
              <a:rPr lang="hu-HU" dirty="0" smtClean="0"/>
              <a:t> of </a:t>
            </a:r>
            <a:r>
              <a:rPr lang="hu-HU" dirty="0" err="1" smtClean="0"/>
              <a:t>computations</a:t>
            </a:r>
            <a:endParaRPr lang="en-US" dirty="0"/>
          </a:p>
        </p:txBody>
      </p:sp>
      <p:sp>
        <p:nvSpPr>
          <p:cNvPr id="3" name="Content Placeholder 2"/>
          <p:cNvSpPr>
            <a:spLocks noGrp="1"/>
          </p:cNvSpPr>
          <p:nvPr>
            <p:ph idx="1"/>
          </p:nvPr>
        </p:nvSpPr>
        <p:spPr/>
        <p:txBody>
          <a:bodyPr>
            <a:normAutofit lnSpcReduction="10000"/>
          </a:bodyPr>
          <a:lstStyle/>
          <a:p>
            <a:pPr algn="just"/>
            <a:r>
              <a:rPr lang="en-US" sz="3600" dirty="0"/>
              <a:t>I</a:t>
            </a:r>
            <a:r>
              <a:rPr lang="en-US" sz="3600" dirty="0" smtClean="0"/>
              <a:t>somers and spatial conformations</a:t>
            </a:r>
          </a:p>
          <a:p>
            <a:pPr marL="0" indent="0" algn="just">
              <a:buNone/>
            </a:pPr>
            <a:r>
              <a:rPr lang="en-US" sz="2400" dirty="0" smtClean="0"/>
              <a:t>-</a:t>
            </a:r>
            <a:r>
              <a:rPr lang="en-US" sz="2400" b="1" dirty="0" smtClean="0"/>
              <a:t>Glyceraldehyde: </a:t>
            </a:r>
            <a:endParaRPr lang="hu-HU" sz="2400" b="1" dirty="0" smtClean="0"/>
          </a:p>
          <a:p>
            <a:pPr marL="0" indent="0">
              <a:buNone/>
            </a:pPr>
            <a:r>
              <a:rPr lang="en-US" sz="2400" b="1" dirty="0" smtClean="0"/>
              <a:t>277 com files on gas phase and 277 in aqueous phase.</a:t>
            </a:r>
          </a:p>
          <a:p>
            <a:pPr marL="0" indent="0" algn="just">
              <a:buNone/>
            </a:pPr>
            <a:r>
              <a:rPr lang="en-US" sz="2400" b="1" dirty="0" smtClean="0"/>
              <a:t>-Pyrimidine: </a:t>
            </a:r>
            <a:endParaRPr lang="hu-HU" sz="2400" b="1" dirty="0" smtClean="0"/>
          </a:p>
          <a:p>
            <a:pPr marL="0" indent="0" algn="just">
              <a:buNone/>
            </a:pPr>
            <a:r>
              <a:rPr lang="en-US" sz="2400" b="1" dirty="0" smtClean="0"/>
              <a:t>7983 com files on gas phase and 7983 in aqueous phase.</a:t>
            </a:r>
          </a:p>
          <a:p>
            <a:pPr marL="0" indent="0">
              <a:buNone/>
            </a:pPr>
            <a:r>
              <a:rPr lang="en-US" sz="2400" dirty="0" smtClean="0"/>
              <a:t/>
            </a:r>
            <a:br>
              <a:rPr lang="en-US" sz="2400" dirty="0" smtClean="0"/>
            </a:br>
            <a:r>
              <a:rPr lang="en-US" sz="2400" dirty="0" smtClean="0"/>
              <a:t>- Spatial conformations makes reference to the generation of some species that are exactly the same but the orientation in the space (relative Cartesian coordinates of the entire specie) is different, This leads to different electronic/atomic interactions.</a:t>
            </a:r>
          </a:p>
          <a:p>
            <a:pPr marL="0" indent="0" algn="just">
              <a:buNone/>
            </a:pPr>
            <a:endParaRPr lang="en-US" sz="2400" dirty="0" smtClean="0"/>
          </a:p>
          <a:p>
            <a:endParaRPr lang="en-US" dirty="0" smtClean="0"/>
          </a:p>
          <a:p>
            <a:pPr marL="0" indent="0">
              <a:buNone/>
            </a:pPr>
            <a:endParaRPr lang="en-US" sz="2800" dirty="0"/>
          </a:p>
        </p:txBody>
      </p:sp>
      <p:sp>
        <p:nvSpPr>
          <p:cNvPr id="4" name="Szövegdoboz 3"/>
          <p:cNvSpPr txBox="1"/>
          <p:nvPr/>
        </p:nvSpPr>
        <p:spPr>
          <a:xfrm>
            <a:off x="3653164" y="-27384"/>
            <a:ext cx="5455340" cy="338554"/>
          </a:xfrm>
          <a:prstGeom prst="rect">
            <a:avLst/>
          </a:prstGeom>
          <a:noFill/>
        </p:spPr>
        <p:txBody>
          <a:bodyPr wrap="none" rtlCol="0">
            <a:spAutoFit/>
          </a:bodyPr>
          <a:lstStyle/>
          <a:p>
            <a:r>
              <a:rPr lang="hu-HU" sz="1600" dirty="0" smtClean="0">
                <a:solidFill>
                  <a:schemeClr val="bg1"/>
                </a:solidFill>
                <a:effectLst>
                  <a:outerShdw blurRad="38100" dist="38100" dir="2700000" algn="tl">
                    <a:srgbClr val="000000">
                      <a:alpha val="43137"/>
                    </a:srgbClr>
                  </a:outerShdw>
                </a:effectLst>
              </a:rPr>
              <a:t>University of Szeged, </a:t>
            </a:r>
            <a:r>
              <a:rPr lang="hu-HU" sz="1600" dirty="0" err="1" smtClean="0">
                <a:solidFill>
                  <a:schemeClr val="bg1"/>
                </a:solidFill>
                <a:effectLst>
                  <a:outerShdw blurRad="38100" dist="38100" dir="2700000" algn="tl">
                    <a:srgbClr val="000000">
                      <a:alpha val="43137"/>
                    </a:srgbClr>
                  </a:outerShdw>
                </a:effectLst>
              </a:rPr>
              <a:t>Department</a:t>
            </a:r>
            <a:r>
              <a:rPr lang="hu-HU" sz="1600" dirty="0" smtClean="0">
                <a:solidFill>
                  <a:schemeClr val="bg1"/>
                </a:solidFill>
                <a:effectLst>
                  <a:outerShdw blurRad="38100" dist="38100" dir="2700000" algn="tl">
                    <a:srgbClr val="000000">
                      <a:alpha val="43137"/>
                    </a:srgbClr>
                  </a:outerShdw>
                </a:effectLst>
              </a:rPr>
              <a:t> of </a:t>
            </a:r>
            <a:r>
              <a:rPr lang="hu-HU" sz="1600" dirty="0" err="1" smtClean="0">
                <a:solidFill>
                  <a:schemeClr val="bg1"/>
                </a:solidFill>
                <a:effectLst>
                  <a:outerShdw blurRad="38100" dist="38100" dir="2700000" algn="tl">
                    <a:srgbClr val="000000">
                      <a:alpha val="43137"/>
                    </a:srgbClr>
                  </a:outerShdw>
                </a:effectLst>
              </a:rPr>
              <a:t>Chemical</a:t>
            </a:r>
            <a:r>
              <a:rPr lang="hu-HU" sz="1600" dirty="0" smtClean="0">
                <a:solidFill>
                  <a:schemeClr val="bg1"/>
                </a:solidFill>
                <a:effectLst>
                  <a:outerShdw blurRad="38100" dist="38100" dir="2700000" algn="tl">
                    <a:srgbClr val="000000">
                      <a:alpha val="43137"/>
                    </a:srgbClr>
                  </a:outerShdw>
                </a:effectLst>
              </a:rPr>
              <a:t> </a:t>
            </a:r>
            <a:r>
              <a:rPr lang="hu-HU" sz="1600" dirty="0" err="1" smtClean="0">
                <a:solidFill>
                  <a:schemeClr val="bg1"/>
                </a:solidFill>
                <a:effectLst>
                  <a:outerShdw blurRad="38100" dist="38100" dir="2700000" algn="tl">
                    <a:srgbClr val="000000">
                      <a:alpha val="43137"/>
                    </a:srgbClr>
                  </a:outerShdw>
                </a:effectLst>
              </a:rPr>
              <a:t>Informatics</a:t>
            </a:r>
            <a:endParaRPr lang="en-US"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6007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Details</a:t>
            </a:r>
            <a:r>
              <a:rPr lang="hu-HU" dirty="0"/>
              <a:t> of </a:t>
            </a:r>
            <a:r>
              <a:rPr lang="hu-HU" dirty="0" err="1"/>
              <a:t>computations</a:t>
            </a:r>
            <a:endParaRPr lang="en-US" dirty="0"/>
          </a:p>
        </p:txBody>
      </p:sp>
      <p:sp>
        <p:nvSpPr>
          <p:cNvPr id="3" name="Content Placeholder 2"/>
          <p:cNvSpPr>
            <a:spLocks noGrp="1"/>
          </p:cNvSpPr>
          <p:nvPr>
            <p:ph idx="1"/>
          </p:nvPr>
        </p:nvSpPr>
        <p:spPr>
          <a:xfrm>
            <a:off x="683568" y="1390918"/>
            <a:ext cx="7920880" cy="4990410"/>
          </a:xfrm>
        </p:spPr>
        <p:txBody>
          <a:bodyPr>
            <a:normAutofit fontScale="85000" lnSpcReduction="10000"/>
          </a:bodyPr>
          <a:lstStyle/>
          <a:p>
            <a:r>
              <a:rPr lang="en-US" sz="2400" b="1" dirty="0" smtClean="0"/>
              <a:t>Gaussian 09 </a:t>
            </a:r>
          </a:p>
          <a:p>
            <a:pPr marL="0" indent="-457200">
              <a:buFontTx/>
              <a:buChar char="-"/>
            </a:pPr>
            <a:r>
              <a:rPr lang="en-US" sz="2400" dirty="0" smtClean="0"/>
              <a:t>Calculation on G09 were made </a:t>
            </a:r>
            <a:r>
              <a:rPr lang="en-US" sz="2400" dirty="0"/>
              <a:t>u</a:t>
            </a:r>
            <a:r>
              <a:rPr lang="en-US" sz="2400" dirty="0" smtClean="0"/>
              <a:t>nder G3MP2B3 method</a:t>
            </a:r>
            <a:r>
              <a:rPr lang="hu-HU" sz="2400" dirty="0"/>
              <a:t>:</a:t>
            </a:r>
            <a:r>
              <a:rPr lang="en-US" sz="2400" dirty="0" smtClean="0"/>
              <a:t/>
            </a:r>
            <a:br>
              <a:rPr lang="en-US" sz="2400" dirty="0" smtClean="0"/>
            </a:br>
            <a:r>
              <a:rPr lang="hu-HU" sz="2400" dirty="0" smtClean="0"/>
              <a:t>	</a:t>
            </a:r>
            <a:r>
              <a:rPr lang="en-US" sz="2400" dirty="0" smtClean="0"/>
              <a:t>Optimization, frequency, QCISD(T) and MP2 calculation.</a:t>
            </a:r>
            <a:br>
              <a:rPr lang="en-US" sz="2400" dirty="0" smtClean="0"/>
            </a:br>
            <a:r>
              <a:rPr lang="hu-HU" sz="2400" dirty="0"/>
              <a:t>	</a:t>
            </a:r>
            <a:r>
              <a:rPr lang="en-US" sz="2400" dirty="0" smtClean="0"/>
              <a:t>Each calculation used 8 processor from the cluster.</a:t>
            </a:r>
            <a:r>
              <a:rPr lang="en-US" sz="2400" dirty="0"/>
              <a:t/>
            </a:r>
            <a:br>
              <a:rPr lang="en-US" sz="2400" dirty="0"/>
            </a:br>
            <a:endParaRPr lang="hu-HU" sz="2400" dirty="0" smtClean="0"/>
          </a:p>
          <a:p>
            <a:pPr>
              <a:buFontTx/>
              <a:buChar char="-"/>
            </a:pPr>
            <a:r>
              <a:rPr lang="en-US" sz="2400" dirty="0" smtClean="0"/>
              <a:t>For the Gas Phase Glyceraldehyde isomers calculation it took:</a:t>
            </a:r>
            <a:br>
              <a:rPr lang="en-US" sz="2400" dirty="0" smtClean="0"/>
            </a:br>
            <a:r>
              <a:rPr lang="en-US" sz="2400" dirty="0" smtClean="0"/>
              <a:t/>
            </a:r>
            <a:br>
              <a:rPr lang="en-US" sz="2400" dirty="0" smtClean="0"/>
            </a:br>
            <a:r>
              <a:rPr lang="en-US" sz="2400" dirty="0" smtClean="0"/>
              <a:t>	49 days, 9 hours, 59 minutes and 50 seconds CPU time</a:t>
            </a:r>
            <a:br>
              <a:rPr lang="en-US" sz="2400" dirty="0" smtClean="0"/>
            </a:br>
            <a:r>
              <a:rPr lang="en-US" sz="2400" dirty="0" smtClean="0"/>
              <a:t>	  6 days, 4 hours, 14 minutes and 59 seconds clock time</a:t>
            </a:r>
            <a:endParaRPr lang="hu-HU" sz="2400" dirty="0" smtClean="0"/>
          </a:p>
          <a:p>
            <a:pPr marL="0" indent="0">
              <a:buNone/>
            </a:pPr>
            <a:endParaRPr lang="hu-HU" sz="2400" dirty="0"/>
          </a:p>
          <a:p>
            <a:pPr>
              <a:buFontTx/>
              <a:buChar char="-"/>
            </a:pPr>
            <a:r>
              <a:rPr lang="en-US" sz="2400" dirty="0" smtClean="0"/>
              <a:t>For the Gas Phase Pyrimidine isomers calculation it took:</a:t>
            </a:r>
            <a:br>
              <a:rPr lang="en-US" sz="2400" dirty="0" smtClean="0"/>
            </a:br>
            <a:r>
              <a:rPr lang="en-US" sz="2400" dirty="0" smtClean="0"/>
              <a:t>	</a:t>
            </a:r>
            <a:r>
              <a:rPr lang="en-US" sz="2000" dirty="0" smtClean="0"/>
              <a:t>1131 days, 16 hours, 23 minutes and 47.1 seconds CPU time</a:t>
            </a:r>
            <a:br>
              <a:rPr lang="en-US" sz="2000" dirty="0" smtClean="0"/>
            </a:br>
            <a:r>
              <a:rPr lang="en-US" sz="2000" dirty="0" smtClean="0"/>
              <a:t>	 </a:t>
            </a:r>
            <a:r>
              <a:rPr lang="hu-HU" sz="2000" dirty="0" smtClean="0"/>
              <a:t> </a:t>
            </a:r>
            <a:r>
              <a:rPr lang="en-US" sz="2000" dirty="0" smtClean="0"/>
              <a:t>141 days, 11  hours, 3 minutes and 23.4 seconds, clock time</a:t>
            </a:r>
            <a:br>
              <a:rPr lang="en-US" sz="2000" dirty="0" smtClean="0"/>
            </a:br>
            <a:r>
              <a:rPr lang="en-US" sz="2000" dirty="0" smtClean="0"/>
              <a:t>				</a:t>
            </a:r>
          </a:p>
        </p:txBody>
      </p:sp>
      <p:sp>
        <p:nvSpPr>
          <p:cNvPr id="4" name="Szövegdoboz 3"/>
          <p:cNvSpPr txBox="1"/>
          <p:nvPr/>
        </p:nvSpPr>
        <p:spPr>
          <a:xfrm>
            <a:off x="3653164" y="-27384"/>
            <a:ext cx="5455340" cy="338554"/>
          </a:xfrm>
          <a:prstGeom prst="rect">
            <a:avLst/>
          </a:prstGeom>
          <a:noFill/>
        </p:spPr>
        <p:txBody>
          <a:bodyPr wrap="none" rtlCol="0">
            <a:spAutoFit/>
          </a:bodyPr>
          <a:lstStyle/>
          <a:p>
            <a:r>
              <a:rPr lang="hu-HU" sz="1600" dirty="0" smtClean="0">
                <a:solidFill>
                  <a:schemeClr val="bg1"/>
                </a:solidFill>
                <a:effectLst>
                  <a:outerShdw blurRad="38100" dist="38100" dir="2700000" algn="tl">
                    <a:srgbClr val="000000">
                      <a:alpha val="43137"/>
                    </a:srgbClr>
                  </a:outerShdw>
                </a:effectLst>
              </a:rPr>
              <a:t>University of Szeged, </a:t>
            </a:r>
            <a:r>
              <a:rPr lang="hu-HU" sz="1600" dirty="0" err="1" smtClean="0">
                <a:solidFill>
                  <a:schemeClr val="bg1"/>
                </a:solidFill>
                <a:effectLst>
                  <a:outerShdw blurRad="38100" dist="38100" dir="2700000" algn="tl">
                    <a:srgbClr val="000000">
                      <a:alpha val="43137"/>
                    </a:srgbClr>
                  </a:outerShdw>
                </a:effectLst>
              </a:rPr>
              <a:t>Department</a:t>
            </a:r>
            <a:r>
              <a:rPr lang="hu-HU" sz="1600" dirty="0" smtClean="0">
                <a:solidFill>
                  <a:schemeClr val="bg1"/>
                </a:solidFill>
                <a:effectLst>
                  <a:outerShdw blurRad="38100" dist="38100" dir="2700000" algn="tl">
                    <a:srgbClr val="000000">
                      <a:alpha val="43137"/>
                    </a:srgbClr>
                  </a:outerShdw>
                </a:effectLst>
              </a:rPr>
              <a:t> of </a:t>
            </a:r>
            <a:r>
              <a:rPr lang="hu-HU" sz="1600" dirty="0" err="1" smtClean="0">
                <a:solidFill>
                  <a:schemeClr val="bg1"/>
                </a:solidFill>
                <a:effectLst>
                  <a:outerShdw blurRad="38100" dist="38100" dir="2700000" algn="tl">
                    <a:srgbClr val="000000">
                      <a:alpha val="43137"/>
                    </a:srgbClr>
                  </a:outerShdw>
                </a:effectLst>
              </a:rPr>
              <a:t>Chemical</a:t>
            </a:r>
            <a:r>
              <a:rPr lang="hu-HU" sz="1600" dirty="0" smtClean="0">
                <a:solidFill>
                  <a:schemeClr val="bg1"/>
                </a:solidFill>
                <a:effectLst>
                  <a:outerShdw blurRad="38100" dist="38100" dir="2700000" algn="tl">
                    <a:srgbClr val="000000">
                      <a:alpha val="43137"/>
                    </a:srgbClr>
                  </a:outerShdw>
                </a:effectLst>
              </a:rPr>
              <a:t> </a:t>
            </a:r>
            <a:r>
              <a:rPr lang="hu-HU" sz="1600" dirty="0" err="1" smtClean="0">
                <a:solidFill>
                  <a:schemeClr val="bg1"/>
                </a:solidFill>
                <a:effectLst>
                  <a:outerShdw blurRad="38100" dist="38100" dir="2700000" algn="tl">
                    <a:srgbClr val="000000">
                      <a:alpha val="43137"/>
                    </a:srgbClr>
                  </a:outerShdw>
                </a:effectLst>
              </a:rPr>
              <a:t>Informatics</a:t>
            </a:r>
            <a:endParaRPr lang="en-US"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8624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188640"/>
            <a:ext cx="8229600" cy="990600"/>
          </a:xfrm>
        </p:spPr>
        <p:txBody>
          <a:bodyPr/>
          <a:lstStyle/>
          <a:p>
            <a:r>
              <a:rPr lang="hu-HU" sz="4000" dirty="0" err="1"/>
              <a:t>Database</a:t>
            </a:r>
            <a:r>
              <a:rPr lang="hu-HU" sz="4000" dirty="0"/>
              <a:t>  </a:t>
            </a:r>
            <a:endParaRPr lang="en-US" sz="4000" dirty="0"/>
          </a:p>
        </p:txBody>
      </p:sp>
      <p:pic>
        <p:nvPicPr>
          <p:cNvPr id="1198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628775"/>
            <a:ext cx="72723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4" name="Text Box 6"/>
          <p:cNvSpPr txBox="1">
            <a:spLocks noChangeArrowheads="1"/>
          </p:cNvSpPr>
          <p:nvPr/>
        </p:nvSpPr>
        <p:spPr bwMode="auto">
          <a:xfrm>
            <a:off x="2332038" y="1052513"/>
            <a:ext cx="47688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hu-HU" sz="2800" i="1" dirty="0">
                <a:solidFill>
                  <a:schemeClr val="bg2"/>
                </a:solidFill>
                <a:effectLst>
                  <a:outerShdw blurRad="38100" dist="38100" dir="2700000" algn="tl">
                    <a:srgbClr val="C0C0C0"/>
                  </a:outerShdw>
                </a:effectLst>
              </a:rPr>
              <a:t>STRUCTURAL HIERARCHY</a:t>
            </a:r>
            <a:endParaRPr lang="en-US" sz="2800" i="1" dirty="0">
              <a:solidFill>
                <a:schemeClr val="bg2"/>
              </a:solidFill>
              <a:effectLst>
                <a:outerShdw blurRad="38100" dist="38100" dir="2700000" algn="tl">
                  <a:srgbClr val="C0C0C0"/>
                </a:outerShdw>
              </a:effectLst>
            </a:endParaRPr>
          </a:p>
        </p:txBody>
      </p:sp>
      <p:sp>
        <p:nvSpPr>
          <p:cNvPr id="119816" name="Line 8"/>
          <p:cNvSpPr>
            <a:spLocks noChangeShapeType="1"/>
          </p:cNvSpPr>
          <p:nvPr/>
        </p:nvSpPr>
        <p:spPr bwMode="auto">
          <a:xfrm>
            <a:off x="250825" y="1052513"/>
            <a:ext cx="8424863" cy="0"/>
          </a:xfrm>
          <a:prstGeom prst="line">
            <a:avLst/>
          </a:prstGeom>
          <a:noFill/>
          <a:ln w="57150" cmpd="thinThick">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Szövegdoboz 5"/>
          <p:cNvSpPr txBox="1"/>
          <p:nvPr/>
        </p:nvSpPr>
        <p:spPr>
          <a:xfrm>
            <a:off x="3653164" y="-27384"/>
            <a:ext cx="5455340" cy="338554"/>
          </a:xfrm>
          <a:prstGeom prst="rect">
            <a:avLst/>
          </a:prstGeom>
          <a:noFill/>
        </p:spPr>
        <p:txBody>
          <a:bodyPr wrap="none" rtlCol="0">
            <a:spAutoFit/>
          </a:bodyPr>
          <a:lstStyle/>
          <a:p>
            <a:r>
              <a:rPr lang="hu-HU" sz="1600" dirty="0" smtClean="0">
                <a:solidFill>
                  <a:schemeClr val="bg1"/>
                </a:solidFill>
                <a:effectLst>
                  <a:outerShdw blurRad="38100" dist="38100" dir="2700000" algn="tl">
                    <a:srgbClr val="000000">
                      <a:alpha val="43137"/>
                    </a:srgbClr>
                  </a:outerShdw>
                </a:effectLst>
              </a:rPr>
              <a:t>University of Szeged, </a:t>
            </a:r>
            <a:r>
              <a:rPr lang="hu-HU" sz="1600" dirty="0" err="1" smtClean="0">
                <a:solidFill>
                  <a:schemeClr val="bg1"/>
                </a:solidFill>
                <a:effectLst>
                  <a:outerShdw blurRad="38100" dist="38100" dir="2700000" algn="tl">
                    <a:srgbClr val="000000">
                      <a:alpha val="43137"/>
                    </a:srgbClr>
                  </a:outerShdw>
                </a:effectLst>
              </a:rPr>
              <a:t>Department</a:t>
            </a:r>
            <a:r>
              <a:rPr lang="hu-HU" sz="1600" dirty="0" smtClean="0">
                <a:solidFill>
                  <a:schemeClr val="bg1"/>
                </a:solidFill>
                <a:effectLst>
                  <a:outerShdw blurRad="38100" dist="38100" dir="2700000" algn="tl">
                    <a:srgbClr val="000000">
                      <a:alpha val="43137"/>
                    </a:srgbClr>
                  </a:outerShdw>
                </a:effectLst>
              </a:rPr>
              <a:t> of </a:t>
            </a:r>
            <a:r>
              <a:rPr lang="hu-HU" sz="1600" dirty="0" err="1" smtClean="0">
                <a:solidFill>
                  <a:schemeClr val="bg1"/>
                </a:solidFill>
                <a:effectLst>
                  <a:outerShdw blurRad="38100" dist="38100" dir="2700000" algn="tl">
                    <a:srgbClr val="000000">
                      <a:alpha val="43137"/>
                    </a:srgbClr>
                  </a:outerShdw>
                </a:effectLst>
              </a:rPr>
              <a:t>Chemical</a:t>
            </a:r>
            <a:r>
              <a:rPr lang="hu-HU" sz="1600" dirty="0" smtClean="0">
                <a:solidFill>
                  <a:schemeClr val="bg1"/>
                </a:solidFill>
                <a:effectLst>
                  <a:outerShdw blurRad="38100" dist="38100" dir="2700000" algn="tl">
                    <a:srgbClr val="000000">
                      <a:alpha val="43137"/>
                    </a:srgbClr>
                  </a:outerShdw>
                </a:effectLst>
              </a:rPr>
              <a:t> </a:t>
            </a:r>
            <a:r>
              <a:rPr lang="hu-HU" sz="1600" dirty="0" err="1" smtClean="0">
                <a:solidFill>
                  <a:schemeClr val="bg1"/>
                </a:solidFill>
                <a:effectLst>
                  <a:outerShdw blurRad="38100" dist="38100" dir="2700000" algn="tl">
                    <a:srgbClr val="000000">
                      <a:alpha val="43137"/>
                    </a:srgbClr>
                  </a:outerShdw>
                </a:effectLst>
              </a:rPr>
              <a:t>Informatics</a:t>
            </a:r>
            <a:endParaRPr lang="en-US"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9031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88640"/>
            <a:ext cx="8229600" cy="990600"/>
          </a:xfrm>
        </p:spPr>
        <p:txBody>
          <a:bodyPr/>
          <a:lstStyle/>
          <a:p>
            <a:r>
              <a:rPr lang="hu-HU" sz="4000" dirty="0" err="1"/>
              <a:t>Database</a:t>
            </a:r>
            <a:r>
              <a:rPr lang="hu-HU" sz="4000" dirty="0"/>
              <a:t>  </a:t>
            </a:r>
            <a:endParaRPr lang="en-US" sz="4000" dirty="0"/>
          </a:p>
        </p:txBody>
      </p:sp>
      <p:pic>
        <p:nvPicPr>
          <p:cNvPr id="1177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050" y="1484313"/>
            <a:ext cx="5545138" cy="52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Text Box 5"/>
          <p:cNvSpPr txBox="1">
            <a:spLocks noChangeArrowheads="1"/>
          </p:cNvSpPr>
          <p:nvPr/>
        </p:nvSpPr>
        <p:spPr bwMode="auto">
          <a:xfrm>
            <a:off x="3132138" y="1052513"/>
            <a:ext cx="17065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800" i="1" dirty="0">
                <a:solidFill>
                  <a:schemeClr val="bg2">
                    <a:lumMod val="25000"/>
                  </a:schemeClr>
                </a:solidFill>
                <a:effectLst>
                  <a:outerShdw blurRad="38100" dist="38100" dir="2700000" algn="tl">
                    <a:srgbClr val="C0C0C0"/>
                  </a:outerShdw>
                </a:effectLst>
              </a:rPr>
              <a:t>MODULS</a:t>
            </a:r>
            <a:endParaRPr lang="en-US" sz="2800" i="1" dirty="0">
              <a:solidFill>
                <a:schemeClr val="bg2">
                  <a:lumMod val="25000"/>
                </a:schemeClr>
              </a:solidFill>
              <a:effectLst>
                <a:outerShdw blurRad="38100" dist="38100" dir="2700000" algn="tl">
                  <a:srgbClr val="C0C0C0"/>
                </a:outerShdw>
              </a:effectLst>
            </a:endParaRPr>
          </a:p>
        </p:txBody>
      </p:sp>
      <p:sp>
        <p:nvSpPr>
          <p:cNvPr id="117768" name="Line 8"/>
          <p:cNvSpPr>
            <a:spLocks noChangeShapeType="1"/>
          </p:cNvSpPr>
          <p:nvPr/>
        </p:nvSpPr>
        <p:spPr bwMode="auto">
          <a:xfrm>
            <a:off x="250825" y="1052513"/>
            <a:ext cx="8424863" cy="0"/>
          </a:xfrm>
          <a:prstGeom prst="line">
            <a:avLst/>
          </a:prstGeom>
          <a:noFill/>
          <a:ln w="57150" cmpd="thinThick">
            <a:solidFill>
              <a:schemeClr val="bg2">
                <a:lumMod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69" name="Text Box 9"/>
          <p:cNvSpPr txBox="1">
            <a:spLocks noChangeArrowheads="1"/>
          </p:cNvSpPr>
          <p:nvPr/>
        </p:nvSpPr>
        <p:spPr bwMode="auto">
          <a:xfrm>
            <a:off x="424721" y="3141663"/>
            <a:ext cx="15953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hu-HU" dirty="0"/>
              <a:t>15 x 10</a:t>
            </a:r>
            <a:r>
              <a:rPr lang="hu-HU" baseline="30000" dirty="0"/>
              <a:t>6 </a:t>
            </a:r>
          </a:p>
          <a:p>
            <a:pPr algn="ctr"/>
            <a:r>
              <a:rPr lang="hu-HU" dirty="0"/>
              <a:t>„</a:t>
            </a:r>
            <a:r>
              <a:rPr lang="hu-HU" dirty="0" err="1" smtClean="0"/>
              <a:t>known</a:t>
            </a:r>
            <a:r>
              <a:rPr lang="hu-HU" dirty="0" smtClean="0"/>
              <a:t> </a:t>
            </a:r>
            <a:r>
              <a:rPr lang="hu-HU" dirty="0" err="1"/>
              <a:t>small</a:t>
            </a:r>
            <a:r>
              <a:rPr lang="hu-HU" dirty="0"/>
              <a:t> </a:t>
            </a:r>
            <a:br>
              <a:rPr lang="hu-HU" dirty="0"/>
            </a:br>
            <a:r>
              <a:rPr lang="hu-HU" dirty="0" err="1"/>
              <a:t>molecule</a:t>
            </a:r>
            <a:r>
              <a:rPr lang="hu-HU" dirty="0"/>
              <a:t>”</a:t>
            </a:r>
            <a:endParaRPr lang="en-US" dirty="0"/>
          </a:p>
        </p:txBody>
      </p:sp>
      <p:sp>
        <p:nvSpPr>
          <p:cNvPr id="117770" name="Text Box 10"/>
          <p:cNvSpPr txBox="1">
            <a:spLocks noChangeArrowheads="1"/>
          </p:cNvSpPr>
          <p:nvPr/>
        </p:nvSpPr>
        <p:spPr bwMode="auto">
          <a:xfrm>
            <a:off x="7607300" y="3141663"/>
            <a:ext cx="16192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hu-HU" dirty="0" smtClean="0"/>
              <a:t>5</a:t>
            </a:r>
            <a:r>
              <a:rPr lang="en-US" dirty="0" smtClean="0"/>
              <a:t>5000</a:t>
            </a:r>
            <a:r>
              <a:rPr lang="hu-HU" baseline="30000" dirty="0" smtClean="0"/>
              <a:t> </a:t>
            </a:r>
            <a:endParaRPr lang="hu-HU" baseline="30000" dirty="0"/>
          </a:p>
          <a:p>
            <a:pPr algn="ctr"/>
            <a:r>
              <a:rPr lang="hu-HU" dirty="0"/>
              <a:t>„</a:t>
            </a:r>
            <a:r>
              <a:rPr lang="hu-HU" dirty="0" err="1"/>
              <a:t>know</a:t>
            </a:r>
            <a:r>
              <a:rPr lang="hu-HU" dirty="0"/>
              <a:t> </a:t>
            </a:r>
            <a:r>
              <a:rPr lang="en-US" dirty="0"/>
              <a:t>protein</a:t>
            </a:r>
            <a:r>
              <a:rPr lang="hu-HU" dirty="0"/>
              <a:t> </a:t>
            </a:r>
            <a:br>
              <a:rPr lang="hu-HU" dirty="0"/>
            </a:br>
            <a:r>
              <a:rPr lang="en-US" dirty="0"/>
              <a:t>structure</a:t>
            </a:r>
            <a:r>
              <a:rPr lang="hu-HU" dirty="0"/>
              <a:t>”</a:t>
            </a:r>
            <a:endParaRPr lang="en-US" dirty="0"/>
          </a:p>
        </p:txBody>
      </p:sp>
      <p:sp>
        <p:nvSpPr>
          <p:cNvPr id="8" name="Szövegdoboz 7"/>
          <p:cNvSpPr txBox="1"/>
          <p:nvPr/>
        </p:nvSpPr>
        <p:spPr>
          <a:xfrm>
            <a:off x="3653164" y="-27384"/>
            <a:ext cx="5455340" cy="338554"/>
          </a:xfrm>
          <a:prstGeom prst="rect">
            <a:avLst/>
          </a:prstGeom>
          <a:noFill/>
        </p:spPr>
        <p:txBody>
          <a:bodyPr wrap="none" rtlCol="0">
            <a:spAutoFit/>
          </a:bodyPr>
          <a:lstStyle/>
          <a:p>
            <a:r>
              <a:rPr lang="en-US" sz="1600" smtClean="0">
                <a:solidFill>
                  <a:schemeClr val="bg1"/>
                </a:solidFill>
                <a:effectLst>
                  <a:outerShdw blurRad="38100" dist="38100" dir="2700000" algn="tl">
                    <a:srgbClr val="000000">
                      <a:alpha val="43137"/>
                    </a:srgbClr>
                  </a:outerShdw>
                </a:effectLst>
              </a:rPr>
              <a:t>University of Szeged, Department of Chemical Informatics</a:t>
            </a:r>
            <a:endParaRPr lang="en-US" sz="160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765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r>
              <a:rPr lang="en-US" sz="4000"/>
              <a:t>Selections of models</a:t>
            </a:r>
          </a:p>
        </p:txBody>
      </p:sp>
      <p:grpSp>
        <p:nvGrpSpPr>
          <p:cNvPr id="2" name="Organization Chart 2"/>
          <p:cNvGrpSpPr>
            <a:grpSpLocks/>
          </p:cNvGrpSpPr>
          <p:nvPr/>
        </p:nvGrpSpPr>
        <p:grpSpPr bwMode="auto">
          <a:xfrm>
            <a:off x="250825" y="1125538"/>
            <a:ext cx="4302125" cy="4897437"/>
            <a:chOff x="1134" y="1271"/>
            <a:chExt cx="8775" cy="1584"/>
          </a:xfrm>
        </p:grpSpPr>
        <p:cxnSp>
          <p:nvCxnSpPr>
            <p:cNvPr id="1028" name="_s1028"/>
            <p:cNvCxnSpPr>
              <a:cxnSpLocks noChangeShapeType="1"/>
              <a:stCxn id="17" idx="4"/>
              <a:endCxn id="13" idx="2"/>
            </p:cNvCxnSpPr>
            <p:nvPr/>
          </p:nvCxnSpPr>
          <p:spPr bwMode="auto">
            <a:xfrm rot="10800000">
              <a:off x="8905" y="2423"/>
              <a:ext cx="143"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16" idx="0"/>
              <a:endCxn id="13" idx="2"/>
            </p:cNvCxnSpPr>
            <p:nvPr/>
          </p:nvCxnSpPr>
          <p:spPr bwMode="auto">
            <a:xfrm flipV="1">
              <a:off x="8760" y="2423"/>
              <a:ext cx="145"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15" idx="4"/>
              <a:endCxn id="12" idx="2"/>
            </p:cNvCxnSpPr>
            <p:nvPr/>
          </p:nvCxnSpPr>
          <p:spPr bwMode="auto">
            <a:xfrm rot="10800000">
              <a:off x="6600" y="2423"/>
              <a:ext cx="142"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14" idx="0"/>
              <a:endCxn id="12" idx="2"/>
            </p:cNvCxnSpPr>
            <p:nvPr/>
          </p:nvCxnSpPr>
          <p:spPr bwMode="auto">
            <a:xfrm flipV="1">
              <a:off x="6454" y="2423"/>
              <a:ext cx="146"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2" name="_s1032"/>
            <p:cNvCxnSpPr>
              <a:cxnSpLocks noChangeShapeType="1"/>
              <a:stCxn id="13" idx="4"/>
              <a:endCxn id="5" idx="2"/>
            </p:cNvCxnSpPr>
            <p:nvPr/>
          </p:nvCxnSpPr>
          <p:spPr bwMode="auto">
            <a:xfrm rot="10800000">
              <a:off x="7752" y="1991"/>
              <a:ext cx="719"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3" name="_s1033"/>
            <p:cNvCxnSpPr>
              <a:cxnSpLocks noChangeShapeType="1"/>
              <a:stCxn id="12" idx="0"/>
              <a:endCxn id="5" idx="2"/>
            </p:cNvCxnSpPr>
            <p:nvPr/>
          </p:nvCxnSpPr>
          <p:spPr bwMode="auto">
            <a:xfrm flipV="1">
              <a:off x="7030" y="1991"/>
              <a:ext cx="722"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4" name="_s1034"/>
            <p:cNvCxnSpPr>
              <a:cxnSpLocks noChangeShapeType="1"/>
              <a:stCxn id="7" idx="4"/>
              <a:endCxn id="4" idx="2"/>
            </p:cNvCxnSpPr>
            <p:nvPr/>
          </p:nvCxnSpPr>
          <p:spPr bwMode="auto">
            <a:xfrm rot="10800000">
              <a:off x="3294" y="1991"/>
              <a:ext cx="715"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5" name="_s1035"/>
            <p:cNvCxnSpPr>
              <a:cxnSpLocks noChangeShapeType="1"/>
              <a:stCxn id="6" idx="0"/>
              <a:endCxn id="4" idx="2"/>
            </p:cNvCxnSpPr>
            <p:nvPr/>
          </p:nvCxnSpPr>
          <p:spPr bwMode="auto">
            <a:xfrm flipV="1">
              <a:off x="2572" y="1991"/>
              <a:ext cx="722"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6" name="_s1036"/>
            <p:cNvCxnSpPr>
              <a:cxnSpLocks noChangeShapeType="1"/>
              <a:stCxn id="11" idx="4"/>
              <a:endCxn id="7" idx="2"/>
            </p:cNvCxnSpPr>
            <p:nvPr/>
          </p:nvCxnSpPr>
          <p:spPr bwMode="auto">
            <a:xfrm rot="10800000">
              <a:off x="4440" y="2423"/>
              <a:ext cx="142"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7" name="_s1037"/>
            <p:cNvCxnSpPr>
              <a:cxnSpLocks noChangeShapeType="1"/>
              <a:stCxn id="10" idx="0"/>
              <a:endCxn id="7" idx="2"/>
            </p:cNvCxnSpPr>
            <p:nvPr/>
          </p:nvCxnSpPr>
          <p:spPr bwMode="auto">
            <a:xfrm flipV="1">
              <a:off x="4298" y="2423"/>
              <a:ext cx="142"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8" name="_s1038"/>
            <p:cNvCxnSpPr>
              <a:cxnSpLocks noChangeShapeType="1"/>
              <a:stCxn id="9" idx="4"/>
              <a:endCxn id="6" idx="2"/>
            </p:cNvCxnSpPr>
            <p:nvPr/>
          </p:nvCxnSpPr>
          <p:spPr bwMode="auto">
            <a:xfrm rot="10800000">
              <a:off x="2141" y="2423"/>
              <a:ext cx="142" cy="28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9" name="_s1039"/>
            <p:cNvCxnSpPr>
              <a:cxnSpLocks noChangeShapeType="1"/>
              <a:stCxn id="8" idx="0"/>
              <a:endCxn id="6" idx="2"/>
            </p:cNvCxnSpPr>
            <p:nvPr/>
          </p:nvCxnSpPr>
          <p:spPr bwMode="auto">
            <a:xfrm flipV="1">
              <a:off x="1999" y="2423"/>
              <a:ext cx="142"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40" name="_s1040"/>
            <p:cNvCxnSpPr>
              <a:cxnSpLocks noChangeShapeType="1"/>
              <a:stCxn id="5" idx="6"/>
              <a:endCxn id="3" idx="2"/>
            </p:cNvCxnSpPr>
            <p:nvPr/>
          </p:nvCxnSpPr>
          <p:spPr bwMode="auto">
            <a:xfrm rot="5400000" flipH="1">
              <a:off x="6565" y="516"/>
              <a:ext cx="144" cy="2230"/>
            </a:xfrm>
            <a:prstGeom prst="bentConnector3">
              <a:avLst>
                <a:gd name="adj1" fmla="val 25713"/>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41" name="_s1041"/>
            <p:cNvCxnSpPr>
              <a:cxnSpLocks noChangeShapeType="1"/>
              <a:stCxn id="4" idx="6"/>
              <a:endCxn id="3" idx="2"/>
            </p:cNvCxnSpPr>
            <p:nvPr/>
          </p:nvCxnSpPr>
          <p:spPr bwMode="auto">
            <a:xfrm rot="16200000">
              <a:off x="4336" y="517"/>
              <a:ext cx="144" cy="2228"/>
            </a:xfrm>
            <a:prstGeom prst="bentConnector3">
              <a:avLst>
                <a:gd name="adj1" fmla="val 25713"/>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3" name="_s1042"/>
            <p:cNvSpPr>
              <a:spLocks noChangeArrowheads="1"/>
            </p:cNvSpPr>
            <p:nvPr/>
          </p:nvSpPr>
          <p:spPr bwMode="auto">
            <a:xfrm>
              <a:off x="5088" y="1271"/>
              <a:ext cx="864" cy="288"/>
            </a:xfrm>
            <a:prstGeom prst="bevel">
              <a:avLst>
                <a:gd name="adj" fmla="val 12500"/>
              </a:avLst>
            </a:prstGeom>
            <a:solidFill>
              <a:schemeClr val="accent1">
                <a:alpha val="50000"/>
              </a:schemeClr>
            </a:solidFill>
            <a:ln w="9525">
              <a:solidFill>
                <a:schemeClr val="bg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800" b="0" i="0" u="none" strike="noStrike" cap="none" normalizeH="0" baseline="0" smtClean="0">
                  <a:ln>
                    <a:noFill/>
                  </a:ln>
                  <a:solidFill>
                    <a:schemeClr val="tx1"/>
                  </a:solidFill>
                  <a:effectLst/>
                  <a:latin typeface="Arial" charset="0"/>
                </a:rPr>
                <a:t>Mole</a:t>
              </a:r>
              <a:r>
                <a:rPr kumimoji="0" lang="en-US" sz="800" b="0" i="0" u="none" strike="noStrike" cap="none" normalizeH="0" baseline="0" smtClean="0">
                  <a:ln>
                    <a:noFill/>
                  </a:ln>
                  <a:solidFill>
                    <a:schemeClr val="tx1"/>
                  </a:solidFill>
                  <a:effectLst/>
                  <a:latin typeface="Arial" charset="0"/>
                </a:rPr>
                <a:t>c</a:t>
              </a:r>
              <a:r>
                <a:rPr kumimoji="0" lang="hu-HU" sz="800" b="0" i="0" u="none" strike="noStrike" cap="none" normalizeH="0" baseline="0" smtClean="0">
                  <a:ln>
                    <a:noFill/>
                  </a:ln>
                  <a:solidFill>
                    <a:schemeClr val="tx1"/>
                  </a:solidFill>
                  <a:effectLst/>
                  <a:latin typeface="Arial" charset="0"/>
                </a:rPr>
                <a:t>ul</a:t>
              </a:r>
              <a:r>
                <a:rPr kumimoji="0" lang="en-US" sz="800" b="0" i="0" u="none" strike="noStrike" cap="none" normalizeH="0" baseline="0" smtClean="0">
                  <a:ln>
                    <a:noFill/>
                  </a:ln>
                  <a:solidFill>
                    <a:schemeClr val="tx1"/>
                  </a:solidFill>
                  <a:effectLst/>
                  <a:latin typeface="Arial" charset="0"/>
                </a:rPr>
                <a:t>e</a:t>
              </a:r>
            </a:p>
          </p:txBody>
        </p:sp>
        <p:sp>
          <p:nvSpPr>
            <p:cNvPr id="4" name="_s1043"/>
            <p:cNvSpPr>
              <a:spLocks noChangeArrowheads="1"/>
            </p:cNvSpPr>
            <p:nvPr/>
          </p:nvSpPr>
          <p:spPr bwMode="auto">
            <a:xfrm>
              <a:off x="2859" y="1703"/>
              <a:ext cx="864" cy="288"/>
            </a:xfrm>
            <a:prstGeom prst="bevel">
              <a:avLst>
                <a:gd name="adj" fmla="val 12500"/>
              </a:avLst>
            </a:prstGeom>
            <a:solidFill>
              <a:schemeClr val="accent2">
                <a:alpha val="50000"/>
              </a:schemeClr>
            </a:solidFill>
            <a:ln w="9525">
              <a:solidFill>
                <a:schemeClr val="bg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Arial" charset="0"/>
              </a:endParaRPr>
            </a:p>
          </p:txBody>
        </p:sp>
        <p:sp>
          <p:nvSpPr>
            <p:cNvPr id="5" name="_s1044"/>
            <p:cNvSpPr>
              <a:spLocks noChangeArrowheads="1"/>
            </p:cNvSpPr>
            <p:nvPr/>
          </p:nvSpPr>
          <p:spPr bwMode="auto">
            <a:xfrm>
              <a:off x="7320" y="1703"/>
              <a:ext cx="862" cy="288"/>
            </a:xfrm>
            <a:prstGeom prst="bevel">
              <a:avLst>
                <a:gd name="adj" fmla="val 12500"/>
              </a:avLst>
            </a:prstGeom>
            <a:solidFill>
              <a:schemeClr val="accent2">
                <a:alpha val="50000"/>
              </a:schemeClr>
            </a:solidFill>
            <a:ln w="9525">
              <a:solidFill>
                <a:schemeClr val="bg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Arial" charset="0"/>
              </a:endParaRPr>
            </a:p>
          </p:txBody>
        </p:sp>
        <p:sp>
          <p:nvSpPr>
            <p:cNvPr id="6" name="_s1045"/>
            <p:cNvSpPr>
              <a:spLocks noChangeArrowheads="1"/>
            </p:cNvSpPr>
            <p:nvPr/>
          </p:nvSpPr>
          <p:spPr bwMode="auto">
            <a:xfrm>
              <a:off x="1709" y="2135"/>
              <a:ext cx="864" cy="288"/>
            </a:xfrm>
            <a:prstGeom prst="bevel">
              <a:avLst>
                <a:gd name="adj" fmla="val 12500"/>
              </a:avLst>
            </a:prstGeom>
            <a:solidFill>
              <a:schemeClr val="folHlink">
                <a:alpha val="50000"/>
              </a:schemeClr>
            </a:solidFill>
            <a:ln w="9525">
              <a:solidFill>
                <a:schemeClr val="bg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Arial" charset="0"/>
              </a:endParaRPr>
            </a:p>
          </p:txBody>
        </p:sp>
        <p:sp>
          <p:nvSpPr>
            <p:cNvPr id="7" name="_s1046"/>
            <p:cNvSpPr>
              <a:spLocks noChangeArrowheads="1"/>
            </p:cNvSpPr>
            <p:nvPr/>
          </p:nvSpPr>
          <p:spPr bwMode="auto">
            <a:xfrm>
              <a:off x="4010" y="2135"/>
              <a:ext cx="861" cy="288"/>
            </a:xfrm>
            <a:prstGeom prst="bevel">
              <a:avLst>
                <a:gd name="adj" fmla="val 12500"/>
              </a:avLst>
            </a:prstGeom>
            <a:solidFill>
              <a:schemeClr val="folHlink">
                <a:alpha val="50000"/>
              </a:schemeClr>
            </a:solidFill>
            <a:ln w="9525">
              <a:solidFill>
                <a:schemeClr val="bg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Arial" charset="0"/>
              </a:endParaRPr>
            </a:p>
          </p:txBody>
        </p:sp>
        <p:sp>
          <p:nvSpPr>
            <p:cNvPr id="8" name="_s1047"/>
            <p:cNvSpPr>
              <a:spLocks noChangeArrowheads="1"/>
            </p:cNvSpPr>
            <p:nvPr/>
          </p:nvSpPr>
          <p:spPr bwMode="auto">
            <a:xfrm>
              <a:off x="1134" y="2567"/>
              <a:ext cx="863" cy="288"/>
            </a:xfrm>
            <a:prstGeom prst="bevel">
              <a:avLst>
                <a:gd name="adj" fmla="val 12500"/>
              </a:avLst>
            </a:prstGeom>
            <a:solidFill>
              <a:schemeClr val="folHlink">
                <a:alpha val="50000"/>
              </a:schemeClr>
            </a:solidFill>
            <a:ln w="9525">
              <a:solidFill>
                <a:schemeClr val="bg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Arial" charset="0"/>
              </a:endParaRPr>
            </a:p>
          </p:txBody>
        </p:sp>
        <p:sp>
          <p:nvSpPr>
            <p:cNvPr id="9" name="_s1048"/>
            <p:cNvSpPr>
              <a:spLocks noChangeArrowheads="1"/>
            </p:cNvSpPr>
            <p:nvPr/>
          </p:nvSpPr>
          <p:spPr bwMode="auto">
            <a:xfrm>
              <a:off x="2285" y="2567"/>
              <a:ext cx="862" cy="286"/>
            </a:xfrm>
            <a:prstGeom prst="bevel">
              <a:avLst>
                <a:gd name="adj" fmla="val 12500"/>
              </a:avLst>
            </a:prstGeom>
            <a:solidFill>
              <a:schemeClr val="folHlink">
                <a:alpha val="50000"/>
              </a:schemeClr>
            </a:solidFill>
            <a:ln w="9525">
              <a:solidFill>
                <a:schemeClr val="bg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Arial" charset="0"/>
              </a:endParaRPr>
            </a:p>
          </p:txBody>
        </p:sp>
        <p:sp>
          <p:nvSpPr>
            <p:cNvPr id="10" name="_s1049"/>
            <p:cNvSpPr>
              <a:spLocks noChangeArrowheads="1"/>
            </p:cNvSpPr>
            <p:nvPr/>
          </p:nvSpPr>
          <p:spPr bwMode="auto">
            <a:xfrm>
              <a:off x="3435" y="2567"/>
              <a:ext cx="861" cy="288"/>
            </a:xfrm>
            <a:prstGeom prst="bevel">
              <a:avLst>
                <a:gd name="adj" fmla="val 12500"/>
              </a:avLst>
            </a:prstGeom>
            <a:solidFill>
              <a:schemeClr val="folHlink">
                <a:alpha val="50000"/>
              </a:schemeClr>
            </a:solidFill>
            <a:ln w="9525">
              <a:solidFill>
                <a:schemeClr val="bg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Arial" charset="0"/>
              </a:endParaRPr>
            </a:p>
          </p:txBody>
        </p:sp>
        <p:sp>
          <p:nvSpPr>
            <p:cNvPr id="11" name="_s1050"/>
            <p:cNvSpPr>
              <a:spLocks noChangeArrowheads="1"/>
            </p:cNvSpPr>
            <p:nvPr/>
          </p:nvSpPr>
          <p:spPr bwMode="auto">
            <a:xfrm>
              <a:off x="4584" y="2567"/>
              <a:ext cx="863" cy="288"/>
            </a:xfrm>
            <a:prstGeom prst="bevel">
              <a:avLst>
                <a:gd name="adj" fmla="val 12500"/>
              </a:avLst>
            </a:prstGeom>
            <a:solidFill>
              <a:schemeClr val="folHlink">
                <a:alpha val="50000"/>
              </a:schemeClr>
            </a:solidFill>
            <a:ln w="9525">
              <a:solidFill>
                <a:schemeClr val="bg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Arial" charset="0"/>
              </a:endParaRPr>
            </a:p>
          </p:txBody>
        </p:sp>
        <p:sp>
          <p:nvSpPr>
            <p:cNvPr id="12" name="_s1051"/>
            <p:cNvSpPr>
              <a:spLocks noChangeArrowheads="1"/>
            </p:cNvSpPr>
            <p:nvPr/>
          </p:nvSpPr>
          <p:spPr bwMode="auto">
            <a:xfrm>
              <a:off x="6168" y="2135"/>
              <a:ext cx="863" cy="288"/>
            </a:xfrm>
            <a:prstGeom prst="bevel">
              <a:avLst>
                <a:gd name="adj" fmla="val 12500"/>
              </a:avLst>
            </a:prstGeom>
            <a:solidFill>
              <a:schemeClr val="folHlink">
                <a:alpha val="50000"/>
              </a:schemeClr>
            </a:solidFill>
            <a:ln w="9525">
              <a:solidFill>
                <a:schemeClr val="bg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Arial" charset="0"/>
              </a:endParaRPr>
            </a:p>
          </p:txBody>
        </p:sp>
        <p:sp>
          <p:nvSpPr>
            <p:cNvPr id="13" name="_s1052"/>
            <p:cNvSpPr>
              <a:spLocks noChangeArrowheads="1"/>
            </p:cNvSpPr>
            <p:nvPr/>
          </p:nvSpPr>
          <p:spPr bwMode="auto">
            <a:xfrm>
              <a:off x="8471" y="2135"/>
              <a:ext cx="864" cy="288"/>
            </a:xfrm>
            <a:prstGeom prst="bevel">
              <a:avLst>
                <a:gd name="adj" fmla="val 12500"/>
              </a:avLst>
            </a:prstGeom>
            <a:solidFill>
              <a:schemeClr val="folHlink">
                <a:alpha val="50000"/>
              </a:schemeClr>
            </a:solidFill>
            <a:ln w="9525">
              <a:solidFill>
                <a:schemeClr val="bg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Arial" charset="0"/>
              </a:endParaRPr>
            </a:p>
          </p:txBody>
        </p:sp>
        <p:sp>
          <p:nvSpPr>
            <p:cNvPr id="14" name="_s1053"/>
            <p:cNvSpPr>
              <a:spLocks noChangeArrowheads="1"/>
            </p:cNvSpPr>
            <p:nvPr/>
          </p:nvSpPr>
          <p:spPr bwMode="auto">
            <a:xfrm>
              <a:off x="5591" y="2567"/>
              <a:ext cx="864" cy="288"/>
            </a:xfrm>
            <a:prstGeom prst="bevel">
              <a:avLst>
                <a:gd name="adj" fmla="val 12500"/>
              </a:avLst>
            </a:prstGeom>
            <a:solidFill>
              <a:schemeClr val="folHlink">
                <a:alpha val="50000"/>
              </a:schemeClr>
            </a:solidFill>
            <a:ln w="9525">
              <a:solidFill>
                <a:schemeClr val="bg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Arial" charset="0"/>
              </a:endParaRPr>
            </a:p>
          </p:txBody>
        </p:sp>
        <p:sp>
          <p:nvSpPr>
            <p:cNvPr id="15" name="_s1054"/>
            <p:cNvSpPr>
              <a:spLocks noChangeArrowheads="1"/>
            </p:cNvSpPr>
            <p:nvPr/>
          </p:nvSpPr>
          <p:spPr bwMode="auto">
            <a:xfrm>
              <a:off x="6743" y="2567"/>
              <a:ext cx="864" cy="288"/>
            </a:xfrm>
            <a:prstGeom prst="bevel">
              <a:avLst>
                <a:gd name="adj" fmla="val 12500"/>
              </a:avLst>
            </a:prstGeom>
            <a:solidFill>
              <a:schemeClr val="folHlink">
                <a:alpha val="50000"/>
              </a:schemeClr>
            </a:solidFill>
            <a:ln w="9525">
              <a:solidFill>
                <a:schemeClr val="bg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Arial" charset="0"/>
              </a:endParaRPr>
            </a:p>
          </p:txBody>
        </p:sp>
        <p:sp>
          <p:nvSpPr>
            <p:cNvPr id="16" name="_s1055"/>
            <p:cNvSpPr>
              <a:spLocks noChangeArrowheads="1"/>
            </p:cNvSpPr>
            <p:nvPr/>
          </p:nvSpPr>
          <p:spPr bwMode="auto">
            <a:xfrm>
              <a:off x="7895" y="2567"/>
              <a:ext cx="864" cy="288"/>
            </a:xfrm>
            <a:prstGeom prst="bevel">
              <a:avLst>
                <a:gd name="adj" fmla="val 12500"/>
              </a:avLst>
            </a:prstGeom>
            <a:solidFill>
              <a:schemeClr val="folHlink">
                <a:alpha val="50000"/>
              </a:schemeClr>
            </a:solidFill>
            <a:ln w="9525">
              <a:solidFill>
                <a:schemeClr val="bg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Arial" charset="0"/>
              </a:endParaRPr>
            </a:p>
          </p:txBody>
        </p:sp>
        <p:sp>
          <p:nvSpPr>
            <p:cNvPr id="17" name="_s1056"/>
            <p:cNvSpPr>
              <a:spLocks noChangeArrowheads="1"/>
            </p:cNvSpPr>
            <p:nvPr/>
          </p:nvSpPr>
          <p:spPr bwMode="auto">
            <a:xfrm>
              <a:off x="9047" y="2567"/>
              <a:ext cx="862" cy="288"/>
            </a:xfrm>
            <a:prstGeom prst="bevel">
              <a:avLst>
                <a:gd name="adj" fmla="val 12500"/>
              </a:avLst>
            </a:prstGeom>
            <a:solidFill>
              <a:schemeClr val="folHlink">
                <a:alpha val="50000"/>
              </a:schemeClr>
            </a:solidFill>
            <a:ln w="9525">
              <a:solidFill>
                <a:schemeClr val="bg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Arial" charset="0"/>
              </a:endParaRPr>
            </a:p>
          </p:txBody>
        </p:sp>
        <p:cxnSp>
          <p:nvCxnSpPr>
            <p:cNvPr id="1057" name="AutoShape 33"/>
            <p:cNvCxnSpPr>
              <a:cxnSpLocks noChangeShapeType="1"/>
              <a:stCxn id="3" idx="2"/>
              <a:endCxn id="4" idx="6"/>
            </p:cNvCxnSpPr>
            <p:nvPr/>
          </p:nvCxnSpPr>
          <p:spPr bwMode="auto">
            <a:xfrm rot="5400000">
              <a:off x="4336" y="517"/>
              <a:ext cx="144" cy="2228"/>
            </a:xfrm>
            <a:prstGeom prst="bentConnector3">
              <a:avLst>
                <a:gd name="adj1" fmla="val 75000"/>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8" name="AutoShape 34"/>
            <p:cNvCxnSpPr>
              <a:cxnSpLocks noChangeShapeType="1"/>
              <a:stCxn id="7" idx="5"/>
              <a:endCxn id="4" idx="2"/>
            </p:cNvCxnSpPr>
            <p:nvPr/>
          </p:nvCxnSpPr>
          <p:spPr bwMode="auto">
            <a:xfrm rot="10800000">
              <a:off x="3294" y="1991"/>
              <a:ext cx="822" cy="288"/>
            </a:xfrm>
            <a:prstGeom prst="bentConnector2">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9" name="AutoShape 35"/>
            <p:cNvCxnSpPr>
              <a:cxnSpLocks noChangeShapeType="1"/>
              <a:stCxn id="11" idx="5"/>
              <a:endCxn id="7" idx="2"/>
            </p:cNvCxnSpPr>
            <p:nvPr/>
          </p:nvCxnSpPr>
          <p:spPr bwMode="auto">
            <a:xfrm rot="10800000">
              <a:off x="4440" y="2423"/>
              <a:ext cx="249" cy="288"/>
            </a:xfrm>
            <a:prstGeom prst="bentConnector2">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36"/>
            <p:cNvSpPr txBox="1">
              <a:spLocks noChangeArrowheads="1"/>
            </p:cNvSpPr>
            <p:nvPr/>
          </p:nvSpPr>
          <p:spPr bwMode="auto">
            <a:xfrm rot="16200000">
              <a:off x="1978" y="2071"/>
              <a:ext cx="219" cy="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800" b="0" i="0" u="none" strike="noStrike" cap="none" normalizeH="0" baseline="0" smtClean="0">
                  <a:ln>
                    <a:noFill/>
                  </a:ln>
                  <a:solidFill>
                    <a:schemeClr val="tx1"/>
                  </a:solidFill>
                  <a:effectLst/>
                  <a:latin typeface="Arial" charset="0"/>
                </a:rPr>
                <a:t>tautormer2</a:t>
              </a:r>
              <a:endParaRPr kumimoji="0" lang="en-US" sz="800" b="0" i="0" u="none" strike="noStrike" cap="none" normalizeH="0" baseline="0" smtClean="0">
                <a:ln>
                  <a:noFill/>
                </a:ln>
                <a:solidFill>
                  <a:schemeClr val="tx1"/>
                </a:solidFill>
                <a:effectLst/>
                <a:latin typeface="Arial" charset="0"/>
              </a:endParaRPr>
            </a:p>
          </p:txBody>
        </p:sp>
        <p:sp>
          <p:nvSpPr>
            <p:cNvPr id="19" name="Text Box 37"/>
            <p:cNvSpPr txBox="1">
              <a:spLocks noChangeArrowheads="1"/>
            </p:cNvSpPr>
            <p:nvPr/>
          </p:nvSpPr>
          <p:spPr bwMode="auto">
            <a:xfrm rot="16200000">
              <a:off x="6534" y="2071"/>
              <a:ext cx="220" cy="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800" b="0" i="0" u="none" strike="noStrike" cap="none" normalizeH="0" baseline="0" smtClean="0">
                  <a:ln>
                    <a:noFill/>
                  </a:ln>
                  <a:solidFill>
                    <a:schemeClr val="tx1"/>
                  </a:solidFill>
                  <a:effectLst/>
                  <a:latin typeface="Arial" charset="0"/>
                </a:rPr>
                <a:t>tautormer2</a:t>
              </a:r>
              <a:endParaRPr kumimoji="0" lang="en-US" sz="800" b="0" i="0" u="none" strike="noStrike" cap="none" normalizeH="0" baseline="0" smtClean="0">
                <a:ln>
                  <a:noFill/>
                </a:ln>
                <a:solidFill>
                  <a:schemeClr val="tx1"/>
                </a:solidFill>
                <a:effectLst/>
                <a:latin typeface="Arial" charset="0"/>
              </a:endParaRPr>
            </a:p>
          </p:txBody>
        </p:sp>
      </p:grpSp>
      <p:sp>
        <p:nvSpPr>
          <p:cNvPr id="132136" name="Text Box 40"/>
          <p:cNvSpPr txBox="1">
            <a:spLocks noChangeArrowheads="1"/>
          </p:cNvSpPr>
          <p:nvPr/>
        </p:nvSpPr>
        <p:spPr bwMode="auto">
          <a:xfrm>
            <a:off x="4427538" y="1268413"/>
            <a:ext cx="4105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rgbClr val="FF0000"/>
                </a:solidFill>
              </a:rPr>
              <a:t>Definition of </a:t>
            </a:r>
            <a:r>
              <a:rPr lang="hu-HU" sz="2000" b="1">
                <a:solidFill>
                  <a:srgbClr val="FF0000"/>
                </a:solidFill>
              </a:rPr>
              <a:t>standard </a:t>
            </a:r>
            <a:r>
              <a:rPr lang="en-US" sz="2000" b="1">
                <a:solidFill>
                  <a:srgbClr val="FF0000"/>
                </a:solidFill>
              </a:rPr>
              <a:t>process</a:t>
            </a:r>
          </a:p>
        </p:txBody>
      </p:sp>
      <p:sp>
        <p:nvSpPr>
          <p:cNvPr id="132137" name="Text Box 41"/>
          <p:cNvSpPr txBox="1">
            <a:spLocks noChangeArrowheads="1"/>
          </p:cNvSpPr>
          <p:nvPr/>
        </p:nvSpPr>
        <p:spPr bwMode="auto">
          <a:xfrm>
            <a:off x="4500563" y="3573463"/>
            <a:ext cx="3960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sz="2000"/>
              <a:t>The definitions should be flexible</a:t>
            </a:r>
            <a:endParaRPr lang="en-US" sz="2000"/>
          </a:p>
        </p:txBody>
      </p:sp>
      <p:sp>
        <p:nvSpPr>
          <p:cNvPr id="132138" name="Rectangle 42"/>
          <p:cNvSpPr>
            <a:spLocks noChangeArrowheads="1"/>
          </p:cNvSpPr>
          <p:nvPr/>
        </p:nvSpPr>
        <p:spPr bwMode="auto">
          <a:xfrm>
            <a:off x="4500563" y="2182813"/>
            <a:ext cx="3063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bg2"/>
              </a:buClr>
              <a:buSzPct val="75000"/>
              <a:buFont typeface="Wingdings" pitchFamily="2" charset="2"/>
              <a:buNone/>
            </a:pPr>
            <a:r>
              <a:rPr lang="en-US" sz="1600" b="1" i="1" u="sng" dirty="0">
                <a:solidFill>
                  <a:schemeClr val="bg2">
                    <a:lumMod val="25000"/>
                  </a:schemeClr>
                </a:solidFill>
              </a:rPr>
              <a:t>Database</a:t>
            </a:r>
            <a:r>
              <a:rPr lang="hu-HU" sz="1600" b="1" i="1" u="sng" dirty="0">
                <a:solidFill>
                  <a:schemeClr val="bg2">
                    <a:lumMod val="25000"/>
                  </a:schemeClr>
                </a:solidFill>
              </a:rPr>
              <a:t>, </a:t>
            </a:r>
            <a:r>
              <a:rPr lang="en-US" sz="1600" b="1" i="1" u="sng" dirty="0">
                <a:solidFill>
                  <a:schemeClr val="bg2">
                    <a:lumMod val="25000"/>
                  </a:schemeClr>
                </a:solidFill>
              </a:rPr>
              <a:t>as a useful product</a:t>
            </a:r>
          </a:p>
        </p:txBody>
      </p:sp>
      <p:sp>
        <p:nvSpPr>
          <p:cNvPr id="132139" name="Text Box 43"/>
          <p:cNvSpPr txBox="1">
            <a:spLocks noChangeArrowheads="1"/>
          </p:cNvSpPr>
          <p:nvPr/>
        </p:nvSpPr>
        <p:spPr bwMode="auto">
          <a:xfrm rot="16200000">
            <a:off x="1050925" y="2773363"/>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1400" i="1"/>
              <a:t>trans</a:t>
            </a:r>
            <a:endParaRPr lang="en-US" sz="1400" i="1"/>
          </a:p>
        </p:txBody>
      </p:sp>
      <p:sp>
        <p:nvSpPr>
          <p:cNvPr id="132140" name="Text Box 44"/>
          <p:cNvSpPr txBox="1">
            <a:spLocks noChangeArrowheads="1"/>
          </p:cNvSpPr>
          <p:nvPr/>
        </p:nvSpPr>
        <p:spPr bwMode="auto">
          <a:xfrm rot="16200000">
            <a:off x="3299619" y="2756694"/>
            <a:ext cx="401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1400" i="1"/>
              <a:t>cis</a:t>
            </a:r>
            <a:endParaRPr lang="en-US" sz="1400" i="1"/>
          </a:p>
        </p:txBody>
      </p:sp>
      <p:sp>
        <p:nvSpPr>
          <p:cNvPr id="132141" name="Text Box 45"/>
          <p:cNvSpPr txBox="1">
            <a:spLocks noChangeArrowheads="1"/>
          </p:cNvSpPr>
          <p:nvPr/>
        </p:nvSpPr>
        <p:spPr bwMode="auto">
          <a:xfrm rot="16200000">
            <a:off x="1531937" y="4165601"/>
            <a:ext cx="6778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800"/>
              <a:t>tautormer1</a:t>
            </a:r>
            <a:endParaRPr lang="en-US" sz="800"/>
          </a:p>
        </p:txBody>
      </p:sp>
      <p:sp>
        <p:nvSpPr>
          <p:cNvPr id="132142" name="Text Box 46"/>
          <p:cNvSpPr txBox="1">
            <a:spLocks noChangeArrowheads="1"/>
          </p:cNvSpPr>
          <p:nvPr/>
        </p:nvSpPr>
        <p:spPr bwMode="auto">
          <a:xfrm>
            <a:off x="3563938" y="5445125"/>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1200"/>
              <a:t>H</a:t>
            </a:r>
            <a:r>
              <a:rPr lang="hu-HU" sz="1200" baseline="30000"/>
              <a:t>+</a:t>
            </a:r>
            <a:endParaRPr lang="en-US" sz="1200" baseline="30000"/>
          </a:p>
        </p:txBody>
      </p:sp>
      <p:sp>
        <p:nvSpPr>
          <p:cNvPr id="132143" name="Text Box 47"/>
          <p:cNvSpPr txBox="1">
            <a:spLocks noChangeArrowheads="1"/>
          </p:cNvSpPr>
          <p:nvPr/>
        </p:nvSpPr>
        <p:spPr bwMode="auto">
          <a:xfrm>
            <a:off x="2484438" y="5445125"/>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1200"/>
              <a:t>H</a:t>
            </a:r>
            <a:r>
              <a:rPr lang="hu-HU" sz="1200" baseline="30000"/>
              <a:t>+</a:t>
            </a:r>
            <a:endParaRPr lang="en-US" sz="1200" baseline="30000"/>
          </a:p>
        </p:txBody>
      </p:sp>
      <p:sp>
        <p:nvSpPr>
          <p:cNvPr id="132144" name="Text Box 48"/>
          <p:cNvSpPr txBox="1">
            <a:spLocks noChangeArrowheads="1"/>
          </p:cNvSpPr>
          <p:nvPr/>
        </p:nvSpPr>
        <p:spPr bwMode="auto">
          <a:xfrm>
            <a:off x="1403350" y="5445125"/>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1200"/>
              <a:t>H</a:t>
            </a:r>
            <a:r>
              <a:rPr lang="hu-HU" sz="1200" baseline="30000"/>
              <a:t>+</a:t>
            </a:r>
            <a:endParaRPr lang="en-US" sz="1200" baseline="30000"/>
          </a:p>
        </p:txBody>
      </p:sp>
      <p:sp>
        <p:nvSpPr>
          <p:cNvPr id="132145" name="Text Box 49"/>
          <p:cNvSpPr txBox="1">
            <a:spLocks noChangeArrowheads="1"/>
          </p:cNvSpPr>
          <p:nvPr/>
        </p:nvSpPr>
        <p:spPr bwMode="auto">
          <a:xfrm>
            <a:off x="250825" y="5445125"/>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1200"/>
              <a:t>H</a:t>
            </a:r>
            <a:r>
              <a:rPr lang="hu-HU" sz="1200" baseline="30000"/>
              <a:t>+</a:t>
            </a:r>
            <a:endParaRPr lang="en-US" sz="1200" baseline="30000"/>
          </a:p>
        </p:txBody>
      </p:sp>
      <p:sp>
        <p:nvSpPr>
          <p:cNvPr id="132146" name="Text Box 50"/>
          <p:cNvSpPr txBox="1">
            <a:spLocks noChangeArrowheads="1"/>
          </p:cNvSpPr>
          <p:nvPr/>
        </p:nvSpPr>
        <p:spPr bwMode="auto">
          <a:xfrm>
            <a:off x="900113" y="5445125"/>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1200"/>
              <a:t>0</a:t>
            </a:r>
            <a:endParaRPr lang="en-US" sz="1200" baseline="30000"/>
          </a:p>
        </p:txBody>
      </p:sp>
      <p:sp>
        <p:nvSpPr>
          <p:cNvPr id="132147" name="Text Box 51"/>
          <p:cNvSpPr txBox="1">
            <a:spLocks noChangeArrowheads="1"/>
          </p:cNvSpPr>
          <p:nvPr/>
        </p:nvSpPr>
        <p:spPr bwMode="auto">
          <a:xfrm>
            <a:off x="3059113" y="5445125"/>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1200"/>
              <a:t>0</a:t>
            </a:r>
            <a:endParaRPr lang="en-US" sz="1200" baseline="30000"/>
          </a:p>
        </p:txBody>
      </p:sp>
      <p:sp>
        <p:nvSpPr>
          <p:cNvPr id="132148" name="Text Box 52"/>
          <p:cNvSpPr txBox="1">
            <a:spLocks noChangeArrowheads="1"/>
          </p:cNvSpPr>
          <p:nvPr/>
        </p:nvSpPr>
        <p:spPr bwMode="auto">
          <a:xfrm>
            <a:off x="1979613" y="5445125"/>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1200"/>
              <a:t>0</a:t>
            </a:r>
            <a:endParaRPr lang="en-US" sz="1200" baseline="30000"/>
          </a:p>
        </p:txBody>
      </p:sp>
      <p:sp>
        <p:nvSpPr>
          <p:cNvPr id="132149" name="Text Box 53"/>
          <p:cNvSpPr txBox="1">
            <a:spLocks noChangeArrowheads="1"/>
          </p:cNvSpPr>
          <p:nvPr/>
        </p:nvSpPr>
        <p:spPr bwMode="auto">
          <a:xfrm>
            <a:off x="4211638" y="5445125"/>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1200"/>
              <a:t>0</a:t>
            </a:r>
            <a:endParaRPr lang="en-US" sz="1200" baseline="30000"/>
          </a:p>
        </p:txBody>
      </p:sp>
      <p:sp>
        <p:nvSpPr>
          <p:cNvPr id="132150" name="Text Box 54"/>
          <p:cNvSpPr txBox="1">
            <a:spLocks noChangeArrowheads="1"/>
          </p:cNvSpPr>
          <p:nvPr/>
        </p:nvSpPr>
        <p:spPr bwMode="auto">
          <a:xfrm rot="16200000">
            <a:off x="3692525" y="4165600"/>
            <a:ext cx="6778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800"/>
              <a:t>tautormer1</a:t>
            </a:r>
            <a:endParaRPr lang="en-US" sz="800"/>
          </a:p>
        </p:txBody>
      </p:sp>
      <p:sp>
        <p:nvSpPr>
          <p:cNvPr id="132152" name="Line 56"/>
          <p:cNvSpPr>
            <a:spLocks noChangeShapeType="1"/>
          </p:cNvSpPr>
          <p:nvPr/>
        </p:nvSpPr>
        <p:spPr bwMode="auto">
          <a:xfrm>
            <a:off x="6084888" y="1700213"/>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53" name="Line 57"/>
          <p:cNvSpPr>
            <a:spLocks noChangeShapeType="1"/>
          </p:cNvSpPr>
          <p:nvPr/>
        </p:nvSpPr>
        <p:spPr bwMode="auto">
          <a:xfrm>
            <a:off x="7956550" y="1700213"/>
            <a:ext cx="0" cy="165735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Szövegdoboz 20"/>
          <p:cNvSpPr txBox="1"/>
          <p:nvPr/>
        </p:nvSpPr>
        <p:spPr>
          <a:xfrm>
            <a:off x="3653164" y="-27384"/>
            <a:ext cx="5455340" cy="338554"/>
          </a:xfrm>
          <a:prstGeom prst="rect">
            <a:avLst/>
          </a:prstGeom>
          <a:noFill/>
        </p:spPr>
        <p:txBody>
          <a:bodyPr wrap="none" rtlCol="0">
            <a:spAutoFit/>
          </a:bodyPr>
          <a:lstStyle/>
          <a:p>
            <a:r>
              <a:rPr lang="hu-HU" sz="1600" dirty="0" smtClean="0">
                <a:solidFill>
                  <a:schemeClr val="bg1"/>
                </a:solidFill>
                <a:effectLst>
                  <a:outerShdw blurRad="38100" dist="38100" dir="2700000" algn="tl">
                    <a:srgbClr val="000000">
                      <a:alpha val="43137"/>
                    </a:srgbClr>
                  </a:outerShdw>
                </a:effectLst>
              </a:rPr>
              <a:t>University of Szeged, </a:t>
            </a:r>
            <a:r>
              <a:rPr lang="hu-HU" sz="1600" dirty="0" err="1" smtClean="0">
                <a:solidFill>
                  <a:schemeClr val="bg1"/>
                </a:solidFill>
                <a:effectLst>
                  <a:outerShdw blurRad="38100" dist="38100" dir="2700000" algn="tl">
                    <a:srgbClr val="000000">
                      <a:alpha val="43137"/>
                    </a:srgbClr>
                  </a:outerShdw>
                </a:effectLst>
              </a:rPr>
              <a:t>Department</a:t>
            </a:r>
            <a:r>
              <a:rPr lang="hu-HU" sz="1600" dirty="0" smtClean="0">
                <a:solidFill>
                  <a:schemeClr val="bg1"/>
                </a:solidFill>
                <a:effectLst>
                  <a:outerShdw blurRad="38100" dist="38100" dir="2700000" algn="tl">
                    <a:srgbClr val="000000">
                      <a:alpha val="43137"/>
                    </a:srgbClr>
                  </a:outerShdw>
                </a:effectLst>
              </a:rPr>
              <a:t> of </a:t>
            </a:r>
            <a:r>
              <a:rPr lang="hu-HU" sz="1600" dirty="0" err="1" smtClean="0">
                <a:solidFill>
                  <a:schemeClr val="bg1"/>
                </a:solidFill>
                <a:effectLst>
                  <a:outerShdw blurRad="38100" dist="38100" dir="2700000" algn="tl">
                    <a:srgbClr val="000000">
                      <a:alpha val="43137"/>
                    </a:srgbClr>
                  </a:outerShdw>
                </a:effectLst>
              </a:rPr>
              <a:t>Chemical</a:t>
            </a:r>
            <a:r>
              <a:rPr lang="hu-HU" sz="1600" dirty="0" smtClean="0">
                <a:solidFill>
                  <a:schemeClr val="bg1"/>
                </a:solidFill>
                <a:effectLst>
                  <a:outerShdw blurRad="38100" dist="38100" dir="2700000" algn="tl">
                    <a:srgbClr val="000000">
                      <a:alpha val="43137"/>
                    </a:srgbClr>
                  </a:outerShdw>
                </a:effectLst>
              </a:rPr>
              <a:t> </a:t>
            </a:r>
            <a:r>
              <a:rPr lang="hu-HU" sz="1600" dirty="0" err="1" smtClean="0">
                <a:solidFill>
                  <a:schemeClr val="bg1"/>
                </a:solidFill>
                <a:effectLst>
                  <a:outerShdw blurRad="38100" dist="38100" dir="2700000" algn="tl">
                    <a:srgbClr val="000000">
                      <a:alpha val="43137"/>
                    </a:srgbClr>
                  </a:outerShdw>
                </a:effectLst>
              </a:rPr>
              <a:t>Informatics</a:t>
            </a:r>
            <a:endParaRPr lang="en-US"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4732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sz="half" idx="1"/>
          </p:nvPr>
        </p:nvSpPr>
        <p:spPr>
          <a:xfrm>
            <a:off x="4572000" y="620688"/>
            <a:ext cx="4320480" cy="5030812"/>
          </a:xfrm>
        </p:spPr>
        <p:txBody>
          <a:bodyPr>
            <a:normAutofit/>
          </a:bodyPr>
          <a:lstStyle/>
          <a:p>
            <a:pPr marL="0" indent="0" algn="ctr" eaLnBrk="1" hangingPunct="1">
              <a:buFontTx/>
              <a:buNone/>
            </a:pPr>
            <a:r>
              <a:rPr lang="hu-HU" sz="2800" dirty="0" smtClean="0">
                <a:solidFill>
                  <a:schemeClr val="accent2"/>
                </a:solidFill>
                <a:latin typeface="Calisto MT" pitchFamily="18" charset="0"/>
              </a:rPr>
              <a:t>Köszönöm megtisztelő figyelmüket!</a:t>
            </a:r>
          </a:p>
          <a:p>
            <a:pPr marL="0" indent="0" algn="ctr" eaLnBrk="1" hangingPunct="1">
              <a:buFontTx/>
              <a:buNone/>
            </a:pPr>
            <a:endParaRPr lang="hu-HU" sz="2800" dirty="0" smtClean="0">
              <a:solidFill>
                <a:schemeClr val="accent2"/>
              </a:solidFill>
              <a:latin typeface="Calisto MT" pitchFamily="18" charset="0"/>
            </a:endParaRPr>
          </a:p>
          <a:p>
            <a:pPr marL="0" indent="0" algn="ctr">
              <a:buNone/>
            </a:pPr>
            <a:r>
              <a:rPr lang="en-US" sz="2800" dirty="0">
                <a:solidFill>
                  <a:schemeClr val="accent2"/>
                </a:solidFill>
                <a:latin typeface="Calisto MT" pitchFamily="18" charset="0"/>
              </a:rPr>
              <a:t>THANK YOU FOR YOUR </a:t>
            </a:r>
            <a:r>
              <a:rPr lang="en-US" sz="2800" dirty="0" smtClean="0">
                <a:solidFill>
                  <a:schemeClr val="accent2"/>
                </a:solidFill>
                <a:latin typeface="Calisto MT" pitchFamily="18" charset="0"/>
              </a:rPr>
              <a:t>ATTENTION</a:t>
            </a:r>
            <a:endParaRPr lang="hu-HU" sz="2800" dirty="0" smtClean="0">
              <a:solidFill>
                <a:schemeClr val="accent2"/>
              </a:solidFill>
              <a:latin typeface="Calisto MT" pitchFamily="18" charset="0"/>
            </a:endParaRPr>
          </a:p>
          <a:p>
            <a:pPr marL="0" indent="0" algn="ctr">
              <a:buNone/>
            </a:pPr>
            <a:endParaRPr lang="hu-HU" sz="2800" dirty="0">
              <a:solidFill>
                <a:schemeClr val="accent2"/>
              </a:solidFill>
              <a:latin typeface="Calisto MT" pitchFamily="18" charset="0"/>
            </a:endParaRPr>
          </a:p>
          <a:p>
            <a:pPr marL="0" indent="0">
              <a:buNone/>
            </a:pPr>
            <a:r>
              <a:rPr lang="en-US" sz="2800" dirty="0"/>
              <a:t>Financial support</a:t>
            </a:r>
          </a:p>
          <a:p>
            <a:r>
              <a:rPr lang="hu-HU" sz="1500" dirty="0" smtClean="0"/>
              <a:t>HURO/0901/037/2.2.2 </a:t>
            </a:r>
            <a:r>
              <a:rPr lang="hu-HU" sz="1500" dirty="0" err="1" smtClean="0">
                <a:solidFill>
                  <a:schemeClr val="accent3">
                    <a:lumMod val="50000"/>
                  </a:schemeClr>
                </a:solidFill>
              </a:rPr>
              <a:t>Complex</a:t>
            </a:r>
            <a:r>
              <a:rPr lang="hu-HU" sz="1500" dirty="0" smtClean="0">
                <a:solidFill>
                  <a:schemeClr val="accent3">
                    <a:lumMod val="50000"/>
                  </a:schemeClr>
                </a:solidFill>
              </a:rPr>
              <a:t> </a:t>
            </a:r>
            <a:r>
              <a:rPr lang="en-US" sz="1500" dirty="0">
                <a:solidFill>
                  <a:schemeClr val="accent3">
                    <a:lumMod val="50000"/>
                  </a:schemeClr>
                </a:solidFill>
              </a:rPr>
              <a:t>molecular</a:t>
            </a:r>
            <a:r>
              <a:rPr lang="hu-HU" sz="1500" dirty="0">
                <a:solidFill>
                  <a:schemeClr val="accent3">
                    <a:lumMod val="50000"/>
                  </a:schemeClr>
                </a:solidFill>
              </a:rPr>
              <a:t> </a:t>
            </a:r>
            <a:r>
              <a:rPr lang="hu-HU" sz="1500" dirty="0" err="1">
                <a:solidFill>
                  <a:schemeClr val="accent3">
                    <a:lumMod val="50000"/>
                  </a:schemeClr>
                </a:solidFill>
              </a:rPr>
              <a:t>database</a:t>
            </a:r>
            <a:r>
              <a:rPr lang="hu-HU" sz="1500" dirty="0">
                <a:solidFill>
                  <a:schemeClr val="accent3">
                    <a:lumMod val="50000"/>
                  </a:schemeClr>
                </a:solidFill>
              </a:rPr>
              <a:t> </a:t>
            </a:r>
            <a:r>
              <a:rPr lang="hu-HU" sz="1500" dirty="0" err="1">
                <a:solidFill>
                  <a:schemeClr val="accent3">
                    <a:lumMod val="50000"/>
                  </a:schemeClr>
                </a:solidFill>
              </a:rPr>
              <a:t>for</a:t>
            </a:r>
            <a:r>
              <a:rPr lang="hu-HU" sz="1500" dirty="0">
                <a:solidFill>
                  <a:schemeClr val="accent3">
                    <a:lumMod val="50000"/>
                  </a:schemeClr>
                </a:solidFill>
              </a:rPr>
              <a:t> </a:t>
            </a:r>
            <a:r>
              <a:rPr lang="hu-HU" sz="1500" dirty="0" err="1">
                <a:solidFill>
                  <a:schemeClr val="accent3">
                    <a:lumMod val="50000"/>
                  </a:schemeClr>
                </a:solidFill>
              </a:rPr>
              <a:t>environmental</a:t>
            </a:r>
            <a:r>
              <a:rPr lang="hu-HU" sz="1500" dirty="0">
                <a:solidFill>
                  <a:schemeClr val="accent3">
                    <a:lumMod val="50000"/>
                  </a:schemeClr>
                </a:solidFill>
              </a:rPr>
              <a:t> </a:t>
            </a:r>
            <a:r>
              <a:rPr lang="hu-HU" sz="1500" dirty="0" err="1">
                <a:solidFill>
                  <a:schemeClr val="accent3">
                    <a:lumMod val="50000"/>
                  </a:schemeClr>
                </a:solidFill>
              </a:rPr>
              <a:t>protection</a:t>
            </a:r>
            <a:endParaRPr lang="hu-HU" sz="1500" dirty="0"/>
          </a:p>
          <a:p>
            <a:r>
              <a:rPr lang="hu-HU" sz="1500" dirty="0"/>
              <a:t>TÁMOP 4.2.2-A: Új funkcionális anyagok…</a:t>
            </a:r>
          </a:p>
          <a:p>
            <a:r>
              <a:rPr lang="hu-HU" sz="1500" dirty="0"/>
              <a:t>TÁMOP 4.2.2-C: Szuperszámítógép a nemzeti virtuális </a:t>
            </a:r>
            <a:r>
              <a:rPr lang="hu-HU" sz="1500" dirty="0" smtClean="0"/>
              <a:t>laboratórium</a:t>
            </a:r>
            <a:endParaRPr lang="hu-HU" sz="2800" dirty="0" smtClean="0">
              <a:solidFill>
                <a:schemeClr val="accent2"/>
              </a:solidFill>
              <a:latin typeface="Calisto MT" pitchFamily="18" charset="0"/>
            </a:endParaRPr>
          </a:p>
        </p:txBody>
      </p:sp>
      <p:pic>
        <p:nvPicPr>
          <p:cNvPr id="31748" name="Picture 7" descr="Kép59"/>
          <p:cNvPicPr>
            <a:picLocks noChangeAspect="1" noChangeArrowheads="1"/>
          </p:cNvPicPr>
          <p:nvPr/>
        </p:nvPicPr>
        <p:blipFill>
          <a:blip r:embed="rId3" cstate="print"/>
          <a:srcRect/>
          <a:stretch>
            <a:fillRect/>
          </a:stretch>
        </p:blipFill>
        <p:spPr bwMode="auto">
          <a:xfrm>
            <a:off x="755650" y="549275"/>
            <a:ext cx="3346450" cy="5102225"/>
          </a:xfrm>
          <a:prstGeom prst="rect">
            <a:avLst/>
          </a:prstGeom>
          <a:noFill/>
          <a:ln w="9525">
            <a:noFill/>
            <a:miter lim="800000"/>
            <a:headEnd/>
            <a:tailEnd/>
          </a:ln>
        </p:spPr>
      </p:pic>
    </p:spTree>
    <p:extLst>
      <p:ext uri="{BB962C8B-B14F-4D97-AF65-F5344CB8AC3E}">
        <p14:creationId xmlns:p14="http://schemas.microsoft.com/office/powerpoint/2010/main" val="71541252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457200" y="620688"/>
            <a:ext cx="8229600" cy="4876800"/>
          </a:xfrm>
        </p:spPr>
        <p:txBody>
          <a:bodyPr/>
          <a:lstStyle/>
          <a:p>
            <a:pPr algn="ctr">
              <a:buFont typeface="Wingdings" pitchFamily="2" charset="2"/>
              <a:buNone/>
            </a:pPr>
            <a:r>
              <a:rPr lang="en-US" sz="8800" dirty="0"/>
              <a:t>THANK YOU FOR YOU</a:t>
            </a:r>
            <a:r>
              <a:rPr lang="hu-HU" sz="8800" dirty="0"/>
              <a:t>R</a:t>
            </a:r>
            <a:r>
              <a:rPr lang="en-US" sz="8800" dirty="0"/>
              <a:t> ATTENTION</a:t>
            </a:r>
          </a:p>
        </p:txBody>
      </p:sp>
    </p:spTree>
    <p:extLst>
      <p:ext uri="{BB962C8B-B14F-4D97-AF65-F5344CB8AC3E}">
        <p14:creationId xmlns:p14="http://schemas.microsoft.com/office/powerpoint/2010/main" val="357227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Number of molecules</a:t>
            </a:r>
            <a:endParaRPr lang="en-US" dirty="0"/>
          </a:p>
        </p:txBody>
      </p:sp>
      <p:sp>
        <p:nvSpPr>
          <p:cNvPr id="3" name="Tartalom helye 2"/>
          <p:cNvSpPr>
            <a:spLocks noGrp="1"/>
          </p:cNvSpPr>
          <p:nvPr>
            <p:ph idx="1"/>
          </p:nvPr>
        </p:nvSpPr>
        <p:spPr>
          <a:xfrm>
            <a:off x="457200" y="1600200"/>
            <a:ext cx="4978896" cy="4525963"/>
          </a:xfrm>
        </p:spPr>
        <p:txBody>
          <a:bodyPr/>
          <a:lstStyle/>
          <a:p>
            <a:pPr>
              <a:buFont typeface="Wingdings" pitchFamily="2" charset="2"/>
              <a:buChar char="Ø"/>
            </a:pPr>
            <a:r>
              <a:rPr lang="hu-HU" dirty="0" smtClean="0"/>
              <a:t>   </a:t>
            </a:r>
            <a:r>
              <a:rPr lang="hu-HU" dirty="0" err="1" smtClean="0"/>
              <a:t>Known</a:t>
            </a:r>
            <a:r>
              <a:rPr lang="hu-HU" dirty="0" smtClean="0"/>
              <a:t> </a:t>
            </a:r>
            <a:r>
              <a:rPr lang="hu-HU" dirty="0" err="1" smtClean="0"/>
              <a:t>Molecules</a:t>
            </a:r>
            <a:endParaRPr lang="hu-HU" dirty="0"/>
          </a:p>
          <a:p>
            <a:pPr marL="457200" lvl="1" indent="0">
              <a:buNone/>
            </a:pPr>
            <a:r>
              <a:rPr lang="hu-HU" dirty="0" err="1" smtClean="0"/>
              <a:t>Organic</a:t>
            </a:r>
            <a:r>
              <a:rPr lang="hu-HU" dirty="0" smtClean="0"/>
              <a:t>:	 ~ 15 x 10</a:t>
            </a:r>
            <a:r>
              <a:rPr lang="hu-HU" baseline="30000" dirty="0" smtClean="0"/>
              <a:t>6</a:t>
            </a:r>
          </a:p>
          <a:p>
            <a:pPr marL="457200" lvl="1" indent="0">
              <a:buNone/>
            </a:pPr>
            <a:r>
              <a:rPr lang="hu-HU" dirty="0" err="1" smtClean="0"/>
              <a:t>Inorganic</a:t>
            </a:r>
            <a:r>
              <a:rPr lang="hu-HU" dirty="0" smtClean="0"/>
              <a:t>: 	 ~   1 </a:t>
            </a:r>
            <a:r>
              <a:rPr lang="hu-HU" dirty="0"/>
              <a:t>x </a:t>
            </a:r>
            <a:r>
              <a:rPr lang="hu-HU" dirty="0" smtClean="0"/>
              <a:t>10</a:t>
            </a:r>
            <a:r>
              <a:rPr lang="hu-HU" baseline="30000" dirty="0" smtClean="0"/>
              <a:t>6</a:t>
            </a:r>
          </a:p>
          <a:p>
            <a:pPr marL="457200" lvl="1" indent="0">
              <a:buNone/>
            </a:pPr>
            <a:endParaRPr lang="hu-HU" baseline="30000" dirty="0" smtClean="0"/>
          </a:p>
          <a:p>
            <a:pPr marL="514350" indent="-457200">
              <a:buFont typeface="Wingdings" pitchFamily="2" charset="2"/>
              <a:buChar char="Ø"/>
            </a:pPr>
            <a:r>
              <a:rPr lang="hu-HU" dirty="0" err="1" smtClean="0"/>
              <a:t>Virtual</a:t>
            </a:r>
            <a:r>
              <a:rPr lang="hu-HU" dirty="0" smtClean="0"/>
              <a:t> </a:t>
            </a:r>
            <a:r>
              <a:rPr lang="hu-HU" dirty="0" err="1" smtClean="0"/>
              <a:t>Molecules</a:t>
            </a:r>
            <a:r>
              <a:rPr lang="hu-HU" dirty="0" smtClean="0"/>
              <a:t>?</a:t>
            </a:r>
          </a:p>
          <a:p>
            <a:pPr marL="457200" lvl="1" indent="0">
              <a:buNone/>
            </a:pPr>
            <a:r>
              <a:rPr lang="hu-HU" dirty="0" smtClean="0"/>
              <a:t> </a:t>
            </a:r>
            <a:r>
              <a:rPr lang="hu-HU" dirty="0" err="1" smtClean="0"/>
              <a:t>Organic</a:t>
            </a:r>
            <a:r>
              <a:rPr lang="hu-HU" dirty="0" smtClean="0"/>
              <a:t>:               &gt; 10</a:t>
            </a:r>
            <a:r>
              <a:rPr lang="hu-HU" baseline="30000" dirty="0" smtClean="0"/>
              <a:t>12</a:t>
            </a:r>
            <a:endParaRPr lang="hu-HU" baseline="30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131" y="548680"/>
            <a:ext cx="3748493"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zövegdoboz 4"/>
          <p:cNvSpPr txBox="1"/>
          <p:nvPr/>
        </p:nvSpPr>
        <p:spPr>
          <a:xfrm>
            <a:off x="3653164" y="-27384"/>
            <a:ext cx="5455340" cy="338554"/>
          </a:xfrm>
          <a:prstGeom prst="rect">
            <a:avLst/>
          </a:prstGeom>
          <a:noFill/>
        </p:spPr>
        <p:txBody>
          <a:bodyPr wrap="none" rtlCol="0">
            <a:spAutoFit/>
          </a:bodyPr>
          <a:lstStyle/>
          <a:p>
            <a:r>
              <a:rPr lang="hu-HU" sz="1600" dirty="0" smtClean="0">
                <a:solidFill>
                  <a:schemeClr val="bg1"/>
                </a:solidFill>
                <a:effectLst>
                  <a:outerShdw blurRad="38100" dist="38100" dir="2700000" algn="tl">
                    <a:srgbClr val="000000">
                      <a:alpha val="43137"/>
                    </a:srgbClr>
                  </a:outerShdw>
                </a:effectLst>
              </a:rPr>
              <a:t>University of Szeged, </a:t>
            </a:r>
            <a:r>
              <a:rPr lang="hu-HU" sz="1600" dirty="0" err="1" smtClean="0">
                <a:solidFill>
                  <a:schemeClr val="bg1"/>
                </a:solidFill>
                <a:effectLst>
                  <a:outerShdw blurRad="38100" dist="38100" dir="2700000" algn="tl">
                    <a:srgbClr val="000000">
                      <a:alpha val="43137"/>
                    </a:srgbClr>
                  </a:outerShdw>
                </a:effectLst>
              </a:rPr>
              <a:t>Department</a:t>
            </a:r>
            <a:r>
              <a:rPr lang="hu-HU" sz="1600" dirty="0" smtClean="0">
                <a:solidFill>
                  <a:schemeClr val="bg1"/>
                </a:solidFill>
                <a:effectLst>
                  <a:outerShdw blurRad="38100" dist="38100" dir="2700000" algn="tl">
                    <a:srgbClr val="000000">
                      <a:alpha val="43137"/>
                    </a:srgbClr>
                  </a:outerShdw>
                </a:effectLst>
              </a:rPr>
              <a:t> of </a:t>
            </a:r>
            <a:r>
              <a:rPr lang="hu-HU" sz="1600" dirty="0" err="1" smtClean="0">
                <a:solidFill>
                  <a:schemeClr val="bg1"/>
                </a:solidFill>
                <a:effectLst>
                  <a:outerShdw blurRad="38100" dist="38100" dir="2700000" algn="tl">
                    <a:srgbClr val="000000">
                      <a:alpha val="43137"/>
                    </a:srgbClr>
                  </a:outerShdw>
                </a:effectLst>
              </a:rPr>
              <a:t>Chemical</a:t>
            </a:r>
            <a:r>
              <a:rPr lang="hu-HU" sz="1600" dirty="0" smtClean="0">
                <a:solidFill>
                  <a:schemeClr val="bg1"/>
                </a:solidFill>
                <a:effectLst>
                  <a:outerShdw blurRad="38100" dist="38100" dir="2700000" algn="tl">
                    <a:srgbClr val="000000">
                      <a:alpha val="43137"/>
                    </a:srgbClr>
                  </a:outerShdw>
                </a:effectLst>
              </a:rPr>
              <a:t> </a:t>
            </a:r>
            <a:r>
              <a:rPr lang="hu-HU" sz="1600" dirty="0" err="1" smtClean="0">
                <a:solidFill>
                  <a:schemeClr val="bg1"/>
                </a:solidFill>
                <a:effectLst>
                  <a:outerShdw blurRad="38100" dist="38100" dir="2700000" algn="tl">
                    <a:srgbClr val="000000">
                      <a:alpha val="43137"/>
                    </a:srgbClr>
                  </a:outerShdw>
                </a:effectLst>
              </a:rPr>
              <a:t>Informatics</a:t>
            </a:r>
            <a:endParaRPr lang="en-US"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34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60648"/>
            <a:ext cx="8229600" cy="990600"/>
          </a:xfrm>
        </p:spPr>
        <p:txBody>
          <a:bodyPr/>
          <a:lstStyle/>
          <a:p>
            <a:r>
              <a:rPr lang="hu-HU" sz="4000" dirty="0" err="1"/>
              <a:t>Motivation</a:t>
            </a:r>
            <a:r>
              <a:rPr lang="hu-HU" sz="4000" dirty="0"/>
              <a:t> I.	</a:t>
            </a:r>
          </a:p>
        </p:txBody>
      </p:sp>
      <p:sp>
        <p:nvSpPr>
          <p:cNvPr id="14339" name="Rectangle 3"/>
          <p:cNvSpPr>
            <a:spLocks noGrp="1" noChangeArrowheads="1"/>
          </p:cNvSpPr>
          <p:nvPr>
            <p:ph idx="1"/>
          </p:nvPr>
        </p:nvSpPr>
        <p:spPr/>
        <p:txBody>
          <a:bodyPr/>
          <a:lstStyle/>
          <a:p>
            <a:r>
              <a:rPr lang="hu-HU" dirty="0" err="1"/>
              <a:t>Molecular</a:t>
            </a:r>
            <a:r>
              <a:rPr lang="hu-HU" dirty="0"/>
              <a:t> </a:t>
            </a:r>
            <a:r>
              <a:rPr lang="hu-HU" dirty="0" err="1"/>
              <a:t>Informatics</a:t>
            </a:r>
            <a:endParaRPr lang="hu-HU" dirty="0"/>
          </a:p>
          <a:p>
            <a:r>
              <a:rPr lang="hu-HU" dirty="0"/>
              <a:t>More Money </a:t>
            </a:r>
            <a:r>
              <a:rPr lang="hu-HU" dirty="0" err="1"/>
              <a:t>for</a:t>
            </a:r>
            <a:r>
              <a:rPr lang="hu-HU" dirty="0"/>
              <a:t> </a:t>
            </a:r>
            <a:r>
              <a:rPr lang="hu-HU" dirty="0" err="1"/>
              <a:t>Applied</a:t>
            </a:r>
            <a:r>
              <a:rPr lang="hu-HU" dirty="0"/>
              <a:t> Science</a:t>
            </a:r>
            <a:endParaRPr lang="en-US" dirty="0"/>
          </a:p>
        </p:txBody>
      </p:sp>
      <p:pic>
        <p:nvPicPr>
          <p:cNvPr id="14340" name="Picture 4"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3019425"/>
            <a:ext cx="637222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Line 5"/>
          <p:cNvSpPr>
            <a:spLocks noChangeShapeType="1"/>
          </p:cNvSpPr>
          <p:nvPr/>
        </p:nvSpPr>
        <p:spPr bwMode="auto">
          <a:xfrm>
            <a:off x="250825" y="1052513"/>
            <a:ext cx="8424863" cy="0"/>
          </a:xfrm>
          <a:prstGeom prst="line">
            <a:avLst/>
          </a:prstGeom>
          <a:noFill/>
          <a:ln w="57150" cmpd="thinThick">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Szövegdoboz 5"/>
          <p:cNvSpPr txBox="1"/>
          <p:nvPr/>
        </p:nvSpPr>
        <p:spPr>
          <a:xfrm>
            <a:off x="3653164" y="-27384"/>
            <a:ext cx="5455340" cy="338554"/>
          </a:xfrm>
          <a:prstGeom prst="rect">
            <a:avLst/>
          </a:prstGeom>
          <a:noFill/>
        </p:spPr>
        <p:txBody>
          <a:bodyPr wrap="none" rtlCol="0">
            <a:spAutoFit/>
          </a:bodyPr>
          <a:lstStyle/>
          <a:p>
            <a:r>
              <a:rPr lang="hu-HU" sz="1600" dirty="0" smtClean="0">
                <a:solidFill>
                  <a:schemeClr val="bg1"/>
                </a:solidFill>
                <a:effectLst>
                  <a:outerShdw blurRad="38100" dist="38100" dir="2700000" algn="tl">
                    <a:srgbClr val="000000">
                      <a:alpha val="43137"/>
                    </a:srgbClr>
                  </a:outerShdw>
                </a:effectLst>
              </a:rPr>
              <a:t>University of Szeged, </a:t>
            </a:r>
            <a:r>
              <a:rPr lang="hu-HU" sz="1600" dirty="0" err="1" smtClean="0">
                <a:solidFill>
                  <a:schemeClr val="bg1"/>
                </a:solidFill>
                <a:effectLst>
                  <a:outerShdw blurRad="38100" dist="38100" dir="2700000" algn="tl">
                    <a:srgbClr val="000000">
                      <a:alpha val="43137"/>
                    </a:srgbClr>
                  </a:outerShdw>
                </a:effectLst>
              </a:rPr>
              <a:t>Department</a:t>
            </a:r>
            <a:r>
              <a:rPr lang="hu-HU" sz="1600" dirty="0" smtClean="0">
                <a:solidFill>
                  <a:schemeClr val="bg1"/>
                </a:solidFill>
                <a:effectLst>
                  <a:outerShdw blurRad="38100" dist="38100" dir="2700000" algn="tl">
                    <a:srgbClr val="000000">
                      <a:alpha val="43137"/>
                    </a:srgbClr>
                  </a:outerShdw>
                </a:effectLst>
              </a:rPr>
              <a:t> of </a:t>
            </a:r>
            <a:r>
              <a:rPr lang="hu-HU" sz="1600" dirty="0" err="1" smtClean="0">
                <a:solidFill>
                  <a:schemeClr val="bg1"/>
                </a:solidFill>
                <a:effectLst>
                  <a:outerShdw blurRad="38100" dist="38100" dir="2700000" algn="tl">
                    <a:srgbClr val="000000">
                      <a:alpha val="43137"/>
                    </a:srgbClr>
                  </a:outerShdw>
                </a:effectLst>
              </a:rPr>
              <a:t>Chemical</a:t>
            </a:r>
            <a:r>
              <a:rPr lang="hu-HU" sz="1600" dirty="0" smtClean="0">
                <a:solidFill>
                  <a:schemeClr val="bg1"/>
                </a:solidFill>
                <a:effectLst>
                  <a:outerShdw blurRad="38100" dist="38100" dir="2700000" algn="tl">
                    <a:srgbClr val="000000">
                      <a:alpha val="43137"/>
                    </a:srgbClr>
                  </a:outerShdw>
                </a:effectLst>
              </a:rPr>
              <a:t> </a:t>
            </a:r>
            <a:r>
              <a:rPr lang="hu-HU" sz="1600" dirty="0" err="1" smtClean="0">
                <a:solidFill>
                  <a:schemeClr val="bg1"/>
                </a:solidFill>
                <a:effectLst>
                  <a:outerShdw blurRad="38100" dist="38100" dir="2700000" algn="tl">
                    <a:srgbClr val="000000">
                      <a:alpha val="43137"/>
                    </a:srgbClr>
                  </a:outerShdw>
                </a:effectLst>
              </a:rPr>
              <a:t>Informatics</a:t>
            </a:r>
            <a:endParaRPr lang="en-US"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5264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55650" y="125760"/>
            <a:ext cx="7931150" cy="1143000"/>
          </a:xfrm>
          <a:prstGeom prst="rect">
            <a:avLst/>
          </a:prstGeom>
        </p:spPr>
        <p:txBody>
          <a:bodyPr vert="horz" lIns="91440" tIns="45720" rIns="91440" bIns="45720" rtlCol="0" anchor="ctr">
            <a:normAutofit/>
          </a:bodyPr>
          <a:lstStyle>
            <a:lvl1pPr>
              <a:spcBef>
                <a:spcPct val="0"/>
              </a:spcBef>
              <a:buNone/>
              <a:defRPr sz="4000" spc="-100" baseline="0">
                <a:solidFill>
                  <a:schemeClr val="tx2"/>
                </a:solidFill>
                <a:latin typeface="+mj-lt"/>
                <a:ea typeface="+mj-ea"/>
                <a:cs typeface="+mj-cs"/>
              </a:defRPr>
            </a:lvl1pPr>
          </a:lstStyle>
          <a:p>
            <a:r>
              <a:rPr lang="en-US" dirty="0"/>
              <a:t>Workflow of the Com2Chem</a:t>
            </a:r>
          </a:p>
        </p:txBody>
      </p:sp>
      <p:sp>
        <p:nvSpPr>
          <p:cNvPr id="5" name="Text Box 5"/>
          <p:cNvSpPr txBox="1">
            <a:spLocks noChangeArrowheads="1"/>
          </p:cNvSpPr>
          <p:nvPr/>
        </p:nvSpPr>
        <p:spPr bwMode="auto">
          <a:xfrm>
            <a:off x="4293721" y="1584332"/>
            <a:ext cx="1092253" cy="477020"/>
          </a:xfrm>
          <a:prstGeom prst="rect">
            <a:avLst/>
          </a:prstGeom>
          <a:noFill/>
          <a:ln w="25400">
            <a:solidFill>
              <a:srgbClr val="FF0000"/>
            </a:solidFill>
            <a:miter lim="800000"/>
            <a:headEnd/>
            <a:tailEnd/>
          </a:ln>
          <a:effectLst/>
        </p:spPr>
        <p:txBody>
          <a:bodyPr>
            <a:spAutoFit/>
          </a:bodyPr>
          <a:lstStyle/>
          <a:p>
            <a:pPr algn="ctr">
              <a:spcBef>
                <a:spcPct val="50000"/>
              </a:spcBef>
            </a:pPr>
            <a:r>
              <a:rPr lang="en-US" sz="1000" b="1" smtClean="0"/>
              <a:t>Runable input</a:t>
            </a:r>
          </a:p>
          <a:p>
            <a:pPr algn="ctr">
              <a:spcBef>
                <a:spcPct val="50000"/>
              </a:spcBef>
            </a:pPr>
            <a:r>
              <a:rPr lang="en-US" sz="1000" b="1" smtClean="0"/>
              <a:t>(.com)</a:t>
            </a:r>
            <a:endParaRPr lang="en-US" sz="1000" b="1"/>
          </a:p>
        </p:txBody>
      </p:sp>
      <p:sp>
        <p:nvSpPr>
          <p:cNvPr id="6" name="Line 6"/>
          <p:cNvSpPr>
            <a:spLocks noChangeShapeType="1"/>
          </p:cNvSpPr>
          <p:nvPr/>
        </p:nvSpPr>
        <p:spPr bwMode="auto">
          <a:xfrm>
            <a:off x="3718451" y="1825506"/>
            <a:ext cx="575270" cy="0"/>
          </a:xfrm>
          <a:prstGeom prst="line">
            <a:avLst/>
          </a:prstGeom>
          <a:noFill/>
          <a:ln w="19050">
            <a:solidFill>
              <a:schemeClr val="tx1"/>
            </a:solidFill>
            <a:round/>
            <a:headEnd/>
            <a:tailEnd type="stealth" w="med" len="med"/>
          </a:ln>
          <a:effectLst/>
        </p:spPr>
        <p:txBody>
          <a:bodyPr/>
          <a:lstStyle/>
          <a:p>
            <a:endParaRPr lang="en-US" sz="1000"/>
          </a:p>
        </p:txBody>
      </p:sp>
      <p:sp>
        <p:nvSpPr>
          <p:cNvPr id="7" name="Text Box 9"/>
          <p:cNvSpPr txBox="1">
            <a:spLocks noChangeArrowheads="1"/>
          </p:cNvSpPr>
          <p:nvPr/>
        </p:nvSpPr>
        <p:spPr bwMode="auto">
          <a:xfrm>
            <a:off x="6300192" y="1484784"/>
            <a:ext cx="1092254" cy="630942"/>
          </a:xfrm>
          <a:prstGeom prst="rect">
            <a:avLst/>
          </a:prstGeom>
          <a:noFill/>
          <a:ln w="19050">
            <a:solidFill>
              <a:srgbClr val="FF0000"/>
            </a:solidFill>
            <a:miter lim="800000"/>
            <a:headEnd/>
            <a:tailEnd/>
          </a:ln>
          <a:effectLst/>
        </p:spPr>
        <p:txBody>
          <a:bodyPr>
            <a:spAutoFit/>
          </a:bodyPr>
          <a:lstStyle/>
          <a:p>
            <a:pPr algn="ctr">
              <a:spcBef>
                <a:spcPct val="50000"/>
              </a:spcBef>
            </a:pPr>
            <a:r>
              <a:rPr lang="en-US" sz="1000" b="1" smtClean="0"/>
              <a:t>Terminated output</a:t>
            </a:r>
          </a:p>
          <a:p>
            <a:pPr algn="ctr">
              <a:spcBef>
                <a:spcPct val="50000"/>
              </a:spcBef>
            </a:pPr>
            <a:r>
              <a:rPr lang="en-US" sz="1000" b="1" smtClean="0"/>
              <a:t>(.log)</a:t>
            </a:r>
            <a:endParaRPr lang="en-US" sz="1000" b="1"/>
          </a:p>
        </p:txBody>
      </p:sp>
      <p:sp>
        <p:nvSpPr>
          <p:cNvPr id="8" name="Line 10"/>
          <p:cNvSpPr>
            <a:spLocks noChangeShapeType="1"/>
          </p:cNvSpPr>
          <p:nvPr/>
        </p:nvSpPr>
        <p:spPr bwMode="auto">
          <a:xfrm>
            <a:off x="5385975" y="1844824"/>
            <a:ext cx="914217" cy="0"/>
          </a:xfrm>
          <a:prstGeom prst="line">
            <a:avLst/>
          </a:prstGeom>
          <a:noFill/>
          <a:ln w="19050">
            <a:solidFill>
              <a:schemeClr val="tx1"/>
            </a:solidFill>
            <a:round/>
            <a:headEnd/>
            <a:tailEnd type="stealth" w="med" len="med"/>
          </a:ln>
          <a:effectLst/>
        </p:spPr>
        <p:txBody>
          <a:bodyPr/>
          <a:lstStyle/>
          <a:p>
            <a:endParaRPr lang="en-US" sz="1000"/>
          </a:p>
        </p:txBody>
      </p:sp>
      <p:sp>
        <p:nvSpPr>
          <p:cNvPr id="9" name="Text Box 14"/>
          <p:cNvSpPr txBox="1">
            <a:spLocks noChangeArrowheads="1"/>
          </p:cNvSpPr>
          <p:nvPr/>
        </p:nvSpPr>
        <p:spPr bwMode="auto">
          <a:xfrm>
            <a:off x="4343842" y="3058178"/>
            <a:ext cx="1092254" cy="400110"/>
          </a:xfrm>
          <a:prstGeom prst="rect">
            <a:avLst/>
          </a:prstGeom>
          <a:noFill/>
          <a:ln w="25400">
            <a:solidFill>
              <a:srgbClr val="FF0000"/>
            </a:solidFill>
            <a:miter lim="800000"/>
            <a:headEnd/>
            <a:tailEnd/>
          </a:ln>
          <a:effectLst/>
        </p:spPr>
        <p:txBody>
          <a:bodyPr>
            <a:spAutoFit/>
          </a:bodyPr>
          <a:lstStyle/>
          <a:p>
            <a:pPr algn="ctr">
              <a:spcBef>
                <a:spcPct val="50000"/>
              </a:spcBef>
            </a:pPr>
            <a:r>
              <a:rPr lang="en-US" sz="1000" b="1" smtClean="0"/>
              <a:t>Output with </a:t>
            </a:r>
            <a:r>
              <a:rPr lang="en-US" sz="1000" b="1" smtClean="0">
                <a:solidFill>
                  <a:srgbClr val="FF0000"/>
                </a:solidFill>
              </a:rPr>
              <a:t>Error </a:t>
            </a:r>
            <a:r>
              <a:rPr lang="en-US" sz="1000" b="1" smtClean="0"/>
              <a:t>output</a:t>
            </a:r>
            <a:endParaRPr lang="en-US" sz="1000" b="1"/>
          </a:p>
        </p:txBody>
      </p:sp>
      <p:sp>
        <p:nvSpPr>
          <p:cNvPr id="10" name="Line 17"/>
          <p:cNvSpPr>
            <a:spLocks noChangeShapeType="1"/>
          </p:cNvSpPr>
          <p:nvPr/>
        </p:nvSpPr>
        <p:spPr bwMode="auto">
          <a:xfrm flipH="1" flipV="1">
            <a:off x="3563888" y="3274202"/>
            <a:ext cx="792088" cy="0"/>
          </a:xfrm>
          <a:prstGeom prst="line">
            <a:avLst/>
          </a:prstGeom>
          <a:noFill/>
          <a:ln w="19050">
            <a:solidFill>
              <a:schemeClr val="tx1"/>
            </a:solidFill>
            <a:round/>
            <a:headEnd/>
            <a:tailEnd type="stealth" w="med" len="med"/>
          </a:ln>
          <a:effectLst/>
        </p:spPr>
        <p:txBody>
          <a:bodyPr/>
          <a:lstStyle/>
          <a:p>
            <a:endParaRPr lang="en-US" sz="1000"/>
          </a:p>
        </p:txBody>
      </p:sp>
      <p:sp>
        <p:nvSpPr>
          <p:cNvPr id="11" name="Text Box 20"/>
          <p:cNvSpPr txBox="1">
            <a:spLocks noChangeArrowheads="1"/>
          </p:cNvSpPr>
          <p:nvPr/>
        </p:nvSpPr>
        <p:spPr bwMode="auto">
          <a:xfrm>
            <a:off x="7884368" y="2842154"/>
            <a:ext cx="1092253" cy="1323439"/>
          </a:xfrm>
          <a:prstGeom prst="rect">
            <a:avLst/>
          </a:prstGeom>
          <a:noFill/>
          <a:ln w="25400">
            <a:solidFill>
              <a:srgbClr val="FF0000"/>
            </a:solidFill>
            <a:miter lim="800000"/>
            <a:headEnd/>
            <a:tailEnd/>
          </a:ln>
          <a:effectLst/>
        </p:spPr>
        <p:txBody>
          <a:bodyPr>
            <a:spAutoFit/>
          </a:bodyPr>
          <a:lstStyle/>
          <a:p>
            <a:pPr algn="ctr">
              <a:spcBef>
                <a:spcPct val="50000"/>
              </a:spcBef>
            </a:pPr>
            <a:r>
              <a:rPr lang="en-US" sz="1000" b="1" smtClean="0"/>
              <a:t>Output with</a:t>
            </a:r>
          </a:p>
          <a:p>
            <a:pPr algn="ctr">
              <a:spcBef>
                <a:spcPct val="50000"/>
              </a:spcBef>
            </a:pPr>
            <a:r>
              <a:rPr lang="en-US" sz="1000" b="1" smtClean="0">
                <a:solidFill>
                  <a:srgbClr val="FF0000"/>
                </a:solidFill>
              </a:rPr>
              <a:t>no</a:t>
            </a:r>
            <a:r>
              <a:rPr lang="en-US" sz="1000" b="1" smtClean="0"/>
              <a:t> error termination</a:t>
            </a:r>
          </a:p>
          <a:p>
            <a:pPr algn="ctr">
              <a:spcBef>
                <a:spcPct val="50000"/>
              </a:spcBef>
            </a:pPr>
            <a:r>
              <a:rPr lang="en-US" sz="1000" i="1" smtClean="0"/>
              <a:t>Normal term.</a:t>
            </a:r>
          </a:p>
          <a:p>
            <a:pPr algn="ctr">
              <a:spcBef>
                <a:spcPct val="50000"/>
              </a:spcBef>
            </a:pPr>
            <a:r>
              <a:rPr lang="en-US" sz="1000" i="1" smtClean="0"/>
              <a:t>Conv. Crit.</a:t>
            </a:r>
          </a:p>
          <a:p>
            <a:pPr algn="ctr">
              <a:spcBef>
                <a:spcPct val="50000"/>
              </a:spcBef>
            </a:pPr>
            <a:r>
              <a:rPr lang="en-US" sz="1000" i="1" smtClean="0"/>
              <a:t>Freq</a:t>
            </a:r>
            <a:endParaRPr lang="en-US" sz="1000" i="1"/>
          </a:p>
        </p:txBody>
      </p:sp>
      <p:sp>
        <p:nvSpPr>
          <p:cNvPr id="12" name="Line 21"/>
          <p:cNvSpPr>
            <a:spLocks noChangeShapeType="1"/>
          </p:cNvSpPr>
          <p:nvPr/>
        </p:nvSpPr>
        <p:spPr bwMode="auto">
          <a:xfrm flipV="1">
            <a:off x="7524328" y="3247274"/>
            <a:ext cx="360040" cy="0"/>
          </a:xfrm>
          <a:prstGeom prst="line">
            <a:avLst/>
          </a:prstGeom>
          <a:noFill/>
          <a:ln w="19050">
            <a:solidFill>
              <a:schemeClr val="tx1"/>
            </a:solidFill>
            <a:round/>
            <a:headEnd/>
            <a:tailEnd type="stealth" w="med" len="med"/>
          </a:ln>
          <a:effectLst/>
        </p:spPr>
        <p:txBody>
          <a:bodyPr/>
          <a:lstStyle/>
          <a:p>
            <a:endParaRPr lang="en-US" sz="1000"/>
          </a:p>
        </p:txBody>
      </p:sp>
      <p:sp>
        <p:nvSpPr>
          <p:cNvPr id="13" name="Text Box 27"/>
          <p:cNvSpPr txBox="1">
            <a:spLocks noChangeArrowheads="1"/>
          </p:cNvSpPr>
          <p:nvPr/>
        </p:nvSpPr>
        <p:spPr bwMode="auto">
          <a:xfrm>
            <a:off x="7872235" y="4437112"/>
            <a:ext cx="1092253" cy="707886"/>
          </a:xfrm>
          <a:prstGeom prst="rect">
            <a:avLst/>
          </a:prstGeom>
          <a:noFill/>
          <a:ln w="25400">
            <a:solidFill>
              <a:srgbClr val="FF0000"/>
            </a:solidFill>
            <a:miter lim="800000"/>
            <a:headEnd/>
            <a:tailEnd/>
          </a:ln>
          <a:effectLst/>
        </p:spPr>
        <p:txBody>
          <a:bodyPr wrap="square">
            <a:spAutoFit/>
          </a:bodyPr>
          <a:lstStyle/>
          <a:p>
            <a:pPr algn="ctr">
              <a:spcBef>
                <a:spcPct val="50000"/>
              </a:spcBef>
            </a:pPr>
            <a:r>
              <a:rPr lang="en-US" sz="1000" b="1" smtClean="0"/>
              <a:t>Calculation and collection of molecular properties</a:t>
            </a:r>
          </a:p>
        </p:txBody>
      </p:sp>
      <p:sp>
        <p:nvSpPr>
          <p:cNvPr id="14" name="Line 28"/>
          <p:cNvSpPr>
            <a:spLocks noChangeShapeType="1"/>
          </p:cNvSpPr>
          <p:nvPr/>
        </p:nvSpPr>
        <p:spPr bwMode="auto">
          <a:xfrm flipH="1">
            <a:off x="4499992" y="3501008"/>
            <a:ext cx="432048" cy="720080"/>
          </a:xfrm>
          <a:prstGeom prst="line">
            <a:avLst/>
          </a:prstGeom>
          <a:noFill/>
          <a:ln w="19050">
            <a:solidFill>
              <a:schemeClr val="tx1"/>
            </a:solidFill>
            <a:round/>
            <a:headEnd/>
            <a:tailEnd type="stealth" w="med" len="med"/>
          </a:ln>
          <a:effectLst/>
        </p:spPr>
        <p:txBody>
          <a:bodyPr/>
          <a:lstStyle/>
          <a:p>
            <a:endParaRPr lang="en-US" sz="1000"/>
          </a:p>
        </p:txBody>
      </p:sp>
      <p:sp>
        <p:nvSpPr>
          <p:cNvPr id="15" name="Line 29"/>
          <p:cNvSpPr>
            <a:spLocks noChangeShapeType="1"/>
          </p:cNvSpPr>
          <p:nvPr/>
        </p:nvSpPr>
        <p:spPr bwMode="auto">
          <a:xfrm flipH="1">
            <a:off x="8460432" y="5157192"/>
            <a:ext cx="0" cy="288032"/>
          </a:xfrm>
          <a:prstGeom prst="line">
            <a:avLst/>
          </a:prstGeom>
          <a:noFill/>
          <a:ln w="19050">
            <a:solidFill>
              <a:schemeClr val="tx1"/>
            </a:solidFill>
            <a:round/>
            <a:headEnd/>
            <a:tailEnd type="stealth" w="med" len="med"/>
          </a:ln>
          <a:effectLst/>
        </p:spPr>
        <p:txBody>
          <a:bodyPr/>
          <a:lstStyle/>
          <a:p>
            <a:endParaRPr lang="en-US" sz="1000"/>
          </a:p>
        </p:txBody>
      </p:sp>
      <p:sp>
        <p:nvSpPr>
          <p:cNvPr id="16" name="Text Box 30"/>
          <p:cNvSpPr txBox="1">
            <a:spLocks noChangeArrowheads="1"/>
          </p:cNvSpPr>
          <p:nvPr/>
        </p:nvSpPr>
        <p:spPr bwMode="auto">
          <a:xfrm>
            <a:off x="7884368" y="5445224"/>
            <a:ext cx="1092253" cy="246221"/>
          </a:xfrm>
          <a:prstGeom prst="rect">
            <a:avLst/>
          </a:prstGeom>
          <a:noFill/>
          <a:ln w="25400">
            <a:solidFill>
              <a:srgbClr val="FF0000"/>
            </a:solidFill>
            <a:miter lim="800000"/>
            <a:headEnd/>
            <a:tailEnd/>
          </a:ln>
          <a:effectLst/>
        </p:spPr>
        <p:txBody>
          <a:bodyPr>
            <a:spAutoFit/>
          </a:bodyPr>
          <a:lstStyle/>
          <a:p>
            <a:pPr algn="ctr">
              <a:spcBef>
                <a:spcPct val="50000"/>
              </a:spcBef>
            </a:pPr>
            <a:r>
              <a:rPr lang="en-US" sz="1000" b="1" smtClean="0"/>
              <a:t>Database</a:t>
            </a:r>
          </a:p>
        </p:txBody>
      </p:sp>
      <p:sp>
        <p:nvSpPr>
          <p:cNvPr id="17" name="Text Box 35"/>
          <p:cNvSpPr txBox="1">
            <a:spLocks noChangeArrowheads="1"/>
          </p:cNvSpPr>
          <p:nvPr/>
        </p:nvSpPr>
        <p:spPr bwMode="auto">
          <a:xfrm>
            <a:off x="3407739" y="3861048"/>
            <a:ext cx="1092253" cy="630942"/>
          </a:xfrm>
          <a:prstGeom prst="rect">
            <a:avLst/>
          </a:prstGeom>
          <a:noFill/>
          <a:ln w="25400">
            <a:solidFill>
              <a:srgbClr val="FF0000"/>
            </a:solidFill>
            <a:miter lim="800000"/>
            <a:headEnd/>
            <a:tailEnd/>
          </a:ln>
          <a:effectLst/>
        </p:spPr>
        <p:txBody>
          <a:bodyPr>
            <a:spAutoFit/>
          </a:bodyPr>
          <a:lstStyle/>
          <a:p>
            <a:pPr algn="ctr">
              <a:spcBef>
                <a:spcPct val="50000"/>
              </a:spcBef>
            </a:pPr>
            <a:r>
              <a:rPr lang="en-US" sz="1000" b="1" smtClean="0"/>
              <a:t>Manipulation of the input</a:t>
            </a:r>
          </a:p>
          <a:p>
            <a:pPr algn="ctr">
              <a:spcBef>
                <a:spcPct val="50000"/>
              </a:spcBef>
            </a:pPr>
            <a:r>
              <a:rPr lang="en-US" sz="1000" b="1" smtClean="0"/>
              <a:t>(By hand)</a:t>
            </a:r>
          </a:p>
        </p:txBody>
      </p:sp>
      <p:sp>
        <p:nvSpPr>
          <p:cNvPr id="18" name="Text Box 39"/>
          <p:cNvSpPr txBox="1">
            <a:spLocks noChangeArrowheads="1"/>
          </p:cNvSpPr>
          <p:nvPr/>
        </p:nvSpPr>
        <p:spPr bwMode="auto">
          <a:xfrm>
            <a:off x="2483768" y="3130186"/>
            <a:ext cx="1092254" cy="246221"/>
          </a:xfrm>
          <a:prstGeom prst="rect">
            <a:avLst/>
          </a:prstGeom>
          <a:noFill/>
          <a:ln w="25400">
            <a:solidFill>
              <a:srgbClr val="FF0000"/>
            </a:solidFill>
            <a:miter lim="800000"/>
            <a:headEnd/>
            <a:tailEnd/>
          </a:ln>
          <a:effectLst/>
        </p:spPr>
        <p:txBody>
          <a:bodyPr>
            <a:spAutoFit/>
          </a:bodyPr>
          <a:lstStyle/>
          <a:p>
            <a:pPr algn="ctr">
              <a:spcBef>
                <a:spcPct val="50000"/>
              </a:spcBef>
            </a:pPr>
            <a:r>
              <a:rPr lang="en-US" sz="1000" b="1" smtClean="0"/>
              <a:t>Modified input</a:t>
            </a:r>
            <a:endParaRPr lang="en-US" sz="1000" b="1"/>
          </a:p>
        </p:txBody>
      </p:sp>
      <p:sp>
        <p:nvSpPr>
          <p:cNvPr id="19" name="Line 40"/>
          <p:cNvSpPr>
            <a:spLocks noChangeShapeType="1"/>
          </p:cNvSpPr>
          <p:nvPr/>
        </p:nvSpPr>
        <p:spPr bwMode="auto">
          <a:xfrm flipH="1" flipV="1">
            <a:off x="2987824" y="3429000"/>
            <a:ext cx="432048" cy="720080"/>
          </a:xfrm>
          <a:prstGeom prst="line">
            <a:avLst/>
          </a:prstGeom>
          <a:noFill/>
          <a:ln w="19050">
            <a:solidFill>
              <a:schemeClr val="tx1"/>
            </a:solidFill>
            <a:round/>
            <a:headEnd/>
            <a:tailEnd type="stealth" w="med" len="med"/>
          </a:ln>
          <a:effectLst/>
        </p:spPr>
        <p:txBody>
          <a:bodyPr/>
          <a:lstStyle/>
          <a:p>
            <a:endParaRPr lang="en-US" sz="1000"/>
          </a:p>
        </p:txBody>
      </p:sp>
      <p:sp>
        <p:nvSpPr>
          <p:cNvPr id="20" name="Line 41"/>
          <p:cNvSpPr>
            <a:spLocks noChangeShapeType="1"/>
          </p:cNvSpPr>
          <p:nvPr/>
        </p:nvSpPr>
        <p:spPr bwMode="auto">
          <a:xfrm flipV="1">
            <a:off x="2987824" y="1844824"/>
            <a:ext cx="1304630" cy="1296144"/>
          </a:xfrm>
          <a:prstGeom prst="line">
            <a:avLst/>
          </a:prstGeom>
          <a:noFill/>
          <a:ln w="19050">
            <a:solidFill>
              <a:schemeClr val="tx1"/>
            </a:solidFill>
            <a:round/>
            <a:headEnd/>
            <a:tailEnd type="stealth" w="med" len="med"/>
          </a:ln>
          <a:effectLst/>
        </p:spPr>
        <p:txBody>
          <a:bodyPr/>
          <a:lstStyle/>
          <a:p>
            <a:endParaRPr lang="en-US" sz="1000"/>
          </a:p>
        </p:txBody>
      </p:sp>
      <p:grpSp>
        <p:nvGrpSpPr>
          <p:cNvPr id="21" name="Csoportba foglalás 20"/>
          <p:cNvGrpSpPr/>
          <p:nvPr/>
        </p:nvGrpSpPr>
        <p:grpSpPr>
          <a:xfrm>
            <a:off x="971600" y="1473505"/>
            <a:ext cx="1092254" cy="712283"/>
            <a:chOff x="2615650" y="1473505"/>
            <a:chExt cx="1092254" cy="712283"/>
          </a:xfrm>
        </p:grpSpPr>
        <p:sp>
          <p:nvSpPr>
            <p:cNvPr id="22" name="Text Box 4"/>
            <p:cNvSpPr txBox="1">
              <a:spLocks noChangeArrowheads="1"/>
            </p:cNvSpPr>
            <p:nvPr/>
          </p:nvSpPr>
          <p:spPr bwMode="auto">
            <a:xfrm>
              <a:off x="2615650" y="1584332"/>
              <a:ext cx="1092254" cy="477054"/>
            </a:xfrm>
            <a:prstGeom prst="rect">
              <a:avLst/>
            </a:prstGeom>
            <a:noFill/>
            <a:ln w="19050">
              <a:noFill/>
              <a:miter lim="800000"/>
              <a:headEnd/>
              <a:tailEnd/>
            </a:ln>
            <a:effectLst/>
          </p:spPr>
          <p:txBody>
            <a:bodyPr>
              <a:spAutoFit/>
            </a:bodyPr>
            <a:lstStyle/>
            <a:p>
              <a:pPr algn="ctr">
                <a:spcBef>
                  <a:spcPct val="50000"/>
                </a:spcBef>
              </a:pPr>
              <a:r>
                <a:rPr lang="en-US" sz="1000" b="1" smtClean="0"/>
                <a:t>Initial input</a:t>
              </a:r>
            </a:p>
            <a:p>
              <a:pPr algn="ctr">
                <a:spcBef>
                  <a:spcPct val="50000"/>
                </a:spcBef>
              </a:pPr>
              <a:r>
                <a:rPr lang="en-US" sz="1000" b="1" smtClean="0"/>
                <a:t>(.pdb,…)</a:t>
              </a:r>
              <a:endParaRPr lang="en-US" sz="1000" b="1"/>
            </a:p>
          </p:txBody>
        </p:sp>
        <p:sp>
          <p:nvSpPr>
            <p:cNvPr id="23" name="Romboid 22"/>
            <p:cNvSpPr/>
            <p:nvPr/>
          </p:nvSpPr>
          <p:spPr>
            <a:xfrm rot="15466366">
              <a:off x="2837324" y="1382654"/>
              <a:ext cx="712283" cy="893986"/>
            </a:xfrm>
            <a:prstGeom prst="parallelogram">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ombusz 23"/>
          <p:cNvSpPr/>
          <p:nvPr/>
        </p:nvSpPr>
        <p:spPr>
          <a:xfrm>
            <a:off x="6156176" y="2770146"/>
            <a:ext cx="1368152" cy="936104"/>
          </a:xfrm>
          <a:prstGeom prst="diamon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églalap 24"/>
          <p:cNvSpPr/>
          <p:nvPr/>
        </p:nvSpPr>
        <p:spPr>
          <a:xfrm>
            <a:off x="6340867" y="2926356"/>
            <a:ext cx="995785" cy="477054"/>
          </a:xfrm>
          <a:prstGeom prst="rect">
            <a:avLst/>
          </a:prstGeom>
        </p:spPr>
        <p:txBody>
          <a:bodyPr wrap="none">
            <a:spAutoFit/>
          </a:bodyPr>
          <a:lstStyle/>
          <a:p>
            <a:pPr algn="ctr">
              <a:spcBef>
                <a:spcPct val="50000"/>
              </a:spcBef>
            </a:pPr>
            <a:r>
              <a:rPr lang="en-US" sz="1000" b="1" dirty="0" smtClean="0"/>
              <a:t>Normal</a:t>
            </a:r>
          </a:p>
          <a:p>
            <a:pPr algn="ctr">
              <a:spcBef>
                <a:spcPct val="50000"/>
              </a:spcBef>
            </a:pPr>
            <a:r>
              <a:rPr lang="en-US" sz="1000" b="1" dirty="0" smtClean="0"/>
              <a:t> termination?</a:t>
            </a:r>
            <a:endParaRPr lang="en-US" sz="1000" b="1" dirty="0"/>
          </a:p>
        </p:txBody>
      </p:sp>
      <p:sp>
        <p:nvSpPr>
          <p:cNvPr id="26" name="Line 12"/>
          <p:cNvSpPr>
            <a:spLocks noChangeShapeType="1"/>
          </p:cNvSpPr>
          <p:nvPr/>
        </p:nvSpPr>
        <p:spPr bwMode="auto">
          <a:xfrm flipH="1">
            <a:off x="5436096" y="3247274"/>
            <a:ext cx="720080" cy="0"/>
          </a:xfrm>
          <a:prstGeom prst="line">
            <a:avLst/>
          </a:prstGeom>
          <a:noFill/>
          <a:ln w="19050">
            <a:solidFill>
              <a:schemeClr val="tx1"/>
            </a:solidFill>
            <a:round/>
            <a:headEnd/>
            <a:tailEnd type="stealth" w="med" len="med"/>
          </a:ln>
          <a:effectLst/>
        </p:spPr>
        <p:txBody>
          <a:bodyPr/>
          <a:lstStyle/>
          <a:p>
            <a:endParaRPr lang="en-US" sz="1000"/>
          </a:p>
        </p:txBody>
      </p:sp>
      <p:sp>
        <p:nvSpPr>
          <p:cNvPr id="27" name="Line 12"/>
          <p:cNvSpPr>
            <a:spLocks noChangeShapeType="1"/>
          </p:cNvSpPr>
          <p:nvPr/>
        </p:nvSpPr>
        <p:spPr bwMode="auto">
          <a:xfrm>
            <a:off x="6840000" y="2132856"/>
            <a:ext cx="0" cy="648072"/>
          </a:xfrm>
          <a:prstGeom prst="line">
            <a:avLst/>
          </a:prstGeom>
          <a:noFill/>
          <a:ln w="19050">
            <a:solidFill>
              <a:schemeClr val="tx1"/>
            </a:solidFill>
            <a:round/>
            <a:headEnd/>
            <a:tailEnd type="stealth" w="med" len="med"/>
          </a:ln>
          <a:effectLst/>
        </p:spPr>
        <p:txBody>
          <a:bodyPr/>
          <a:lstStyle/>
          <a:p>
            <a:endParaRPr lang="en-US" sz="1000"/>
          </a:p>
        </p:txBody>
      </p:sp>
      <p:pic>
        <p:nvPicPr>
          <p:cNvPr id="28" name="Picture 2" descr="Dell PowerEdge M600 Quad Core Xeon E5420 (2.5GHz"/>
          <p:cNvPicPr>
            <a:picLocks noChangeAspect="1" noChangeArrowheads="1"/>
          </p:cNvPicPr>
          <p:nvPr/>
        </p:nvPicPr>
        <p:blipFill>
          <a:blip r:embed="rId2" cstate="print"/>
          <a:srcRect/>
          <a:stretch>
            <a:fillRect/>
          </a:stretch>
        </p:blipFill>
        <p:spPr bwMode="auto">
          <a:xfrm>
            <a:off x="5508104" y="1052736"/>
            <a:ext cx="720080" cy="720080"/>
          </a:xfrm>
          <a:prstGeom prst="rect">
            <a:avLst/>
          </a:prstGeom>
          <a:noFill/>
        </p:spPr>
      </p:pic>
      <p:sp>
        <p:nvSpPr>
          <p:cNvPr id="29" name="Line 6"/>
          <p:cNvSpPr>
            <a:spLocks noChangeShapeType="1"/>
          </p:cNvSpPr>
          <p:nvPr/>
        </p:nvSpPr>
        <p:spPr bwMode="auto">
          <a:xfrm>
            <a:off x="2052514" y="1844824"/>
            <a:ext cx="575270" cy="0"/>
          </a:xfrm>
          <a:prstGeom prst="line">
            <a:avLst/>
          </a:prstGeom>
          <a:noFill/>
          <a:ln w="19050">
            <a:solidFill>
              <a:schemeClr val="tx1"/>
            </a:solidFill>
            <a:round/>
            <a:headEnd/>
            <a:tailEnd type="stealth" w="med" len="med"/>
          </a:ln>
          <a:effectLst/>
        </p:spPr>
        <p:txBody>
          <a:bodyPr/>
          <a:lstStyle/>
          <a:p>
            <a:endParaRPr lang="en-US" sz="1000"/>
          </a:p>
        </p:txBody>
      </p:sp>
      <p:sp>
        <p:nvSpPr>
          <p:cNvPr id="30" name="Text Box 5"/>
          <p:cNvSpPr txBox="1">
            <a:spLocks noChangeArrowheads="1"/>
          </p:cNvSpPr>
          <p:nvPr/>
        </p:nvSpPr>
        <p:spPr bwMode="auto">
          <a:xfrm>
            <a:off x="2627784" y="1660738"/>
            <a:ext cx="1092253" cy="400110"/>
          </a:xfrm>
          <a:prstGeom prst="rect">
            <a:avLst/>
          </a:prstGeom>
          <a:noFill/>
          <a:ln w="25400">
            <a:solidFill>
              <a:srgbClr val="FF0000"/>
            </a:solidFill>
            <a:miter lim="800000"/>
            <a:headEnd/>
            <a:tailEnd/>
          </a:ln>
          <a:effectLst/>
        </p:spPr>
        <p:txBody>
          <a:bodyPr>
            <a:spAutoFit/>
          </a:bodyPr>
          <a:lstStyle/>
          <a:p>
            <a:pPr algn="ctr">
              <a:spcBef>
                <a:spcPct val="50000"/>
              </a:spcBef>
            </a:pPr>
            <a:r>
              <a:rPr lang="en-US" sz="1000" b="1" smtClean="0"/>
              <a:t>Input preparation</a:t>
            </a:r>
            <a:endParaRPr lang="en-US" sz="1000" b="1"/>
          </a:p>
        </p:txBody>
      </p:sp>
      <p:pic>
        <p:nvPicPr>
          <p:cNvPr id="31" name="Picture 4" descr="BookCover.png"/>
          <p:cNvPicPr>
            <a:picLocks noChangeAspect="1" noChangeArrowheads="1"/>
          </p:cNvPicPr>
          <p:nvPr/>
        </p:nvPicPr>
        <p:blipFill>
          <a:blip r:embed="rId3" cstate="print"/>
          <a:srcRect/>
          <a:stretch>
            <a:fillRect/>
          </a:stretch>
        </p:blipFill>
        <p:spPr bwMode="auto">
          <a:xfrm>
            <a:off x="2699792" y="1124744"/>
            <a:ext cx="432048" cy="509491"/>
          </a:xfrm>
          <a:prstGeom prst="rect">
            <a:avLst/>
          </a:prstGeom>
          <a:noFill/>
        </p:spPr>
      </p:pic>
      <p:sp>
        <p:nvSpPr>
          <p:cNvPr id="32" name="AutoShape 6" descr="data:image/jpg;base64,/9j/4AAQSkZJRgABAQAAAQABAAD/2wCEAAkGBhASEBURERAQEhAQFRcQGBAVEhMSEg8QFRUVFhUQEhIXGyYeFxkjGRQSHy8gIycpLCwsFR4xNTAqQSYsLCkBCQoKDgwOGQ8PGi8gHyQ1LCosLC01LDQvLyoqLzUsLDQpLCopKSwsKiwsLywsNCwsLC8pLCwsLCwsLCosLCwsLP/AABEIALYBCQMBIgACEQEDEQH/xAAbAAEAAQUBAAAAAAAAAAAAAAAABgIDBAUHAf/EADsQAAIBAgUBBAcHAwQDAQAAAAABAgMRBAUSITEGEzJBUQciYXGBkbEUQlJyksHRNFOhFSOCshZDYjP/xAAbAQEAAgMBAQAAAAAAAAAAAAAABAUBAgMGB//EADERAAICAQMCBAUDBAMBAAAAAAABAgMRBBIhMUEFE1FhFCJx4fCBkaEyQsHRM1KxFf/aAAwDAQACEQMRAD8A4aAAAX8Lg5VHaKLUabfCb+BP+jqKp4V1ZRd9Tjxfnbg6117st9EQtbqvh69yWX0RBvsUtHaW9VPT8THOhZ7hVh8DKnFNyc1Li+zZAaavLfzMzq22bFyY0eq+IhKeOM4RQ4vyPCfdXZJSp4NVI31ep4+aICaWQcJYZvpNVHVQ3xWOcAzsFk9SrFyjaydtzDpwu0jo+iOBwLf3pSjLf1u8jaEMxlJ9jlrdU6FGMFmUnhHOeyd7Wbttsilom3QeNpym6Ul605Slxta3maXqnDtV/Vi7W8n5sxOvbGL9TMNY3qHRKOMLOTRAqlBrlNfAqpRd+G/crmsVl4J2eC5WwU4q7W3Pj4mOTXqLqShVwipQjNTSgt4NK653IWlczOKjLCeSLpLrLYOVkdryeAuLDy/DL5MuYnATp21Re6v8DXDxkk745xkxwDZZBlnb140/CV/Zwm+fgbQi5yUUYsmq4ucui5Ka+S1YU+0dtNk/mYPZPyfyZO+uswUKccOrbwXh5Pz+Bn5VWpVsFJxXc0xe1t7I6eUm5YfQp4+JWRpjdOHDeP07HMwZOMoS7SVoytqfg/Mx2jgXMZJrJ4C/h8HObSjF3fsdirF5fUp95cmcPqY3xztzyYwPUjNp5PVlHUo7IYZmU4x/qeDBKlTfk/ky5Wwsod5NfA6J0liKVXDONt4JRe3jZHSuvfnkh6zV/D1qxR3I5qDaZlls3VrSUXpjOXg/N8GsaObTXUlV2KayjwAGDoAAgCcdIUK0ad1GDjd87snck16qStz8SDdA4ytKel6eytJ+26RKKGbXg6za0q8fj7i2hKKin2/0eF8ThOWolwv09+n6lGf46cPCOi3ld3OT3vUb85P6m2xvVteacXptfyMPJcLGrWUZ3s7vbbchb3O1YPQeH6V6OqTs/gnHXX9FH3Q+hzY6h1fltP7Ind7aVz7DmOne3tsaaj/kaNfBJJ6dperJF0TlTq11J9xKXzSTMnrzNNdRU49xRXzTZvMsisDgXUly5e/aUV/BzqvU1ScvNt/Nm93yRVf6saZfFaqV7/pjwv8AJIegP6yHul9CXZz1RQw89Fnqa1d25H/R5lrdVVtrRco8rxXkb/P+joV5qae9rd5LxJK3+XHYV2vnp5a7Fz4Sxx68mNm+DoYzDOtTvqVo/hXm/qRbp/PI4aTUknaT8L+z9iW49UcDhHSi3dtS/Fu7J/QjmT9JPERlU277+8lts/3Oc4vzW6zrpJ1Kiatb8vPy5JB1q4ywetJK6g+Lc7nP8uxfZ1FPy9lzqeb5H2uH7JNcRXeX3SB5r0pOnWjTjbeOrvLzf8GtsJKzcvU38J1NPlOmT7v9ifYzNqVLDRrSitlH7t+V5GJh8dTx2Gntw1HjT5Mp6hyuU8EoRcdVofeXgOkMmlRoyjJq8pX7y8iRPdKUo9sFOo0x07tT+dS4+hzLFQtOS8m1/knvRGBVGlKvU+7Lbx2at+5F6mSTli+ydrzcmrNcbvkk/WmYRpYeOGXM4Rfya8fgRavki7P0R6DXWeeq9PB/19fp+ZIZnOOlVqyb8G0vddk59HrisLU1ca/2Rzg6t0dlKp4Zxm1/uNS7y8kb6XPzYNfGdlelUPdfwYv/AJphu1dNp2Tafqb3Rp+tckhFRrU72lHXv/8ATXh8TaT6Bpus5tvS22/XXiW+pM5owlTpJtxhHTxfu7G84uUEp9cldp5VRug9Jl/9kbTp+nNYddnGGq0e97i/nGAdXDTVZRvt3beaKcZhZV6MOyas4LxS8mXsHlahRlTv607XvJco7yi2pRx2KyU0pebnDz07rn1+xz3pbCQePjB91Oa+UWdBxf2qNSKpxpdjbe9tXssRXKMhUMctb5lJq0lxZkhzPC41SX2bsnHx1SV7+Bzpyq48fnuWXiFkbr44kv6f7unc1vXdaPZWt6zj4La9zG9G8koVG+NS+hs+sMQlg3GpbtHBccXvuY/QmVyhQk5af9xqS3XDRpGL86TX5waxml4bKL45/f6GXh+q6U8S8Pb7zh3fK/iQ/rjL1Sr3X/s1S/ybXKcgn9vlVenSqsn3lw2x6RMvk3CatpjF33Xmc7d0q1KXqSdJ5NGshGp8Nc/UgwAIZ6oAAAzsvzepR7lvHleZ482qdk6W2lvV7bmEDbfLGMnJ1Qb3Y5/0D1Ox4DU6mTWx85KzexjpngBqoqKwjZ47qCrVp9nLTpVuF5cGsAMttvLMQrjWsQWCqNRrhtGRQzGpDh/MxQMtGXFS6ornVb5b3CqyXDfzKAYM4RX28vxP5njqPzZSAMIr7aX4n8wq0vxP5lAAwjJwOYTpVFUjZyjfnflWK8yzOdeSlO10rbGGDOXjBp5cN2/HPqCtVpfifzKAYOmDKeZVNOm+xjOTfJ4DLeTVRUeiMrDZlUgrJ7MtSxEm76nv7S0BlmFCKecF2liJRlqT3Reo5nUi20+XcxAMtBwjLqi5UrSk223ueKrLzfzKAYNsIr7WXm/meSqN8tspAGEAADIAAAAAAAAAAAAAAAAAAAAAAAAAAAAAAAAAAAAAAAAAAAAAAAAAAAAAAAAAAAAAAABmYDKatbuJfF2GPyqpRdppeezuaeZHdtzyc/Nhu2Z59DDABudAAAAAAAAAAAAAAAAAAAAAAAAAAAAAAAAAAAADZZd0/Xrx1U4pq9uUirE9N4iDtKKT/MjI6az3sJ2lbRv4N7skuf5FKvWVSLdrLh2K23U2VXbZYUX0f4you1dtN+yeFF9H+MjNTo/FxV3BW/Mj3DdGYuotUYJq9u8uTf8AV2d6EqMbXtF+P1Jb0tKTw6dlz+xCt1+orpVjS5/PUsPCHZq1m7hPpg5z/wCBY7+3H9SMHMenMRQs6sUlt4p8s7XeXlEhXpFb0q9vuf8AZnLSeKXXWqEksMvbdFCEHJZ4MetW+x4PVCMXNyi914SW/HuPHUWOwkm0k1JLZW4V/Eo6t/o1/wAC30Z/Sz/P+xlRXk+d/du6nzxRXw/xH9+7qQepGza8nYpLmI78ve/qWz0S6HrF0AAMmQAAAAAAAAAAAAAAAAAAAAAAAAAAAAAAAAD2KOk5TjZ08LrrWTvbz28CMdO5vQpQtUUW7t7xUjc4rq6hKDire7SU+t32tQ2cJ9Sh8RVl8lWq3hPqQzH4yVSeqXPHwKYY6qlZVaiXkpyX7lqfJSWyjHGMF7FbUkuDJ/1Kt/eq/rl/JRUxdSXenOXvk39SyBtiuxtlk0yfPqVWl2Nd2d7qyvskrb/M9znPKNKk6VB7tqXFvYyFqTXGwcm+XchfAw37s8dcdslX/wDNr8zdl4647ZEpXd/M8AJ5ZgAAAAAAAAAAu08PKSulsYbwYbS6loHrR4ZMgAAAAAAA9SAPAAAAXvsstOq2yLJhNMAAGQAAAexR1LpjK8JhsJ9orXaUtO8VLn2WIH0vj6VHEKdVJw0tWcdSu+Njr+IzrDRwfauMey1JW0bX/Kef8XusTjUk8N9V39ifoa4ue5vp2If1R1Hl1ag400lO64pKOy9tjnbV3t5kz6u6hwlelooxgpNx4p6fHfckHTGSYfCYX7TiFd3tZpTXrLbaxtTdHRUZ2vLfEX1/8N7Iy1FqrTT90c2r5TVhHVKO38mJY6tg+vcJUqdnUp0dG62pb+w03XvTkKElXpL1Gouzta8m3wl5HenxCfmKq6G1vp7nOeli4uVcs46kC0vyZlYbLKk1eMdlsdg6ar4XF4XU6VJKL0tqmk7xin4+8wH1xl1KThGMNKum+y31LY4PxS2UpQhU211/MGy0kNqlKfDOSSjZ2Z4bbqXHUqtbVSSUbeEdO934GpLuuTlFNrHsQrIqMmk8g9seE36ZzfDtKnOENX5E9kl4nLUXOqO5RyQtVfKiG5R3EJsLHUIZfTg9cqcNHPdT542If1Lm1Ko3GnGCS2uo6XdNkejWu6W2MePUi6fxB6ie2MOPUjwALAtASnpfOKFGlKNVes5XV432I7gqyhNSaTS8Grrg6BlGKo16TtTp7WW0Eiu188QxKLa9UVXidmK9sotx9UznuJmnOTXDk2vdct2LuMVqk/zP6k46SqU6lJ6oQ2dr6Vfg733+RWp4ySNTqfh6lPblEHjhZOLnb1VsWTo2FzrDzrdgoQ5a7niiLdW4CNKqtPE7y8PM5U6tznslHGeUctPrpWWeXOO1vlfQ0QAJ5ZGVlmAdarGnHmV/8Js6zkvTWDwUI9q3KdRKdpKMknbdLbg5d07jo0cTCpLiN/C/MWuDqeNy7C5lGnJV60ZQjpSi9Cd997o8/wCLTnujCTag+rXqT9FGOW+suyZHOtOiMPRpzxFOdR6l2lm46Vd8JJcGm6DyNV68ZyXqQlZ8eXkzdda4TGU6OiUU6MY21OV5aU9nyXPRVH1Kj/8AtfQ1V9kdBKTnufTPsdLa4u+EcY6Z/c3+FzzDVMR9jjSp2jJ0m+yV7x25+BzTq7LuxxVRLZSnJrji/sOydnCliIKNOF615ubitSfsZyr0h/1T98v+xH8JsTvxBYTXf1JOqg/Jk5dnx7EVAB6oowAADZ9P5PLE1lSjzZy5twddxfS054F4f7zkpcrwOJUq0ou8ZOL802n80X/9Vr/3qv65fyVet0duonGUJpJc9O/7kvT3QqeXHLJB1J0VUwkO0fCa8U+WTXJa9LMMD9ncnGWq+y/CvacnrY2rNWnUnJeTk2v8nlHF1Idyc4+6TX0MXaGy6tKc/nTynj/BmGojXZvguPQ6Hl/ouqKrebagru6ab52L3XeYQrOOEpu8tMXvt3W1yQbEdTYicNOua9qnK+3xNa8RO+rVLV53d/mc4aG+ditunlrpwbPUVxjKNccbup2jpbpidDBuk+9OWvlcOKX7EH6i9H1ajCVbn1vxLxbIqs1r/wB6r+uX8lNTMa0laVWo15OcmvqKNDqKrXZ5i5eXx9zMtRVKCg4vj3+xYaPAC5IAJt030rZqrJtezbhpEJL0cbUXFSa/5MjaiqdkdsJYImqpsththLb6nT6eJlUl2UklHi/jsQrqbpyVGTnHeD3bbV023tY0qxdT8c/1M8qYmctpTk17ZNkajRzonmMuO6wQ9NoJ6ee6MljusfctAAsi3M7KcrlXqKC8b/4VyedP5FKhBxfi78o5xTqyjvFtPzTsXPt1X+5U/UyDqtPZdwpYX0K7WaW3UfKppR+n3JBm/SVSCnV9t+V4s3HRuXThSlqSV5X58LEGljKjVnUm15OTEcXUXE5r3SZrZprbKvLlJft9zS3SXW0+VKa+uPuSvK8iqrGOo0ktUnyuHcp66wM9UJ/djFpu/myLLGVPxz/UzypiZy705P3tszHTWebGxyXHHT7mY6S1XRtclwsdPuWgATyzN30bOmsbTdRJw9a6auu67bHTcZ0rQxVp0q9WkoK1oeorvc4xGTTum0/NEv6V6sjh8PWhOb1zknG+p7JefgU3iOltm1dS3lYWP1J2ltivkmuGSTrnPaEMK8KpuU3BRTkt7xfn8DSejLNYQq9jJ+tVldbewhuNxLqTlJtu7b3bfLKKFeUJKUW014p2OkPDox00qc9ec+5rbqXKxTS6dDs+PzDM4VWqeGoTjd6ZSlvpvt7tjmHVmZ1a1d9tCEJwbi1F3V77m0oekvERpqHZwdko6m5X2VrkWxuKdSpKpLmbcreVzl4fop0zbnBL0a7/AMnXU6mNkMRb57diwAC6K4AAAGxyLLo1qypybSabui9070/UxVXs4q+zfKXHvJ5H0aYWEkniK0anNkv3RXavXVU5rcsS9ucHemidvMVwjUdU+jynhsP20JzlulvptuQRo7P13hezy5xu368d3zyQzpPoH7THtKrlGndrUmnuuNiDoPEMad23yzzjJM1OmW6MYRw32IUDrMujcBWXZQrT1LyjZ7e2xA+qOl54Sppaem17trxbS49xO0/iNV8ti4foyPZpJwW7qvY0QALEiAAAAAAAAAAAAAAAAAAAAAAAAAAAAAAAAAAAAAAAHUPRS4aGttfr+G9reZG80yfH9vb/AHL89/wv7zSZLndTDVO0hvs1Zt239xNn6VXpu6NBz44fHvKG2jUU6iVtUVJS9exYU21yq8qbx3JD1dhan+naZL1tcXu/C5RiKE6uWacNfVrXd9XjnciuI9LWInHTKhQaf5v5NTkXXNbDN6Yxmm5StJuy1ewh1+HapV8pZT3Lnhkn4uqMouLylwU5VlmMdfTHXq3+/wC3fxJl6T5RWHjGX/6aafv8b7mBW9KOmOqnQoa/ytc87kLzrPKmJnrnttaybty34+8mwov1F8LbIqKj/JH8yqqM1F5cuDWgAvSuAAAAAAAAAAAAAAAAAAAAAAAAAAAAAAAAAAAAAAAAAAAAAAAAAAAAAAAAAAAAAAAAAAAAAAAAAAAAAAAAAAAAAA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 name="Picture 8" descr="http://www.3daet.com/images/categories/51/icon.png"/>
          <p:cNvPicPr>
            <a:picLocks noChangeAspect="1" noChangeArrowheads="1"/>
          </p:cNvPicPr>
          <p:nvPr/>
        </p:nvPicPr>
        <p:blipFill>
          <a:blip r:embed="rId4" cstate="print"/>
          <a:srcRect/>
          <a:stretch>
            <a:fillRect/>
          </a:stretch>
        </p:blipFill>
        <p:spPr bwMode="auto">
          <a:xfrm>
            <a:off x="3131840" y="1268760"/>
            <a:ext cx="540957" cy="371501"/>
          </a:xfrm>
          <a:prstGeom prst="rect">
            <a:avLst/>
          </a:prstGeom>
          <a:noFill/>
        </p:spPr>
      </p:pic>
      <p:pic>
        <p:nvPicPr>
          <p:cNvPr id="34" name="Kép 43" descr="images.jpeg"/>
          <p:cNvPicPr>
            <a:picLocks noChangeAspect="1"/>
          </p:cNvPicPr>
          <p:nvPr/>
        </p:nvPicPr>
        <p:blipFill>
          <a:blip r:embed="rId5" cstate="print"/>
          <a:srcRect/>
          <a:stretch>
            <a:fillRect/>
          </a:stretch>
        </p:blipFill>
        <p:spPr bwMode="auto">
          <a:xfrm>
            <a:off x="3491880" y="4509120"/>
            <a:ext cx="409062" cy="511378"/>
          </a:xfrm>
          <a:prstGeom prst="rect">
            <a:avLst/>
          </a:prstGeom>
          <a:noFill/>
          <a:ln w="9525">
            <a:noFill/>
            <a:miter lim="800000"/>
            <a:headEnd/>
            <a:tailEnd/>
          </a:ln>
        </p:spPr>
      </p:pic>
      <p:sp>
        <p:nvSpPr>
          <p:cNvPr id="35" name="Line 29"/>
          <p:cNvSpPr>
            <a:spLocks noChangeShapeType="1"/>
          </p:cNvSpPr>
          <p:nvPr/>
        </p:nvSpPr>
        <p:spPr bwMode="auto">
          <a:xfrm flipH="1">
            <a:off x="8460432" y="4149080"/>
            <a:ext cx="0" cy="288032"/>
          </a:xfrm>
          <a:prstGeom prst="line">
            <a:avLst/>
          </a:prstGeom>
          <a:noFill/>
          <a:ln w="19050">
            <a:solidFill>
              <a:schemeClr val="tx1"/>
            </a:solidFill>
            <a:round/>
            <a:headEnd/>
            <a:tailEnd type="stealth" w="med" len="med"/>
          </a:ln>
          <a:effectLst/>
        </p:spPr>
        <p:txBody>
          <a:bodyPr/>
          <a:lstStyle/>
          <a:p>
            <a:endParaRPr lang="en-US" sz="1000"/>
          </a:p>
        </p:txBody>
      </p:sp>
      <p:pic>
        <p:nvPicPr>
          <p:cNvPr id="36" name="Picture 10" descr="cat"/>
          <p:cNvPicPr>
            <a:picLocks noChangeAspect="1" noChangeArrowheads="1"/>
          </p:cNvPicPr>
          <p:nvPr/>
        </p:nvPicPr>
        <p:blipFill>
          <a:blip r:embed="rId6" cstate="print"/>
          <a:srcRect/>
          <a:stretch>
            <a:fillRect/>
          </a:stretch>
        </p:blipFill>
        <p:spPr bwMode="auto">
          <a:xfrm>
            <a:off x="6588224" y="4797152"/>
            <a:ext cx="1275038" cy="920131"/>
          </a:xfrm>
          <a:prstGeom prst="rect">
            <a:avLst/>
          </a:prstGeom>
          <a:noFill/>
        </p:spPr>
      </p:pic>
      <p:sp>
        <p:nvSpPr>
          <p:cNvPr id="37" name="Téglalap 36"/>
          <p:cNvSpPr/>
          <p:nvPr/>
        </p:nvSpPr>
        <p:spPr>
          <a:xfrm>
            <a:off x="1475656" y="5723964"/>
            <a:ext cx="5140061" cy="369332"/>
          </a:xfrm>
          <a:prstGeom prst="rect">
            <a:avLst/>
          </a:prstGeom>
        </p:spPr>
        <p:txBody>
          <a:bodyPr wrap="none">
            <a:spAutoFit/>
          </a:bodyPr>
          <a:lstStyle/>
          <a:p>
            <a:r>
              <a:rPr lang="en-US" b="1" dirty="0" smtClean="0">
                <a:latin typeface="Calibri" pitchFamily="34" charset="0"/>
                <a:cs typeface="Calibri" pitchFamily="34" charset="0"/>
              </a:rPr>
              <a:t>Com2Chem</a:t>
            </a:r>
            <a:r>
              <a:rPr lang="en-US" dirty="0" smtClean="0">
                <a:latin typeface="Calibri" pitchFamily="34" charset="0"/>
                <a:cs typeface="Calibri" pitchFamily="34" charset="0"/>
              </a:rPr>
              <a:t>: </a:t>
            </a:r>
            <a:r>
              <a:rPr lang="en-US" b="1" dirty="0" smtClean="0">
                <a:latin typeface="Calibri" pitchFamily="34" charset="0"/>
                <a:cs typeface="Calibri" pitchFamily="34" charset="0"/>
              </a:rPr>
              <a:t>Com</a:t>
            </a:r>
            <a:r>
              <a:rPr lang="en-US" dirty="0" smtClean="0">
                <a:latin typeface="Calibri" pitchFamily="34" charset="0"/>
                <a:cs typeface="Calibri" pitchFamily="34" charset="0"/>
              </a:rPr>
              <a:t>putational </a:t>
            </a:r>
            <a:r>
              <a:rPr lang="en-US" b="1" dirty="0" smtClean="0">
                <a:latin typeface="Calibri" pitchFamily="34" charset="0"/>
                <a:cs typeface="Calibri" pitchFamily="34" charset="0"/>
              </a:rPr>
              <a:t>Com</a:t>
            </a:r>
            <a:r>
              <a:rPr lang="en-US" dirty="0" smtClean="0">
                <a:latin typeface="Calibri" pitchFamily="34" charset="0"/>
                <a:cs typeface="Calibri" pitchFamily="34" charset="0"/>
              </a:rPr>
              <a:t>binatorial </a:t>
            </a:r>
            <a:r>
              <a:rPr lang="en-US" b="1" dirty="0" smtClean="0">
                <a:latin typeface="Calibri" pitchFamily="34" charset="0"/>
                <a:cs typeface="Calibri" pitchFamily="34" charset="0"/>
              </a:rPr>
              <a:t>Chem</a:t>
            </a:r>
            <a:r>
              <a:rPr lang="en-US" dirty="0" smtClean="0">
                <a:latin typeface="Calibri" pitchFamily="34" charset="0"/>
                <a:cs typeface="Calibri" pitchFamily="34" charset="0"/>
              </a:rPr>
              <a:t>istry</a:t>
            </a:r>
            <a:endParaRPr lang="en-US" dirty="0"/>
          </a:p>
        </p:txBody>
      </p:sp>
      <p:pic>
        <p:nvPicPr>
          <p:cNvPr id="38" name="Picture 12" descr="http://3.bp.blogspot.com/-yoC8RHRfRIA/TatBASIYPrI/AAAAAAAAARo/Gfk3iK-2x_8/s320/yes-no-buttons1.jpg"/>
          <p:cNvPicPr>
            <a:picLocks noChangeAspect="1" noChangeArrowheads="1"/>
          </p:cNvPicPr>
          <p:nvPr/>
        </p:nvPicPr>
        <p:blipFill>
          <a:blip r:embed="rId7" cstate="print"/>
          <a:srcRect l="54337" t="25200" r="10226" b="14951"/>
          <a:stretch>
            <a:fillRect/>
          </a:stretch>
        </p:blipFill>
        <p:spPr bwMode="auto">
          <a:xfrm>
            <a:off x="5724128" y="2708920"/>
            <a:ext cx="345638" cy="437807"/>
          </a:xfrm>
          <a:prstGeom prst="rect">
            <a:avLst/>
          </a:prstGeom>
          <a:noFill/>
        </p:spPr>
      </p:pic>
      <p:pic>
        <p:nvPicPr>
          <p:cNvPr id="39" name="Picture 12" descr="http://3.bp.blogspot.com/-yoC8RHRfRIA/TatBASIYPrI/AAAAAAAAARo/Gfk3iK-2x_8/s320/yes-no-buttons1.jpg"/>
          <p:cNvPicPr>
            <a:picLocks noChangeAspect="1" noChangeArrowheads="1"/>
          </p:cNvPicPr>
          <p:nvPr/>
        </p:nvPicPr>
        <p:blipFill>
          <a:blip r:embed="rId8" cstate="print"/>
          <a:srcRect l="8348" t="22050" r="55113" b="9744"/>
          <a:stretch>
            <a:fillRect/>
          </a:stretch>
        </p:blipFill>
        <p:spPr bwMode="auto">
          <a:xfrm>
            <a:off x="7506000" y="2664000"/>
            <a:ext cx="360040" cy="504056"/>
          </a:xfrm>
          <a:prstGeom prst="rect">
            <a:avLst/>
          </a:prstGeom>
          <a:noFill/>
        </p:spPr>
      </p:pic>
      <p:sp>
        <p:nvSpPr>
          <p:cNvPr id="40" name="Line 29"/>
          <p:cNvSpPr>
            <a:spLocks noChangeShapeType="1"/>
          </p:cNvSpPr>
          <p:nvPr/>
        </p:nvSpPr>
        <p:spPr bwMode="auto">
          <a:xfrm flipH="1">
            <a:off x="3995936" y="4509120"/>
            <a:ext cx="0" cy="693336"/>
          </a:xfrm>
          <a:prstGeom prst="line">
            <a:avLst/>
          </a:prstGeom>
          <a:noFill/>
          <a:ln w="19050">
            <a:solidFill>
              <a:schemeClr val="tx1"/>
            </a:solidFill>
            <a:round/>
            <a:headEnd/>
            <a:tailEnd type="stealth" w="med" len="med"/>
          </a:ln>
          <a:effectLst/>
        </p:spPr>
        <p:txBody>
          <a:bodyPr/>
          <a:lstStyle/>
          <a:p>
            <a:endParaRPr lang="en-US" sz="1000"/>
          </a:p>
        </p:txBody>
      </p:sp>
      <p:sp>
        <p:nvSpPr>
          <p:cNvPr id="41" name="Text Box 30"/>
          <p:cNvSpPr txBox="1">
            <a:spLocks noChangeArrowheads="1"/>
          </p:cNvSpPr>
          <p:nvPr/>
        </p:nvSpPr>
        <p:spPr bwMode="auto">
          <a:xfrm>
            <a:off x="3479747" y="5189130"/>
            <a:ext cx="1092253" cy="477054"/>
          </a:xfrm>
          <a:prstGeom prst="rect">
            <a:avLst/>
          </a:prstGeom>
          <a:noFill/>
          <a:ln w="25400">
            <a:solidFill>
              <a:srgbClr val="FF0000"/>
            </a:solidFill>
            <a:miter lim="800000"/>
            <a:headEnd/>
            <a:tailEnd/>
          </a:ln>
          <a:effectLst/>
        </p:spPr>
        <p:txBody>
          <a:bodyPr>
            <a:spAutoFit/>
          </a:bodyPr>
          <a:lstStyle/>
          <a:p>
            <a:pPr algn="ctr">
              <a:spcBef>
                <a:spcPct val="50000"/>
              </a:spcBef>
            </a:pPr>
            <a:r>
              <a:rPr lang="en-US" sz="1000" b="1" dirty="0" smtClean="0">
                <a:solidFill>
                  <a:srgbClr val="0070C0"/>
                </a:solidFill>
              </a:rPr>
              <a:t>Computational</a:t>
            </a:r>
            <a:endParaRPr lang="hu-HU" sz="1000" b="1" dirty="0" smtClean="0">
              <a:solidFill>
                <a:srgbClr val="0070C0"/>
              </a:solidFill>
            </a:endParaRPr>
          </a:p>
          <a:p>
            <a:pPr algn="ctr">
              <a:spcBef>
                <a:spcPct val="50000"/>
              </a:spcBef>
            </a:pPr>
            <a:r>
              <a:rPr lang="en-US" sz="1000" b="1" dirty="0" smtClean="0">
                <a:solidFill>
                  <a:srgbClr val="0070C0"/>
                </a:solidFill>
              </a:rPr>
              <a:t>Know How</a:t>
            </a:r>
          </a:p>
        </p:txBody>
      </p:sp>
      <p:sp>
        <p:nvSpPr>
          <p:cNvPr id="42" name="Text Box 30"/>
          <p:cNvSpPr txBox="1">
            <a:spLocks noChangeArrowheads="1"/>
          </p:cNvSpPr>
          <p:nvPr/>
        </p:nvSpPr>
        <p:spPr bwMode="auto">
          <a:xfrm>
            <a:off x="7884368" y="5949280"/>
            <a:ext cx="1092253" cy="477054"/>
          </a:xfrm>
          <a:prstGeom prst="rect">
            <a:avLst/>
          </a:prstGeom>
          <a:noFill/>
          <a:ln w="25400">
            <a:solidFill>
              <a:srgbClr val="FF0000"/>
            </a:solidFill>
            <a:miter lim="800000"/>
            <a:headEnd/>
            <a:tailEnd/>
          </a:ln>
          <a:effectLst/>
        </p:spPr>
        <p:txBody>
          <a:bodyPr>
            <a:spAutoFit/>
          </a:bodyPr>
          <a:lstStyle/>
          <a:p>
            <a:pPr algn="ctr">
              <a:spcBef>
                <a:spcPct val="50000"/>
              </a:spcBef>
            </a:pPr>
            <a:r>
              <a:rPr lang="en-US" sz="1000" b="1" smtClean="0">
                <a:solidFill>
                  <a:srgbClr val="0070C0"/>
                </a:solidFill>
              </a:rPr>
              <a:t>Chemical</a:t>
            </a:r>
          </a:p>
          <a:p>
            <a:pPr algn="ctr">
              <a:spcBef>
                <a:spcPct val="50000"/>
              </a:spcBef>
            </a:pPr>
            <a:r>
              <a:rPr lang="en-US" sz="1000" b="1" smtClean="0">
                <a:solidFill>
                  <a:srgbClr val="0070C0"/>
                </a:solidFill>
              </a:rPr>
              <a:t>Know How</a:t>
            </a:r>
          </a:p>
        </p:txBody>
      </p:sp>
      <p:sp>
        <p:nvSpPr>
          <p:cNvPr id="43" name="Line 29"/>
          <p:cNvSpPr>
            <a:spLocks noChangeShapeType="1"/>
          </p:cNvSpPr>
          <p:nvPr/>
        </p:nvSpPr>
        <p:spPr bwMode="auto">
          <a:xfrm flipH="1">
            <a:off x="8460432" y="5661248"/>
            <a:ext cx="0" cy="288032"/>
          </a:xfrm>
          <a:prstGeom prst="line">
            <a:avLst/>
          </a:prstGeom>
          <a:noFill/>
          <a:ln w="19050">
            <a:solidFill>
              <a:schemeClr val="tx1"/>
            </a:solidFill>
            <a:round/>
            <a:headEnd/>
            <a:tailEnd type="stealth" w="med" len="med"/>
          </a:ln>
          <a:effectLst/>
        </p:spPr>
        <p:txBody>
          <a:bodyPr/>
          <a:lstStyle/>
          <a:p>
            <a:endParaRPr lang="en-US" sz="1000"/>
          </a:p>
        </p:txBody>
      </p:sp>
      <p:sp>
        <p:nvSpPr>
          <p:cNvPr id="44" name="Line 29"/>
          <p:cNvSpPr>
            <a:spLocks noChangeShapeType="1"/>
          </p:cNvSpPr>
          <p:nvPr/>
        </p:nvSpPr>
        <p:spPr bwMode="auto">
          <a:xfrm flipH="1">
            <a:off x="7596336" y="5661248"/>
            <a:ext cx="288032" cy="288032"/>
          </a:xfrm>
          <a:prstGeom prst="line">
            <a:avLst/>
          </a:prstGeom>
          <a:noFill/>
          <a:ln w="19050">
            <a:solidFill>
              <a:schemeClr val="tx1"/>
            </a:solidFill>
            <a:round/>
            <a:headEnd/>
            <a:tailEnd type="stealth" w="med" len="med"/>
          </a:ln>
          <a:effectLst/>
        </p:spPr>
        <p:txBody>
          <a:bodyPr/>
          <a:lstStyle/>
          <a:p>
            <a:endParaRPr lang="en-US" sz="1000"/>
          </a:p>
        </p:txBody>
      </p:sp>
      <p:sp>
        <p:nvSpPr>
          <p:cNvPr id="45" name="Text Box 30"/>
          <p:cNvSpPr txBox="1">
            <a:spLocks noChangeArrowheads="1"/>
          </p:cNvSpPr>
          <p:nvPr/>
        </p:nvSpPr>
        <p:spPr bwMode="auto">
          <a:xfrm>
            <a:off x="6732240" y="5949280"/>
            <a:ext cx="1092253" cy="400110"/>
          </a:xfrm>
          <a:prstGeom prst="rect">
            <a:avLst/>
          </a:prstGeom>
          <a:noFill/>
          <a:ln w="25400">
            <a:solidFill>
              <a:srgbClr val="FF0000"/>
            </a:solidFill>
            <a:miter lim="800000"/>
            <a:headEnd/>
            <a:tailEnd/>
          </a:ln>
          <a:effectLst/>
        </p:spPr>
        <p:txBody>
          <a:bodyPr>
            <a:spAutoFit/>
          </a:bodyPr>
          <a:lstStyle/>
          <a:p>
            <a:pPr algn="ctr">
              <a:spcBef>
                <a:spcPct val="50000"/>
              </a:spcBef>
            </a:pPr>
            <a:r>
              <a:rPr lang="en-US" sz="1000" b="1" smtClean="0">
                <a:solidFill>
                  <a:srgbClr val="0070C0"/>
                </a:solidFill>
              </a:rPr>
              <a:t>Methodology Know How</a:t>
            </a:r>
          </a:p>
        </p:txBody>
      </p:sp>
      <p:sp>
        <p:nvSpPr>
          <p:cNvPr id="46" name="AutoShape 14" descr="data:image/jpg;base64,/9j/4AAQSkZJRgABAQAAAQABAAD/2wCEAAkGBhMQEBUQEhIVFBAUFhwYFhQXGBYXHxgiHRkXHBcjGh0hJyYfFxwjHxolHzssIzMwOCwsIR47NjIqNzI3LCwBCQoKDQsNGQ4OGTUkHiU1NTU1NTU1KzQ1NTU1NTU1NTQ1NSw1MzEuNSwsNC8sNSw1MjUpNTU1Ly0sNTQsNTQ0LP/AABEIAFUASAMBIgACEQEDEQH/xAAcAAACAgMBAQAAAAAAAAAAAAAABwUGAQIIAwT/xAA/EAABAgQDAwcKBQIHAAAAAAABAgMABBEhBRIxBgdBExQiM1FztBcyYWRxgZSj0uIVFiMkQpGhNENSVFXC0//EABoBAAEFAQAAAAAAAAAAAAAAAAMAAQIFBgT/xAAuEQABAwMCAQsFAQAAAAAAAAABAAIRAwQhEjFRBRUiQVJhcYGhwdETFDOx8JH/2gAMAwEAAhEDEQA/AGVgmCNvNFa1PFReeFpiYT5r7qQAAsAAAAW7IkPyuz2v/EzX1wbL9Qe/mPEvRKqWAKm1I6alR7Kjmtcd+KYBRP5YZ7X/AIma+uPCcweUZSVuvONoGqlzcykCpAFy52mkUjbnfIhlRYkSlxygq9WqUnsSKUWaa8B6TorAzO4m9nAemHVHKVdJWgrrokUHoi2tbC5qt+pWqFje85/aG6oBgJ9c5wv/AHyfj3v/AFj65CSkZivIzKnctjyc7MLprrRw00hVSm4idUgFbrDar1SStRF+1II9MR2MbqMRkf1m6OhAzZ2FKzJ86tE2XbjTgRrcQT7e3cS1l1nvlNqd1tTz/LDPa/8AEzX1wfldntf+Jmvrip7pNuXZ9txmYNZhkg5+iM6TYWFDUEXN9RfhDDiorm4oVDTe4yO8ooIIkKs41gqGW0uNqeCw8xSsxMq1faSagrIIIJF4IkdpeoHfMeIZggZcXsBdnJ9k3WtNmP8ADnvpjxL0UbfJtyuWbEkwoB11JLigekhJsAOwqv7BSmtRd9nXAmWUo6B6YJ90w9HNO0uOKnZt2ZUTRayU14J/iLk0twr2xb8n2jbi7e94kNM+uFCo6G4Uvu62IVikyUqJTLtEKdVQ3rolPAKV6dBU04R0ZhWEMyrQZYbS22P4pFK2AqeKjbU3MRG7/Z0SMg0zQhak8o5Ug9NYBULEg0sm3BIiyRx8pXzruqeyNvnzUmN0hEYIjMEVimqth2w6JfFHJ9rIhDrSkrbCSDnUpBKq6Xy3Fr+0xaYIIm+o58Fx2wmAhRW0vUDvmPEMwQbS9QO+Y8QzBEx+MeJ9kx3VexebQ1gs2pZok86RoTdb7yE/1UoD0Qh9mpQuTjCEpzFTyOjQGozAmx1FKw7dsGSrApoJBJ5Rw0ArpOEqNuAAJ9kJ/YN9LeJyi1qCUh5NSfTUD+5pGjsHFtCs4HMn0CDUyQun0iNo1TG0ZZdCIIIKwkkQQVgrCSUVtL1A75jxDMEG0vUDvmPEMwQYfjHifZRO6i0yansLmmUUzuc8QmulVPPgV9F45plZpTa0OJstCgtNRW4IIt7RpHU+zSay6gdC9MeJejnDbfZ5UjPPMHzcxU3agKVXRTWwFteEafkeq361aieM/wCTKFVGAV07hk6l9lt5BzIcQlYNCKhQBFjce+PqhPbk9tQEnDn1JBqVMEquoqJKk9la1UO0kw4Kxm7q3dbVTTPl4IrXahKidqcJempZTLEwqXdUUkOpzVFFAkWINwKe+KKd2OKf84//AFe+uGjFd28x7mUg88CQvKUNkWopQISa0NKa37IJa3FamRTpRk8Af2k4DcpasYO+5M8yRtG4qZzFOQGYN0glQzZstQAeOoPGJxG7LFAa/jj597p/7xTn8KZlsOYeZmGvxOXcTMvNpUnPReQAUy5gW8yLGyaua0EPTBsSTMsNvo811AWNeI90Wl5dVqQDmGRkZa3ceWxBkIbQDgqD/DHZbD2mXnlPupeZzOqzVVWabI1JNgaa8IIlNpeoHfMeIZgimLi5snrJ9kRa7MdQe/mPEvRX95uwX4iwHGgkTbXmn/WmhqgmoAucwJ0NdKmLBsv1B7+Y8S9EuREnVX0bgvYcglPEiCuRJlpxlZQoKbcSaGtQUmtPaCCPdDF2U32PS4DU4gvtiv6gP6nHWpou9BelL3NhDL2x3cyuJdJYLbw/zWwkKNgOlbp6DXSFVi+5CeauyW5hJoKJIQa3rZVsopTWvojRtvbG9phtwIP9sVz6XsPRTYwDeTITgPJvhCgKlDv6Zp0am9iOlSxikbe7SNz02lpCkuSEiOXmiMqgspIogVpmzWb1pVZr5tYp+A7AzqH1pdwozFEkZXVqZQDmF0uJISo8LE1Bi24Zu6m5laWXpdqQkELC1NtKStbpFxmXVSnCCTQrPRBoAeHMba0tape18iMZHXwjJPDA4qUucIIVaOEcjLSuMv1UX5lfOaKTRSHCvOMtAOkOUBGlOysXTdrtMmSz4XOOpCm1Ay6yaBxCwFJvwrXOMx/kRakMXEMFafl1Sq0jkVIyZQAMopQZbUSRqOwgQrHdjcQYTzNckxiUmivIqWtKFtgqTYLJC0Do3SKi4uQMoD93TvGOZUgcMxAmRE4xkRiQn06TITIx6ZS5LpUhQUkvMUUkgg/uWgbi2sERMpKqawxltcsmVUl5ocglecI/eIIoqprUHN74Iqnt0jTwJ9uCIq4zvP5oXWObZ+TmHxm5XLX9ws6ZDTzv7R6+Wf1P532QQRpRyfbP6Tm5Odz8oWso8s3qfzvsg8svqfzvsggiXNtr2PU/KWtyx5ZfU/nfZGfLL6n877IIIXNtr2PU/KWtyPLN6n877IPLL6n877IIIXNtr2PU/KWty8nN6HO1NS/NsnKPsjNyualHmzpkFdO2CCCKnlOhTt9DaYiZ/sorOlu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47" name="Picture 16" descr="http://www.sg-chem.net/aomix/glogo.jpg"/>
          <p:cNvPicPr>
            <a:picLocks noChangeAspect="1" noChangeArrowheads="1"/>
          </p:cNvPicPr>
          <p:nvPr/>
        </p:nvPicPr>
        <p:blipFill>
          <a:blip r:embed="rId9" cstate="print"/>
          <a:srcRect/>
          <a:stretch>
            <a:fillRect/>
          </a:stretch>
        </p:blipFill>
        <p:spPr bwMode="auto">
          <a:xfrm>
            <a:off x="5653585" y="1916832"/>
            <a:ext cx="366586" cy="432048"/>
          </a:xfrm>
          <a:prstGeom prst="rect">
            <a:avLst/>
          </a:prstGeom>
          <a:noFill/>
        </p:spPr>
      </p:pic>
      <p:sp>
        <p:nvSpPr>
          <p:cNvPr id="48" name="Szalagnyíl balra 47"/>
          <p:cNvSpPr/>
          <p:nvPr/>
        </p:nvSpPr>
        <p:spPr>
          <a:xfrm>
            <a:off x="5004048" y="2132856"/>
            <a:ext cx="360040" cy="7200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49" name="Szalagnyíl balra 48"/>
          <p:cNvSpPr/>
          <p:nvPr/>
        </p:nvSpPr>
        <p:spPr>
          <a:xfrm rot="10800000">
            <a:off x="3923928" y="2132856"/>
            <a:ext cx="360040" cy="7200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50" name="Szövegdoboz 49"/>
          <p:cNvSpPr txBox="1"/>
          <p:nvPr/>
        </p:nvSpPr>
        <p:spPr>
          <a:xfrm>
            <a:off x="3923928" y="2348880"/>
            <a:ext cx="1508746" cy="400110"/>
          </a:xfrm>
          <a:prstGeom prst="rect">
            <a:avLst/>
          </a:prstGeom>
          <a:noFill/>
        </p:spPr>
        <p:txBody>
          <a:bodyPr wrap="none" rtlCol="0">
            <a:spAutoFit/>
          </a:bodyPr>
          <a:lstStyle/>
          <a:p>
            <a:pPr algn="ctr"/>
            <a:r>
              <a:rPr lang="en-US" sz="1000" b="1" dirty="0" smtClean="0"/>
              <a:t>Regeneration of input</a:t>
            </a:r>
            <a:endParaRPr lang="hu-HU" sz="1000" b="1" dirty="0" smtClean="0"/>
          </a:p>
          <a:p>
            <a:pPr algn="ctr"/>
            <a:r>
              <a:rPr lang="en-US" sz="1000" b="1" dirty="0" smtClean="0"/>
              <a:t>x2</a:t>
            </a:r>
          </a:p>
        </p:txBody>
      </p:sp>
      <p:pic>
        <p:nvPicPr>
          <p:cNvPr id="51" name="Picture 18" descr="http://academic.pgcc.edu/psc/chime/pdb_file_coord.gif"/>
          <p:cNvPicPr>
            <a:picLocks noChangeAspect="1" noChangeArrowheads="1"/>
          </p:cNvPicPr>
          <p:nvPr/>
        </p:nvPicPr>
        <p:blipFill>
          <a:blip r:embed="rId10" cstate="print"/>
          <a:srcRect/>
          <a:stretch>
            <a:fillRect/>
          </a:stretch>
        </p:blipFill>
        <p:spPr bwMode="auto">
          <a:xfrm>
            <a:off x="665336" y="2132856"/>
            <a:ext cx="1674416" cy="2030189"/>
          </a:xfrm>
          <a:prstGeom prst="rect">
            <a:avLst/>
          </a:prstGeom>
          <a:noFill/>
        </p:spPr>
      </p:pic>
      <p:sp>
        <p:nvSpPr>
          <p:cNvPr id="52" name="Szövegdoboz 51"/>
          <p:cNvSpPr txBox="1"/>
          <p:nvPr/>
        </p:nvSpPr>
        <p:spPr>
          <a:xfrm>
            <a:off x="3653164" y="-27384"/>
            <a:ext cx="5455340" cy="338554"/>
          </a:xfrm>
          <a:prstGeom prst="rect">
            <a:avLst/>
          </a:prstGeom>
          <a:noFill/>
        </p:spPr>
        <p:txBody>
          <a:bodyPr wrap="none" rtlCol="0">
            <a:spAutoFit/>
          </a:bodyPr>
          <a:lstStyle/>
          <a:p>
            <a:r>
              <a:rPr lang="hu-HU" sz="1600" dirty="0" smtClean="0">
                <a:solidFill>
                  <a:schemeClr val="bg1"/>
                </a:solidFill>
                <a:effectLst>
                  <a:outerShdw blurRad="38100" dist="38100" dir="2700000" algn="tl">
                    <a:srgbClr val="000000">
                      <a:alpha val="43137"/>
                    </a:srgbClr>
                  </a:outerShdw>
                </a:effectLst>
              </a:rPr>
              <a:t>University of Szeged, </a:t>
            </a:r>
            <a:r>
              <a:rPr lang="hu-HU" sz="1600" dirty="0" err="1" smtClean="0">
                <a:solidFill>
                  <a:schemeClr val="bg1"/>
                </a:solidFill>
                <a:effectLst>
                  <a:outerShdw blurRad="38100" dist="38100" dir="2700000" algn="tl">
                    <a:srgbClr val="000000">
                      <a:alpha val="43137"/>
                    </a:srgbClr>
                  </a:outerShdw>
                </a:effectLst>
              </a:rPr>
              <a:t>Department</a:t>
            </a:r>
            <a:r>
              <a:rPr lang="hu-HU" sz="1600" dirty="0" smtClean="0">
                <a:solidFill>
                  <a:schemeClr val="bg1"/>
                </a:solidFill>
                <a:effectLst>
                  <a:outerShdw blurRad="38100" dist="38100" dir="2700000" algn="tl">
                    <a:srgbClr val="000000">
                      <a:alpha val="43137"/>
                    </a:srgbClr>
                  </a:outerShdw>
                </a:effectLst>
              </a:rPr>
              <a:t> of </a:t>
            </a:r>
            <a:r>
              <a:rPr lang="hu-HU" sz="1600" dirty="0" err="1" smtClean="0">
                <a:solidFill>
                  <a:schemeClr val="bg1"/>
                </a:solidFill>
                <a:effectLst>
                  <a:outerShdw blurRad="38100" dist="38100" dir="2700000" algn="tl">
                    <a:srgbClr val="000000">
                      <a:alpha val="43137"/>
                    </a:srgbClr>
                  </a:outerShdw>
                </a:effectLst>
              </a:rPr>
              <a:t>Chemical</a:t>
            </a:r>
            <a:r>
              <a:rPr lang="hu-HU" sz="1600" dirty="0" smtClean="0">
                <a:solidFill>
                  <a:schemeClr val="bg1"/>
                </a:solidFill>
                <a:effectLst>
                  <a:outerShdw blurRad="38100" dist="38100" dir="2700000" algn="tl">
                    <a:srgbClr val="000000">
                      <a:alpha val="43137"/>
                    </a:srgbClr>
                  </a:outerShdw>
                </a:effectLst>
              </a:rPr>
              <a:t> </a:t>
            </a:r>
            <a:r>
              <a:rPr lang="hu-HU" sz="1600" dirty="0" err="1" smtClean="0">
                <a:solidFill>
                  <a:schemeClr val="bg1"/>
                </a:solidFill>
                <a:effectLst>
                  <a:outerShdw blurRad="38100" dist="38100" dir="2700000" algn="tl">
                    <a:srgbClr val="000000">
                      <a:alpha val="43137"/>
                    </a:srgbClr>
                  </a:outerShdw>
                </a:effectLst>
              </a:rPr>
              <a:t>Informatics</a:t>
            </a:r>
            <a:endParaRPr lang="en-US"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2556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755650" y="116632"/>
            <a:ext cx="7931150" cy="1143000"/>
          </a:xfrm>
          <a:prstGeom prst="rect">
            <a:avLst/>
          </a:prstGeom>
        </p:spPr>
        <p:txBody>
          <a:bodyPr vert="horz" lIns="91440" tIns="45720" rIns="91440" bIns="45720" rtlCol="0" anchor="ctr">
            <a:normAutofit/>
          </a:bodyPr>
          <a:lstStyle>
            <a:defPPr>
              <a:defRPr lang="en-US"/>
            </a:defPPr>
            <a:lvl1pPr algn="ctr">
              <a:spcBef>
                <a:spcPct val="0"/>
              </a:spcBef>
              <a:buNone/>
              <a:defRPr sz="4000" spc="-100" baseline="0">
                <a:solidFill>
                  <a:schemeClr val="tx2"/>
                </a:solidFill>
                <a:latin typeface="+mj-lt"/>
                <a:ea typeface="+mj-ea"/>
                <a:cs typeface="+mj-cs"/>
              </a:defRPr>
            </a:lvl1pPr>
          </a:lstStyle>
          <a:p>
            <a:r>
              <a:rPr lang="hu-HU" dirty="0" err="1"/>
              <a:t>Calculation</a:t>
            </a:r>
            <a:r>
              <a:rPr lang="hu-HU" dirty="0"/>
              <a:t> </a:t>
            </a:r>
            <a:r>
              <a:rPr lang="hu-HU" dirty="0" err="1"/>
              <a:t>Matrix</a:t>
            </a:r>
            <a:r>
              <a:rPr lang="hu-HU" dirty="0"/>
              <a:t> I.</a:t>
            </a:r>
          </a:p>
        </p:txBody>
      </p:sp>
      <p:graphicFrame>
        <p:nvGraphicFramePr>
          <p:cNvPr id="5" name="Táblázat 4"/>
          <p:cNvGraphicFramePr>
            <a:graphicFrameLocks noGrp="1"/>
          </p:cNvGraphicFramePr>
          <p:nvPr>
            <p:extLst>
              <p:ext uri="{D42A27DB-BD31-4B8C-83A1-F6EECF244321}">
                <p14:modId xmlns:p14="http://schemas.microsoft.com/office/powerpoint/2010/main" val="1991154438"/>
              </p:ext>
            </p:extLst>
          </p:nvPr>
        </p:nvGraphicFramePr>
        <p:xfrm>
          <a:off x="-36512" y="1764000"/>
          <a:ext cx="9108505" cy="4464498"/>
        </p:xfrm>
        <a:graphic>
          <a:graphicData uri="http://schemas.openxmlformats.org/drawingml/2006/table">
            <a:tbl>
              <a:tblPr/>
              <a:tblGrid>
                <a:gridCol w="661430"/>
                <a:gridCol w="375988"/>
                <a:gridCol w="330485"/>
                <a:gridCol w="461928"/>
                <a:gridCol w="461928"/>
                <a:gridCol w="561679"/>
                <a:gridCol w="461928"/>
                <a:gridCol w="561679"/>
                <a:gridCol w="461928"/>
                <a:gridCol w="561679"/>
                <a:gridCol w="461928"/>
                <a:gridCol w="561679"/>
                <a:gridCol w="461928"/>
                <a:gridCol w="561679"/>
                <a:gridCol w="461928"/>
                <a:gridCol w="461928"/>
                <a:gridCol w="412261"/>
                <a:gridCol w="412261"/>
                <a:gridCol w="412261"/>
              </a:tblGrid>
              <a:tr h="493315">
                <a:tc>
                  <a:txBody>
                    <a:bodyPr/>
                    <a:lstStyle/>
                    <a:p>
                      <a:pPr algn="ctr" fontAlgn="ctr"/>
                      <a:r>
                        <a:rPr lang="el-GR" sz="1400" b="1" i="0" u="none" strike="noStrike" dirty="0">
                          <a:solidFill>
                            <a:srgbClr val="000000"/>
                          </a:solidFill>
                          <a:effectLst/>
                          <a:latin typeface="Calibri"/>
                        </a:rPr>
                        <a:t>Σ</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u-HU" sz="1400" b="1" i="0" u="none" strike="noStrike" dirty="0" smtClean="0">
                          <a:solidFill>
                            <a:srgbClr val="000000"/>
                          </a:solidFill>
                          <a:effectLst/>
                          <a:latin typeface="Calibri"/>
                        </a:rPr>
                        <a:t>x</a:t>
                      </a:r>
                      <a:r>
                        <a:rPr lang="en-US" sz="1400" b="1" i="0" u="none" strike="noStrike" dirty="0" smtClean="0">
                          <a:solidFill>
                            <a:srgbClr val="000000"/>
                          </a:solidFill>
                          <a:effectLst/>
                          <a:latin typeface="Calibri"/>
                        </a:rPr>
                        <a:t>\</a:t>
                      </a:r>
                      <a:r>
                        <a:rPr lang="hu-HU" sz="1400" b="1" i="0" u="none" strike="noStrike" dirty="0" smtClean="0">
                          <a:solidFill>
                            <a:srgbClr val="000000"/>
                          </a:solidFill>
                          <a:effectLst/>
                          <a:latin typeface="Calibri"/>
                        </a:rPr>
                        <a:t>y</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a:solidFill>
                            <a:srgbClr val="000000"/>
                          </a:solidFill>
                          <a:effectLst/>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15">
                <a:tc>
                  <a:txBody>
                    <a:bodyPr/>
                    <a:lstStyle/>
                    <a:p>
                      <a:pPr algn="ctr" fontAlgn="ctr"/>
                      <a:r>
                        <a:rPr lang="en-US" sz="1400" b="0" i="0" u="none" strike="noStrike" dirty="0">
                          <a:solidFill>
                            <a:srgbClr val="000000"/>
                          </a:solidFill>
                          <a:effectLst/>
                          <a:latin typeface="Calibri"/>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r>
              <a:tr h="493315">
                <a:tc>
                  <a:txBody>
                    <a:bodyPr/>
                    <a:lstStyle/>
                    <a:p>
                      <a:pPr algn="ctr" fontAlgn="ctr"/>
                      <a:r>
                        <a:rPr lang="en-US" sz="1400" b="0" i="0" u="none" strike="noStrike">
                          <a:solidFill>
                            <a:srgbClr val="000000"/>
                          </a:solidFill>
                          <a:effectLst/>
                          <a:latin typeface="Calibri"/>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r>
              <a:tr h="493315">
                <a:tc>
                  <a:txBody>
                    <a:bodyPr/>
                    <a:lstStyle/>
                    <a:p>
                      <a:pPr algn="ctr" fontAlgn="ctr"/>
                      <a:r>
                        <a:rPr lang="en-US" sz="1400" b="0" i="0" u="none" strike="noStrike" dirty="0">
                          <a:solidFill>
                            <a:srgbClr val="000000"/>
                          </a:solidFill>
                          <a:effectLst/>
                          <a:latin typeface="Calibri"/>
                        </a:rPr>
                        <a:t>22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dirty="0">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r>
              <a:tr h="493315">
                <a:tc>
                  <a:txBody>
                    <a:bodyPr/>
                    <a:lstStyle/>
                    <a:p>
                      <a:pPr algn="ctr" fontAlgn="ctr"/>
                      <a:r>
                        <a:rPr lang="en-US" sz="1400" b="0" i="0" u="none" strike="noStrike">
                          <a:solidFill>
                            <a:srgbClr val="000000"/>
                          </a:solidFill>
                          <a:effectLst/>
                          <a:latin typeface="Calibri"/>
                        </a:rPr>
                        <a:t>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 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r>
              <a:tr h="493315">
                <a:tc>
                  <a:txBody>
                    <a:bodyPr/>
                    <a:lstStyle/>
                    <a:p>
                      <a:pPr algn="ctr" fontAlgn="ctr"/>
                      <a:r>
                        <a:rPr lang="en-US" sz="1400" b="0" i="0" u="none" strike="noStrike" dirty="0">
                          <a:solidFill>
                            <a:srgbClr val="000000"/>
                          </a:solidFill>
                          <a:effectLst/>
                          <a:latin typeface="Calibri"/>
                        </a:rPr>
                        <a:t>146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116 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 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8D8D8"/>
                    </a:solidFill>
                  </a:tcPr>
                </a:tc>
              </a:tr>
              <a:tr h="493315">
                <a:tc>
                  <a:txBody>
                    <a:bodyPr/>
                    <a:lstStyle/>
                    <a:p>
                      <a:pPr algn="ctr" fontAlgn="ctr"/>
                      <a:r>
                        <a:rPr lang="en-US" sz="1400" b="0" i="0" u="none" strike="noStrike">
                          <a:solidFill>
                            <a:srgbClr val="000000"/>
                          </a:solidFill>
                          <a:effectLst/>
                          <a:latin typeface="Calibri"/>
                        </a:rPr>
                        <a:t>3020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435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593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159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algn="ctr" rtl="0"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r>
              <a:tr h="493315">
                <a:tc>
                  <a:txBody>
                    <a:bodyPr/>
                    <a:lstStyle/>
                    <a:p>
                      <a:pPr algn="ctr" fontAlgn="ctr"/>
                      <a:r>
                        <a:rPr lang="en-US" sz="1400" b="0" i="0" u="none" strike="noStrike">
                          <a:solidFill>
                            <a:srgbClr val="000000"/>
                          </a:solidFill>
                          <a:effectLst/>
                          <a:latin typeface="Calibri"/>
                        </a:rPr>
                        <a:t>4398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a:solidFill>
                            <a:srgbClr val="000000"/>
                          </a:solidFill>
                          <a:effectLst/>
                          <a:latin typeface="Calibri"/>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 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315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 2425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913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4379 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1227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 4376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1031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2732 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575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1111 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284 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 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0" i="0" u="none" strike="noStrike">
                          <a:solidFill>
                            <a:srgbClr val="000000"/>
                          </a:solidFill>
                          <a:effectLst/>
                          <a:latin typeface="Calibri"/>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517978">
                <a:tc>
                  <a:txBody>
                    <a:bodyPr/>
                    <a:lstStyle/>
                    <a:p>
                      <a:pPr algn="ctr" fontAlgn="ctr"/>
                      <a:r>
                        <a:rPr lang="en-US" sz="1400" b="0" i="0" u="none" strike="noStrike" dirty="0">
                          <a:solidFill>
                            <a:srgbClr val="000000"/>
                          </a:solidFill>
                          <a:effectLst/>
                          <a:latin typeface="Calibri"/>
                        </a:rPr>
                        <a:t>152963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 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2815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a:rPr>
                        <a:t>1765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14894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5257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a:rPr>
                        <a:t>30329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7946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34088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7426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24306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4678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11673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2082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3809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801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a:rPr>
                        <a:t>137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AutoShape 2" descr="data:image/jpeg;base64,/9j/4AAQSkZJRgABAQAAAQABAAD/2wCEAAkGBw8PDw8PDw8UDw8PFA8QDxQPDw8PFA8PFBQWFhQVFBQYHCggGBomHBQUITEhJSkrLi4uFx8zODMsNygtLisBCgoKDg0OGBAQFywkHCUsLCwsLCwsLCwsLCwsLCwsLCwsLCwsLCwsLCwsLCwsLCwsLCwsLCwsLCwsLCwsLCwsLP/AABEIARMAtwMBEQACEQEDEQH/xAAcAAEBAAIDAQEAAAAAAAAAAAAAAQYHAgQFAwj/xAA+EAABAwIEAwYEAwUHBQAAAAABAAIDBBEFEiExBkFREyJhcYGRBzKhsRRCUiOCosHRFTM0cpLh8FNiY8Lx/8QAGwEBAQADAQEBAAAAAAAAAAAAAAEDBAUGAgf/xAAyEQACAgEDAgMHBAIDAQEAAAAAAQIDEQQhMRJBBVFhEyJxgaHR8DKRscFC4RQj8VIz/9oADAMBAAIRAxEAPwDSCFCgKgCFCAICoBZQH3ho5Xi7InuHVrHEe6+JWQjzJL5mWNFk94xb+R85YXMNntLT0cC37r6jJS3TyfMoSg8SWDgvo+CIAgCAIAgIhAgCoCAIAgCAKAIUICoAgCA7+DYTNWTNhgbme7fo0dSVg1Gorog5zexmpplbLpj+/kbk4b+GlJTxtdVME81wc2pAPg3ZeT1fjF9sn0Ppj5d/3OrXVVVjpSb83/SPZrKdsRAZDduwNtB59FzIylLOZHUrscluzzcZ4ep62N7HRgSAG2lteVitnTa63TyTT2JbCM49Niyn9DS2NYVJSSuikaRYkNJBGYf1XtdPqI3wU4s81qdPKmeHx2fmeetg1yIQIAgCAIAgIgCECoCAICqFCAIAgPrS07pXtYwXc4gAeZXxOahFylwZK65WSUYrdm4MO+GkTqcQSdwuaHGe2z9wR18l5OfjVnteuPHl6HenRpoUOtbv65PYjpKXB2Nho4c73aPleRme7rdatl1mtm5Tlx+bGTS6bMMYwvL7vuehheM1Ls5myRRAEi97nx+61rYRjiMG2zLZpoLhbnzg4jgL7B/b669mRcel1HpLFvJY+I9kpLEXg+lY5jZO2ifmjky3G2R6mMroa3RkpUnHomt0dDijCIcVpZIrBtVGC+B213gbE9Dt6rZ0GqnpLVL/AB7/AANTVaZ9HS+Hx6PzNCPYWkhws4EhwOhBGhBXuk01lHnWmnhnFUgQhEAQBAEAQEQhUBFQEBVChAEBlOB8GS1ETaiSQQQO1aSMznDqByXL1PicKpuuKzL6HV0vhcrYqcpYT/cyjBeH6SlkDmPke46ZnAWuNemmy5Wp1t10cNJI7Om0NeneY5bM2oeKKcZojJ3m/M17SCPEeHkuNPR3JdSjsz4nSpz25PnV4rA4Zza7flPzD/YpDT2J4RsQqce+xj+IYs2S7WyDW99BfLzW/TpnDdoy+7jCZh+KukprSxOc2x3sbjouzp1G73Jo5uszTHrge5gvETawAkllSwATNFg2dm2cdDstHU6F6d45g+PR+R96PWRvWP8AJGX0dwBuHbtK48+fQ357mI8ecGB8D8SpxZ7TeqjA0IOhlb0I5+GvJdzwvxFqS08+P8X/AF9jg+IaZOXVHn+f9msnNsvRnHaOKpAhCIAgCAIAgCEIgCoKoUIAgNs4XiYnw6JjbNyU7tej2Aj7tXk76PZ6qTf/ANfRnsNLJT06lHy/jY8TCMTldEx2e5Lz2lvyhttPst3UaeEZtY7bGDTXysrTb3zuXH69hyukYHEG2YaGxU0lMllRZ9aq2EUnNZOrBiMVgW1AYALEE8vEFZZUT4cMnzHU0tZViR1MTxeHK5sJLnO0LrZQBzPiVmo0tmU57LyNXU6+rpca92+52uG67Palm77ZQQwuschI0sTyWLW09P8A2w2xyZNDf1JVT3z5nCGJlLVxTvu2JjiJMjbnKWkbey+pSlfRKtcvjJ82Uqi6NvC74NhUeLRywiSJwflFzoRYeIOoXnLNNKFnTNYOrCcZrqi9j06OrcYZGus4zxyMYy2hu0ixWPoUbFjs92a99XVx2Pz85hHdcCHN0IIIII3BC96mnujyji1s+T5r6PkIAgIgCECAIAgCAIQIUICgIU7FLUvjDg1xaHAhwBNiCLHTyWOcIyxlGWu2cE1F7M9jB8SihlObRkrMjzvZ2hD/AH+609RROyG3KeV9jo6bVVV277JrD+PmfPE6q7iNHtHQ6HxX1RXiOeGNXfmWOUcKekhm0aTG/wArhfU7LK92sox10U3fpymexQcJ2IMj8w5Aae60rfEtvdRvUeFRTzOWTKGYHDTvjdlF2WNz7rlPV2XRazydOFNcGmkdPFooy4i5Jfrksdjzvss2nlNL4dz7uUXszs8OYcKUPIfm7QEBhs062J3Ouyx6y934WOO5i0+njSnhnuVrZXRhkDXRPto8FryzyvutKpwUuqbyvLgyuOc74NU8UU9SyokNQ8ySHd53cAPovV6KdUqkq1heR5rX0212Zk8+voeGt45wQEQBAEIEKEIEAQBBgIAgKChTm4W08AfQqLc+msbEuhDkx5CjWSqTR9Y6ktN/tovlwTWDJG1xeTN+CZXVEmWxIa3Mb681wvE4qqGT0Ogv9onkyjiOF0klgbNAbcDncLlaOShHLN1RysHyFEHsY2Qd5o7jjzH6Svv2rjJuPzPtrszBuK55sxjLcscZ5deRK72ghXjqTy2cTxKdvGMRR41Ji1TD/d1EjRzaJZA0+gK3J6eqz9UF+yOZXqLK3lSfwPviOPSTRmLKGtNsx+Zzrf8AcV8U6OFcurO/0NrU+JTuh7PCS7+Z462zmBUBAEBEAQgQBAEAQBAEB2aOoYzMHwtlBtuXNLSOhCx2QlLHTLBsUWwhlTgpJ/FNfBnsUdbh7rNmhewa3LSHXJFhdw72nLktOyrVLeEk/wA8uDpVajQTSjZW4/X687djyK6FrJHNY8SMvdjh+Zp2v4rcqk5RTaw+6OZfXGFjjGWV2fofBfZiORbpf0UzvguNsmzPhEI8zgSMzhbXqDe3sV5rx3qePI7uiwtNmPzNh1+BjNm5EaeRXAVkoLBt1atNY7nxdhwyW3Gy+fbPOTL7fLMO4u4e7ePLG6zswJO97A7+v2XZ8P1vspZktiarT/8AIr6eDWGJYfLTvyStsdx0cOoXqaboWx6os8zqNPOiXTM6hWU1yIUipAoAqAgCEIgCAIAgCAIUqAKAqAoQp949WuHkfZfD5RljvFo9vgjEuwqmi/ck7p8HciPt6rQ8To9rS33RveGXdFvR2l/JvaWof2Efeucp36XuPuvEvdpdjqQrj7WW3c6F5nQu1sdwQPFfXuKfobGIRmjx6SB4eWvOl76rcsnHpyjZfGTG/ijhTjDFOBcRE5iP0usNfUD3XT8D1C9pKtvn+jj+Jw9pV1r/AB/hms7L05584oAgIqAhAgIgCAIQIAgCFCAqAIAoUoQHMG2yhc4PrSSFr2uG4II87r5sinFpmSmTjZFrzP0dAczYvFkf1A/qvzif6mvU9G9up+rPYZQhsWo2X2obZNF3uVhj+K0d8r26EXa4K1TxszpUWcxZ5FbPZhjmAcxwIsRe4O62a45kpQeGjY6EzBMY4JDjnpDZrvym5aD0HMLv6fxZpdN3K7nK1HhUZPNTx6djHMV4YraUu7WnflbYl7AXtsRe9xt6rp0a6i7HTNZ8uGcqzR3Qz7uV5rc8dbZqkQEVIEAQEQBCBAEAQoQBAVChAUKA5BQpyabEEbixR77FTw8o33wRiP42mY9vzxljHezSPuvBeIaZ0XNee/1PRu6MoqXZo2RVxXhktyDiPZbf/HUqJ47b/Q4lU8Wxz6GqeIuL6eCURPd3rXcACddW2/hKxaXw226PXFHd9tVS8Te/9HZp6qGso3Ts1Y1zRe1tdQVjlTZRd0y5M9d0ZSXS8p5OeENA22BF/dY72+5ms4MgxJtmTXGpjkcCP8pOiwV/rXxObXLhpn5lcb6nc6nzX6NxsefbzuzgqfIQEVAQgQEQBAEIEKEBUAQpUACgOQQpyUBtT4aYzFTU8pBs9jonvB5sLAAfdpXlvF6LJ3Ra9cfHJ39LCFlPR5L+jeOE10VRC2eNwfFK0PbboRYjzBuFn02IOalxjOPlucS2LjLp7o1zjnw5pvxL6hzTNnJf+0cS0XN9tufNaFms1Gnj7KL93s13R1qZ03NSmve4PNxyvjp6c00dgSRcMAAY0ctFh0tc7bPaSN/HTucuDKsSggnVwB/eGh+q+fEKulo+5ybgpIyvHZDFh88o/vIqaqewnWxbG4t056ha+mrU7a4y7tL6nLnY4yk18T8yyG5PLyX6AjkSeXk4L6IRCBUEQgQBARAEAQBAVAEKVQFQFChTnZCnZjqXx/I4tzNyG3Np5LFKuM+V3M0bZ1/pfbBl/BvxEqMNh7EN7SNjnPYCbWDtXNPhe58yVz9V4e7bVbCXS+DLXbW49Nkc+pu6HGW1DGCRuRxF7cvFeTtscnh9jdeklS24vKMc4r4U7T9pGNxfTZwWei+VOz4ZtUaiNi6ZcmH4TmpJrEEC/wDpPNb1+L68o3IQwunsbJpKhlRTlpAc0hzHg6hzHjUHzBIXG96DXmjn3VdFnxNJcYcDS0jnSU4M0FyQBq+MdLfmH1+69b4f4tC9KNm0vo/saOo0El79W68u6+6MNXZOaQoCICKkCAICIAhAhQgKgCFKgCgKhTldQpyLkwGxe4soD9FYLCZaSgqmm4kghLvCQNAcvBaup12TSW3U1+zPQVahOLg/j8nuZFheIMAEcvym+Un8p5hTT2wXuWLb+DV1Onk25w5OpxRwxG/9swaj5rcwtm2qVCzB5ifeh1zz0TMbw2KSnfdpuw6Oaenh4rVssjYt+TrWqNkcM9PE6TtWkxkh3hb6grBXNReexrU2dDxI1pxbwyZY3yCLJOy5DmtsJQN2uHVej0Gv6JKDlmL+hNbo4XwcofrXHr6M1sQvSnmSIQioCAIQiAIAgCAqAIUqgCAIUqA5AqAoQG8vgtickuHyQSj9lTSlsTyd8zcxZ6Zj7heV8ZhGF23+Sy/jx9f6N+rMoprlbfLZmYmhEj3ZdtXehGv1XD6Mt4N727hBZO7FiBitG7vt2dzLQVlr1Mq10vdeRry06s9+Oz7Hl4ph1v2kZvGfdvn4LE0luuDc02oz7k1v/J1GucW5m/Oz+IdCvjZPHY2Gkn0vhnCV2fUDRw1B+oVWzLFdOz7GoviHwz+GcKuIWhneQ4f9OU3OngbH1817DwnXe2j7KX6kv3X+jkeI6dRl7SPfn4+fz/n4mFFdk5YQEVIEBEAQBAEKVAEAUBUBQhSqABAcgEBvP4XULY8KjD7j8ZJJO536SD2cZ8rMv+8vH+M3dWpcOyx+/wCNnV0kXGPWuV288/iM1oY3QHvm5BLr9W9P+dVyk3CRlukrl7q24OtK8doHC93b+Sx5M0Yvoa7B2MwtlMJOW+muxPW3qsijJrKWx8/8SbgpoVcIhdnIs1zASOV72sPp7r4nFppH1VN2x6c7pnPDqBshbfVm9h/NSCyz5vvcE8cmt/jFj9MGPw+M9pPnjfIWgZIgDcNv+q1tLc16PwXR2dft3+nf5/6NO+9eycHy8fznc1EV6c5pxQgVAQhEBUAQBAEAQpVAEKVAVQBUhkXB/CVVikvZwNyxtt2srgckY/8AZ3h9lpavW16Zb7yfC/OF6meuty3ey8/zk/Q2FYNHS0tPRscZBAwMc8gAutvsvH6matsc+73Zt1ycVnt2PQrIWFgs/IAADccljtjFpNPsKpyUuMnjxva95y6tbzOl/Fa2NzfkpRj73JgPEmLNp8RpXv8A7uVtQCeTe8zK4+QH1XY0mnd2msUeU1/Zsyt9nKuD4aa+exl1FxFHLaKQgh4bkcTuOWvMrn2UzSy/mfFmk6ffrMgicBDMI3DOGOy2OzgscMI5803ZHqW2T8r1r3GSQyEueXvzkm5Lrm9/VfoVaSglHjBzrm3ZLPOWdYrIYiIQioCECAIAgCFCAIAoCoUoQBQHq8M4HLiFVFSxaF+r3EXEcY+Z58vuQFr6rUx09Tsl/wCs+6odcsH6WwDDoKOCOlpm5Y2CxPN7ubnHmSdV4m26Vs3Ob3ZvOGF6dj0Z52RNLjq47Dx6lfLlGKy+T5hCVssLgxWsq5ZnXce5c6DZYs+fJ26qYVLbk+jZMsL3DoQPrr91jX6j5cc2JM1L8QKoS9gR+TOD5aL1fhFbr6vXBg8VXuR+LPCg4mqI4mRxuDS0Foda7mtvpl6b7roS0FU5uUl8jQXiVkalCP7mf/A6Zz3YgHvc6zISA5znAAl+Y2PkFyfHIRSrwl3/AKMdVkpLdt7o1ViMgfNK4bOkkcPIuJC9BUumEU/JGvqGnbJrzZ1isphIhCKgIQIAgIgKhQgCAqgCAqFCENv/AAVw4MpqqsI70kgp2noxjQ91vMvH+leX8fufXGvsln9//PqdHRx/Pz5m0KF9mOd429VwIPbJsXLMkjza6pLiRz09AvlvJt01dKQNJ3Gf81Xy/Me295nVxG0VNI4875R4AWC+6o9U4oyVy6rVjsaM4keQ4RnV3zOH6RyH8/Ze40cVjq7Gh4nN5UO/L/o8bsjz0C3cnL6fM9bAeIp8PdOad3+IhkgeD0c0hrx4tJuFr6jSw1Cj19nn7r5n3Gzozj8fZnhlbRgOKpCIAqAhAgIgCAqAIUIAoCoUqAqhDdXwsqwcElbGM0sFRJdo3tI1rmuPhuP3V5Xxyr/ujJ8M6fh+HNJmW4bUuZh8ckvzPklLvLNl/kuZfCKwoG/OPXqXFdkvucadvaMa8a3+4/8Ai05RaeDNOXTJpnsRQl9O6wu5pFvK6+lBuDZoSmo3LPDMV45rDC0RsbnkIAaOTTa9ytrRUqc8yeEjf0melzSNEVlRI5zi89/Mc3nde4rhFRSjwcC6yyUm585OsXnqsmDDlnAlUhFSEQgQEVAQgQBARAVAEKEAQFUBUKFAelguN1VG5z6WZ0TngB2WxDwNszTcFYNRpqr1iyOTJXbKDzE3fw1jD6zCqR8pDnkTGQhoaCWzSNOg8MpXjPEKVRqHXDhYx80drRSc27e72+h7XDzrua07Oks0dO47/ZYIQ65qK5M2uWE2uy/tGTU8fZwOvu7N72NlswxXQ2/8so485ddqx2war4ixdhzS5hrY6m+wAH2X3paJt9OD00EqYJN8Gn8TlD5ZHDZxJXsKY9MEmeW1U1O2TXmdNZTXIqQiAIQioCAIQiAIAgCAIUqAICoAoUqAoKgMv4J4lkpzFSusKd0rpC4m2TMyzh/l0B91yPE9DG1StX6sY+p0/DtT0SVbWz7+X4zafw5x6GsBc096GofYHcxltmO8iuDqtPLSXVt+j+6Nq+/28Jyhxx9f7M9rTlikJO+ctPibNZ9SvmzEa23xltfRL99/2OdWuqcUvT/ZoPiLg2vi7rT27QNCDlcRyNjp9V19J4lppP3vdZ0ra7bY5g8mCVlLJE4slY6N45PaWm3XXku7CcZrMXlehxbK5QeJLDOuV9nwRUhEBFSBACgIgCECAIAgCFKgCAqgCFKgKCgK5xKgbO9glfLT1EUsUjo3BzNWm125hcHqPArBqaYW1SjNZWDLROUJrDP1XiTjLBE5rdH5XEdBbT7rx+tfVVXJLnn5cfybWnxXbJN8Hl1bBls7du1+i5rN6pvqyjA/iZHA7DJn5A58b4Aw21YXPAJB8rhdjwVz/wCSlnZp59dia5yVXvLng0sV7E4hxKpCIQICKgICIQIAgCAIAgKhQgCAqgCFKgCA5MdYg8xqo1kJ4eT9DcC/EalqWU1M9xFQ+zMmVx7wGuu1rAm68jqNDdQ3lZrT59GdGaru9+D35aMmxnI51xsHZT7D+q5Oo6XY3DjJn0nVGOH5ZMC+KtMGYdUNaLDNSPNunaW+7gun4M8atJ+T/gmslKyhSfZ/Y0gV7E5BxKoIhCKgIAhCIAgCAICoAgCFCAICqAICoUIQIDbfwP4dJ7fEpB3WAwwX6/nd9h7rzvjeozimPbd/0v7/AGNyiPSs95bL4f8Av8Gf08hPaNdzeXe7W2+y8vJ5SOzOKTTXkfLijCfxtHJF+Z8ToteTvmjd6ODVtaW72NsLPJrPw7/Q1nhqdb78H5uljc1zmuGVzSWuB3a4GxB9QvfRaayuDiNNPDPmvohEBFQEAQhEAQBCBChAEBUAQBChAVQBAVAEBu34ScV07KWnw6+aeRz+6AdBcuJJ5AC5uvLeKae5W2WY9x43+h04RhOuD6veS4MrmxCCYSvidYZsoO2rb/0C4VkHGWMHRqrnHpT3PXoiDG6QHMQM2UcwkODUt2moP9zRHxioIocUe6LRtTHHUOA2D3Zmu98t/Ur2Pg9rnpsPs8fLn+znaiLi03z9tjBiuqa4QEVAQgQBARCBAEKEAQBAVAEKEAQFUAQHJjS4hrQSXEAAakk6AAI2kssJNvCNk4Hh39lUkk7v8bVN7Jv/AIYj8wb4nS58LLzmo1H/ADb1XH/847v1Z3NPpFRDrl+r8x9/2Mswulc2lhD9nNfI/wDe1P8AD91xtRNO+XT6JfnxOjU8Jt8ntcE4/FJIIHODZXwtnawmx7MucNPLL9QpfpZ15ml7ucZ9TQ13TLGOeWvj3ND8WYy6trJqhx7pcWxD9MLScgHpr6r2ei06opjBc9/j3OTqbOux+S2Xy+/J4y2jXIgCpAgCAiAIQIAhQgCAICoAhQgCAqgCEM/4AwIRMdiNU2waCKZruZtd0lvLQeZXA8V1bm1pqnu/1fb7nY8O0uH7Wfy+56k8c1bI0sF8x1J0bGwfYALWg69NF5f+2dKzMsY4M2ErBTVUnzRUlO8aaZwyMl3vYDysuRGuU7Yx4bf8s+LZezSz3eTQ1bi80tQakOMcmgb2bi0xtDcoa0jbT7le4q08IV+zxlevfucG3USstdnB591nNcICKgIQiAIAgCAIQIUIAgCAIAgKhQgKgPc4Jw1lViFNDILscXvcOrY43SWPh3VpeIXSp005x5+7wZtNFStinwbarsPMz2wAWjYBm5C51P3t6LyNdyrTsfLPU4XR6He/sSRrQ1lmx9Bz8XHmsK1Cb6pLc+FbWdHjipbh2DzxnWarJhb45m98+jSfot7w2uWo1UZdo7/tx9Tm6y5Sy+yWF8zRRXsjikVBEAQBCEQBAEAQgQBAEAQoQBAEBUAQBAezwhiYpK6mncbNa4teTs1kjXRucfIPJ9Fp6+h3aecFy1/G5n081C2MnwbqxGvpPxL4HV8UZjazO3PYucQHBzT+bu2914+vS2qHUq2/XlfmTuw1McY7+RzrOK6SnDGxPdO59sgAIbqbXLjy8kr0Fs8trCX5wfLTk11YWTVfxWxOWfFKhj3l0cBbHC38rBkaXEDqTz8ui9T4TTCGnjJLd7s42om+rp7Iw4rpmuRCBARAEAQBCBAEAQBAEAQBAEKVAEAQBAVQHOGXI5rxuwhw9Deyko9SaLGXS0/I2HFR2dSSDWMsFifB7iR52IXAlbtOPfP9I9JXXnpkuMGO8e0zxWyzfNHP2b2OGv5GtN+hu0ro+Gzi6Iw7rK+pyNfTKFrk1szGl0DRCAIAgCAiECAIAgCAiAqAIAgCFCAICoAgCgCAznhjiESQup5QM0UbRCb2zZTpfo7YX56Li6zR9M/aR4b3/PI7mg1nVH2cuUtvX/Z8scxMVMNRHK3LLGwFjrbFjml7PIhvuPFfemodU4Si/db/AJ4Y1VytrnFrEkv45Rha7BwwgIgCAIAhAgCAICIAgKgCAIAgCAIUICoAgCA7FK15vkBO2o0t6r4m4rkyQjN/pR2Q6YZuea4d3mOuCLHS6xYr29PiZv8Au39ed19zziLadFsI1eCIAgCECAIAgCAICIQIAgKhQgCAIAgCAIAhQEB6FNTBgc6Rve0yg/l8Stec+ppRexvVUqEZSsjv2OTXRyHKRYHe2iNSisoJ12vDWDr1VPG0XZJm6ggXHqF9wnN/qRivqqiswnn0OqspqhAEAQBAEBEIFQEAQBAFChUgUKEBUBEBUAQHewZgMwuL2BI89Fg1Dahsbvh8U7lnyPrK8l8tzzK+YpdMTLOTdlmWdAFbBoI+lO0HfoV8yeD7rinycq2MDIQLXGqlbbyfV8VHpx5HVWQ1wgIqQKAKgIAgA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w8PDw8PDw8UDw8PFA8QDxQPDw8PFA8PFBQWFhQVFBQYHCggGBomHBQUITEhJSkrLi4uFx8zODMsNygtLisBCgoKDg0OGBAQFywkHCUsLCwsLCwsLCwsLCwsLCwsLCwsLCwsLCwsLCwsLCwsLCwsLCwsLCwsLCwsLCwsLCwsLP/AABEIARMAtwMBEQACEQEDEQH/xAAcAAEBAAIDAQEAAAAAAAAAAAAAAQYHAgQFAwj/xAA+EAABAwIEAwYEAwUHBQAAAAABAAIDBBEFEiExBkFREyJhcYGRBzKhsRRCUiOCosHRFTM0cpLh8FNiY8Lx/8QAGwEBAQADAQEBAAAAAAAAAAAAAAEDBAUGAgf/xAAyEQACAgEDAgMHBAIDAQEAAAAAAQIDEQQhMRJBBVFhEyJxgaHR8DKRscFC4RQj8VIz/9oADAMBAAIRAxEAPwDSCFCgKgCFCAICoBZQH3ho5Xi7InuHVrHEe6+JWQjzJL5mWNFk94xb+R85YXMNntLT0cC37r6jJS3TyfMoSg8SWDgvo+CIAgCAIAgIhAgCoCAIAgCAKAIUICoAgCA7+DYTNWTNhgbme7fo0dSVg1Gorog5zexmpplbLpj+/kbk4b+GlJTxtdVME81wc2pAPg3ZeT1fjF9sn0Ppj5d/3OrXVVVjpSb83/SPZrKdsRAZDduwNtB59FzIylLOZHUrscluzzcZ4ep62N7HRgSAG2lteVitnTa63TyTT2JbCM49Niyn9DS2NYVJSSuikaRYkNJBGYf1XtdPqI3wU4s81qdPKmeHx2fmeetg1yIQIAgCAIAgIgCECoCAICqFCAIAgPrS07pXtYwXc4gAeZXxOahFylwZK65WSUYrdm4MO+GkTqcQSdwuaHGe2z9wR18l5OfjVnteuPHl6HenRpoUOtbv65PYjpKXB2Nho4c73aPleRme7rdatl1mtm5Tlx+bGTS6bMMYwvL7vuehheM1Ls5myRRAEi97nx+61rYRjiMG2zLZpoLhbnzg4jgL7B/b669mRcel1HpLFvJY+I9kpLEXg+lY5jZO2ifmjky3G2R6mMroa3RkpUnHomt0dDijCIcVpZIrBtVGC+B213gbE9Dt6rZ0GqnpLVL/AB7/AANTVaZ9HS+Hx6PzNCPYWkhws4EhwOhBGhBXuk01lHnWmnhnFUgQhEAQBAEAQEQhUBFQEBVChAEBlOB8GS1ETaiSQQQO1aSMznDqByXL1PicKpuuKzL6HV0vhcrYqcpYT/cyjBeH6SlkDmPke46ZnAWuNemmy5Wp1t10cNJI7Om0NeneY5bM2oeKKcZojJ3m/M17SCPEeHkuNPR3JdSjsz4nSpz25PnV4rA4Zza7flPzD/YpDT2J4RsQqce+xj+IYs2S7WyDW99BfLzW/TpnDdoy+7jCZh+KukprSxOc2x3sbjouzp1G73Jo5uszTHrge5gvETawAkllSwATNFg2dm2cdDstHU6F6d45g+PR+R96PWRvWP8AJGX0dwBuHbtK48+fQ357mI8ecGB8D8SpxZ7TeqjA0IOhlb0I5+GvJdzwvxFqS08+P8X/AF9jg+IaZOXVHn+f9msnNsvRnHaOKpAhCIAgCAIAgCEIgCoKoUIAgNs4XiYnw6JjbNyU7tej2Aj7tXk76PZ6qTf/ANfRnsNLJT06lHy/jY8TCMTldEx2e5Lz2lvyhttPst3UaeEZtY7bGDTXysrTb3zuXH69hyukYHEG2YaGxU0lMllRZ9aq2EUnNZOrBiMVgW1AYALEE8vEFZZUT4cMnzHU0tZViR1MTxeHK5sJLnO0LrZQBzPiVmo0tmU57LyNXU6+rpca92+52uG67Palm77ZQQwuschI0sTyWLW09P8A2w2xyZNDf1JVT3z5nCGJlLVxTvu2JjiJMjbnKWkbey+pSlfRKtcvjJ82Uqi6NvC74NhUeLRywiSJwflFzoRYeIOoXnLNNKFnTNYOrCcZrqi9j06OrcYZGus4zxyMYy2hu0ixWPoUbFjs92a99XVx2Pz85hHdcCHN0IIIII3BC96mnujyji1s+T5r6PkIAgIgCECAIAgCAIQIUICgIU7FLUvjDg1xaHAhwBNiCLHTyWOcIyxlGWu2cE1F7M9jB8SihlObRkrMjzvZ2hD/AH+609RROyG3KeV9jo6bVVV277JrD+PmfPE6q7iNHtHQ6HxX1RXiOeGNXfmWOUcKekhm0aTG/wArhfU7LK92sox10U3fpymexQcJ2IMj8w5Aae60rfEtvdRvUeFRTzOWTKGYHDTvjdlF2WNz7rlPV2XRazydOFNcGmkdPFooy4i5Jfrksdjzvss2nlNL4dz7uUXszs8OYcKUPIfm7QEBhs062J3Ouyx6y934WOO5i0+njSnhnuVrZXRhkDXRPto8FryzyvutKpwUuqbyvLgyuOc74NU8UU9SyokNQ8ySHd53cAPovV6KdUqkq1heR5rX0212Zk8+voeGt45wQEQBAEIEKEIEAQBBgIAgKChTm4W08AfQqLc+msbEuhDkx5CjWSqTR9Y6ktN/tovlwTWDJG1xeTN+CZXVEmWxIa3Mb681wvE4qqGT0Ogv9onkyjiOF0klgbNAbcDncLlaOShHLN1RysHyFEHsY2Qd5o7jjzH6Svv2rjJuPzPtrszBuK55sxjLcscZ5deRK72ghXjqTy2cTxKdvGMRR41Ji1TD/d1EjRzaJZA0+gK3J6eqz9UF+yOZXqLK3lSfwPviOPSTRmLKGtNsx+Zzrf8AcV8U6OFcurO/0NrU+JTuh7PCS7+Z462zmBUBAEBEAQgQBAEAQBAEB2aOoYzMHwtlBtuXNLSOhCx2QlLHTLBsUWwhlTgpJ/FNfBnsUdbh7rNmhewa3LSHXJFhdw72nLktOyrVLeEk/wA8uDpVajQTSjZW4/X687djyK6FrJHNY8SMvdjh+Zp2v4rcqk5RTaw+6OZfXGFjjGWV2fofBfZiORbpf0UzvguNsmzPhEI8zgSMzhbXqDe3sV5rx3qePI7uiwtNmPzNh1+BjNm5EaeRXAVkoLBt1atNY7nxdhwyW3Gy+fbPOTL7fLMO4u4e7ePLG6zswJO97A7+v2XZ8P1vspZktiarT/8AIr6eDWGJYfLTvyStsdx0cOoXqaboWx6os8zqNPOiXTM6hWU1yIUipAoAqAgCEIgCAIAgCAIUqAKAqAoQp949WuHkfZfD5RljvFo9vgjEuwqmi/ck7p8HciPt6rQ8To9rS33RveGXdFvR2l/JvaWof2Efeucp36XuPuvEvdpdjqQrj7WW3c6F5nQu1sdwQPFfXuKfobGIRmjx6SB4eWvOl76rcsnHpyjZfGTG/ijhTjDFOBcRE5iP0usNfUD3XT8D1C9pKtvn+jj+Jw9pV1r/AB/hms7L05584oAgIqAhAgIgCAIQIAgCFCAqAIAoUoQHMG2yhc4PrSSFr2uG4II87r5sinFpmSmTjZFrzP0dAczYvFkf1A/qvzif6mvU9G9up+rPYZQhsWo2X2obZNF3uVhj+K0d8r26EXa4K1TxszpUWcxZ5FbPZhjmAcxwIsRe4O62a45kpQeGjY6EzBMY4JDjnpDZrvym5aD0HMLv6fxZpdN3K7nK1HhUZPNTx6djHMV4YraUu7WnflbYl7AXtsRe9xt6rp0a6i7HTNZ8uGcqzR3Qz7uV5rc8dbZqkQEVIEAQEQBCBAEAQoQBAVChAUKA5BQpyabEEbixR77FTw8o33wRiP42mY9vzxljHezSPuvBeIaZ0XNee/1PRu6MoqXZo2RVxXhktyDiPZbf/HUqJ47b/Q4lU8Wxz6GqeIuL6eCURPd3rXcACddW2/hKxaXw226PXFHd9tVS8Te/9HZp6qGso3Ts1Y1zRe1tdQVjlTZRd0y5M9d0ZSXS8p5OeENA22BF/dY72+5ms4MgxJtmTXGpjkcCP8pOiwV/rXxObXLhpn5lcb6nc6nzX6NxsefbzuzgqfIQEVAQgQEQBAEIEKEBUAQpUACgOQQpyUBtT4aYzFTU8pBs9jonvB5sLAAfdpXlvF6LJ3Ra9cfHJ39LCFlPR5L+jeOE10VRC2eNwfFK0PbboRYjzBuFn02IOalxjOPlucS2LjLp7o1zjnw5pvxL6hzTNnJf+0cS0XN9tufNaFms1Gnj7KL93s13R1qZ03NSmve4PNxyvjp6c00dgSRcMAAY0ctFh0tc7bPaSN/HTucuDKsSggnVwB/eGh+q+fEKulo+5ybgpIyvHZDFh88o/vIqaqewnWxbG4t056ha+mrU7a4y7tL6nLnY4yk18T8yyG5PLyX6AjkSeXk4L6IRCBUEQgQBARAEAQBAVAEKVQFQFChTnZCnZjqXx/I4tzNyG3Np5LFKuM+V3M0bZ1/pfbBl/BvxEqMNh7EN7SNjnPYCbWDtXNPhe58yVz9V4e7bVbCXS+DLXbW49Nkc+pu6HGW1DGCRuRxF7cvFeTtscnh9jdeklS24vKMc4r4U7T9pGNxfTZwWei+VOz4ZtUaiNi6ZcmH4TmpJrEEC/wDpPNb1+L68o3IQwunsbJpKhlRTlpAc0hzHg6hzHjUHzBIXG96DXmjn3VdFnxNJcYcDS0jnSU4M0FyQBq+MdLfmH1+69b4f4tC9KNm0vo/saOo0El79W68u6+6MNXZOaQoCICKkCAICIAhAhQgKgCFKgCgKhTldQpyLkwGxe4soD9FYLCZaSgqmm4kghLvCQNAcvBaup12TSW3U1+zPQVahOLg/j8nuZFheIMAEcvym+Un8p5hTT2wXuWLb+DV1Onk25w5OpxRwxG/9swaj5rcwtm2qVCzB5ifeh1zz0TMbw2KSnfdpuw6Oaenh4rVssjYt+TrWqNkcM9PE6TtWkxkh3hb6grBXNReexrU2dDxI1pxbwyZY3yCLJOy5DmtsJQN2uHVej0Gv6JKDlmL+hNbo4XwcofrXHr6M1sQvSnmSIQioCAIQiAIAgCAqAIUqgCAIUqA5AqAoQG8vgtickuHyQSj9lTSlsTyd8zcxZ6Zj7heV8ZhGF23+Sy/jx9f6N+rMoprlbfLZmYmhEj3ZdtXehGv1XD6Mt4N727hBZO7FiBitG7vt2dzLQVlr1Mq10vdeRry06s9+Oz7Hl4ph1v2kZvGfdvn4LE0luuDc02oz7k1v/J1GucW5m/Oz+IdCvjZPHY2Gkn0vhnCV2fUDRw1B+oVWzLFdOz7GoviHwz+GcKuIWhneQ4f9OU3OngbH1817DwnXe2j7KX6kv3X+jkeI6dRl7SPfn4+fz/n4mFFdk5YQEVIEBEAQBAEKVAEAUBUBQhSqABAcgEBvP4XULY8KjD7j8ZJJO536SD2cZ8rMv+8vH+M3dWpcOyx+/wCNnV0kXGPWuV288/iM1oY3QHvm5BLr9W9P+dVyk3CRlukrl7q24OtK8doHC93b+Sx5M0Yvoa7B2MwtlMJOW+muxPW3qsijJrKWx8/8SbgpoVcIhdnIs1zASOV72sPp7r4nFppH1VN2x6c7pnPDqBshbfVm9h/NSCyz5vvcE8cmt/jFj9MGPw+M9pPnjfIWgZIgDcNv+q1tLc16PwXR2dft3+nf5/6NO+9eycHy8fznc1EV6c5pxQgVAQhEBUAQBAEAQpVAEKVAVQBUhkXB/CVVikvZwNyxtt2srgckY/8AZ3h9lpavW16Zb7yfC/OF6meuty3ey8/zk/Q2FYNHS0tPRscZBAwMc8gAutvsvH6matsc+73Zt1ycVnt2PQrIWFgs/IAADccljtjFpNPsKpyUuMnjxva95y6tbzOl/Fa2NzfkpRj73JgPEmLNp8RpXv8A7uVtQCeTe8zK4+QH1XY0mnd2msUeU1/Zsyt9nKuD4aa+exl1FxFHLaKQgh4bkcTuOWvMrn2UzSy/mfFmk6ffrMgicBDMI3DOGOy2OzgscMI5803ZHqW2T8r1r3GSQyEueXvzkm5Lrm9/VfoVaSglHjBzrm3ZLPOWdYrIYiIQioCECAIAgCFCAIAoCoUoQBQHq8M4HLiFVFSxaF+r3EXEcY+Z58vuQFr6rUx09Tsl/wCs+6odcsH6WwDDoKOCOlpm5Y2CxPN7ubnHmSdV4m26Vs3Ob3ZvOGF6dj0Z52RNLjq47Dx6lfLlGKy+T5hCVssLgxWsq5ZnXce5c6DZYs+fJ26qYVLbk+jZMsL3DoQPrr91jX6j5cc2JM1L8QKoS9gR+TOD5aL1fhFbr6vXBg8VXuR+LPCg4mqI4mRxuDS0Foda7mtvpl6b7roS0FU5uUl8jQXiVkalCP7mf/A6Zz3YgHvc6zISA5znAAl+Y2PkFyfHIRSrwl3/AKMdVkpLdt7o1ViMgfNK4bOkkcPIuJC9BUumEU/JGvqGnbJrzZ1isphIhCKgIQIAgIgKhQgCAqgCAqFCENv/AAVw4MpqqsI70kgp2noxjQ91vMvH+leX8fufXGvsln9//PqdHRx/Pz5m0KF9mOd429VwIPbJsXLMkjza6pLiRz09AvlvJt01dKQNJ3Gf81Xy/Me295nVxG0VNI4875R4AWC+6o9U4oyVy6rVjsaM4keQ4RnV3zOH6RyH8/Ze40cVjq7Gh4nN5UO/L/o8bsjz0C3cnL6fM9bAeIp8PdOad3+IhkgeD0c0hrx4tJuFr6jSw1Cj19nn7r5n3Gzozj8fZnhlbRgOKpCIAqAhAgIgCAqAIUIAoCoUqAqhDdXwsqwcElbGM0sFRJdo3tI1rmuPhuP3V5Xxyr/ujJ8M6fh+HNJmW4bUuZh8ckvzPklLvLNl/kuZfCKwoG/OPXqXFdkvucadvaMa8a3+4/8Ai05RaeDNOXTJpnsRQl9O6wu5pFvK6+lBuDZoSmo3LPDMV45rDC0RsbnkIAaOTTa9ytrRUqc8yeEjf0melzSNEVlRI5zi89/Mc3nde4rhFRSjwcC6yyUm585OsXnqsmDDlnAlUhFSEQgQEVAQgQBARAVAEKEAQFUBUKFAelguN1VG5z6WZ0TngB2WxDwNszTcFYNRpqr1iyOTJXbKDzE3fw1jD6zCqR8pDnkTGQhoaCWzSNOg8MpXjPEKVRqHXDhYx80drRSc27e72+h7XDzrua07Oks0dO47/ZYIQ65qK5M2uWE2uy/tGTU8fZwOvu7N72NlswxXQ2/8so485ddqx2war4ixdhzS5hrY6m+wAH2X3paJt9OD00EqYJN8Gn8TlD5ZHDZxJXsKY9MEmeW1U1O2TXmdNZTXIqQiAIQioCAIQiAIAgCAIUqAICoAoUqAoKgMv4J4lkpzFSusKd0rpC4m2TMyzh/l0B91yPE9DG1StX6sY+p0/DtT0SVbWz7+X4zafw5x6GsBc096GofYHcxltmO8iuDqtPLSXVt+j+6Nq+/28Jyhxx9f7M9rTlikJO+ctPibNZ9SvmzEa23xltfRL99/2OdWuqcUvT/ZoPiLg2vi7rT27QNCDlcRyNjp9V19J4lppP3vdZ0ra7bY5g8mCVlLJE4slY6N45PaWm3XXku7CcZrMXlehxbK5QeJLDOuV9nwRUhEBFSBACgIgCECAIAgCFKgCAqgCFKgKCgK5xKgbO9glfLT1EUsUjo3BzNWm125hcHqPArBqaYW1SjNZWDLROUJrDP1XiTjLBE5rdH5XEdBbT7rx+tfVVXJLnn5cfybWnxXbJN8Hl1bBls7du1+i5rN6pvqyjA/iZHA7DJn5A58b4Aw21YXPAJB8rhdjwVz/wCSlnZp59dia5yVXvLng0sV7E4hxKpCIQICKgICIQIAgCAIAgKhQgCAqgCFKgCA5MdYg8xqo1kJ4eT9DcC/EalqWU1M9xFQ+zMmVx7wGuu1rAm68jqNDdQ3lZrT59GdGaru9+D35aMmxnI51xsHZT7D+q5Oo6XY3DjJn0nVGOH5ZMC+KtMGYdUNaLDNSPNunaW+7gun4M8atJ+T/gmslKyhSfZ/Y0gV7E5BxKoIhCKgIAhCIAgCAICoAgCFCAICqAICoUIQIDbfwP4dJ7fEpB3WAwwX6/nd9h7rzvjeozimPbd/0v7/AGNyiPSs95bL4f8Av8Gf08hPaNdzeXe7W2+y8vJ5SOzOKTTXkfLijCfxtHJF+Z8ToteTvmjd6ODVtaW72NsLPJrPw7/Q1nhqdb78H5uljc1zmuGVzSWuB3a4GxB9QvfRaayuDiNNPDPmvohEBFQEAQhEAQBCBChAEBUAQBChAVQBAVAEBu34ScV07KWnw6+aeRz+6AdBcuJJ5AC5uvLeKae5W2WY9x43+h04RhOuD6veS4MrmxCCYSvidYZsoO2rb/0C4VkHGWMHRqrnHpT3PXoiDG6QHMQM2UcwkODUt2moP9zRHxioIocUe6LRtTHHUOA2D3Zmu98t/Ur2Pg9rnpsPs8fLn+znaiLi03z9tjBiuqa4QEVAQgQBARCBAEKEAQBAVAEKEAQFUAQHJjS4hrQSXEAAakk6AAI2kssJNvCNk4Hh39lUkk7v8bVN7Jv/AIYj8wb4nS58LLzmo1H/ADb1XH/847v1Z3NPpFRDrl+r8x9/2Mswulc2lhD9nNfI/wDe1P8AD91xtRNO+XT6JfnxOjU8Jt8ntcE4/FJIIHODZXwtnawmx7MucNPLL9QpfpZ15ml7ucZ9TQ13TLGOeWvj3ND8WYy6trJqhx7pcWxD9MLScgHpr6r2ei06opjBc9/j3OTqbOux+S2Xy+/J4y2jXIgCpAgCAiAIQIAhQgCAICoAhQgCAqgCEM/4AwIRMdiNU2waCKZruZtd0lvLQeZXA8V1bm1pqnu/1fb7nY8O0uH7Wfy+56k8c1bI0sF8x1J0bGwfYALWg69NF5f+2dKzMsY4M2ErBTVUnzRUlO8aaZwyMl3vYDysuRGuU7Yx4bf8s+LZezSz3eTQ1bi80tQakOMcmgb2bi0xtDcoa0jbT7le4q08IV+zxlevfucG3USstdnB591nNcICKgIQiAIAgCAIQIUIAgCAIAgKhQgKgPc4Jw1lViFNDILscXvcOrY43SWPh3VpeIXSp005x5+7wZtNFStinwbarsPMz2wAWjYBm5C51P3t6LyNdyrTsfLPU4XR6He/sSRrQ1lmx9Bz8XHmsK1Cb6pLc+FbWdHjipbh2DzxnWarJhb45m98+jSfot7w2uWo1UZdo7/tx9Tm6y5Sy+yWF8zRRXsjikVBEAQBCEQBAEAQgQBAEAQoQBAEBUAQBAezwhiYpK6mncbNa4teTs1kjXRucfIPJ9Fp6+h3aecFy1/G5n081C2MnwbqxGvpPxL4HV8UZjazO3PYucQHBzT+bu2914+vS2qHUq2/XlfmTuw1McY7+RzrOK6SnDGxPdO59sgAIbqbXLjy8kr0Fs8trCX5wfLTk11YWTVfxWxOWfFKhj3l0cBbHC38rBkaXEDqTz8ui9T4TTCGnjJLd7s42om+rp7Iw4rpmuRCBARAEAQBCBAEAQBAEAQBAEKVAEAQBAVQHOGXI5rxuwhw9Deyko9SaLGXS0/I2HFR2dSSDWMsFifB7iR52IXAlbtOPfP9I9JXXnpkuMGO8e0zxWyzfNHP2b2OGv5GtN+hu0ro+Gzi6Iw7rK+pyNfTKFrk1szGl0DRCAIAgCAiECAIAgCAiAqAIAgCFCAICoAgCgCAznhjiESQup5QM0UbRCb2zZTpfo7YX56Li6zR9M/aR4b3/PI7mg1nVH2cuUtvX/Z8scxMVMNRHK3LLGwFjrbFjml7PIhvuPFfemodU4Si/db/AJ4Y1VytrnFrEkv45Rha7BwwgIgCAIAhAgCAICIAgKgCAIAgCAIUICoAgCA7FK15vkBO2o0t6r4m4rkyQjN/pR2Q6YZuea4d3mOuCLHS6xYr29PiZv8Au39ed19zziLadFsI1eCIAgCECAIAgCAICIQIAgKhQgCAIAgCAIAhQEB6FNTBgc6Rve0yg/l8Stec+ppRexvVUqEZSsjv2OTXRyHKRYHe2iNSisoJ12vDWDr1VPG0XZJm6ggXHqF9wnN/qRivqqiswnn0OqspqhAEAQBAEBEIFQEAQBAFChUgUKEBUBEBUAQHewZgMwuL2BI89Fg1Dahsbvh8U7lnyPrK8l8tzzK+YpdMTLOTdlmWdAFbBoI+lO0HfoV8yeD7rinycq2MDIQLXGqlbbyfV8VHpx5HVWQ1wgIqQKAKgIAgA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églalap 7"/>
          <p:cNvSpPr/>
          <p:nvPr/>
        </p:nvSpPr>
        <p:spPr>
          <a:xfrm>
            <a:off x="-17920" y="6611779"/>
            <a:ext cx="4572000" cy="246221"/>
          </a:xfrm>
          <a:prstGeom prst="rect">
            <a:avLst/>
          </a:prstGeom>
        </p:spPr>
        <p:txBody>
          <a:bodyPr>
            <a:spAutoFit/>
          </a:bodyPr>
          <a:lstStyle/>
          <a:p>
            <a:r>
              <a:rPr lang="en-US" sz="1000" i="1" dirty="0" smtClean="0">
                <a:hlinkClick r:id="rId2"/>
              </a:rPr>
              <a:t>http://stuff-stock.deviantart.com/art/Flame-STOCK-153459617</a:t>
            </a:r>
            <a:endParaRPr lang="en-US" sz="1000" i="1" dirty="0"/>
          </a:p>
        </p:txBody>
      </p:sp>
      <p:pic>
        <p:nvPicPr>
          <p:cNvPr id="9" name="Kép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71" y="114291"/>
            <a:ext cx="1043608" cy="1568263"/>
          </a:xfrm>
          <a:prstGeom prst="rect">
            <a:avLst/>
          </a:prstGeom>
        </p:spPr>
      </p:pic>
      <p:sp>
        <p:nvSpPr>
          <p:cNvPr id="11" name="Szövegdoboz 10"/>
          <p:cNvSpPr txBox="1"/>
          <p:nvPr/>
        </p:nvSpPr>
        <p:spPr>
          <a:xfrm>
            <a:off x="3986773" y="1115452"/>
            <a:ext cx="779381" cy="492443"/>
          </a:xfrm>
          <a:prstGeom prst="rect">
            <a:avLst/>
          </a:prstGeom>
          <a:noFill/>
        </p:spPr>
        <p:txBody>
          <a:bodyPr wrap="none" rtlCol="0">
            <a:spAutoFit/>
          </a:bodyPr>
          <a:lstStyle/>
          <a:p>
            <a:r>
              <a:rPr lang="hu-HU" sz="2600" b="1" dirty="0" err="1" smtClean="0"/>
              <a:t>C</a:t>
            </a:r>
            <a:r>
              <a:rPr lang="hu-HU" sz="2600" b="1" baseline="-25000" dirty="0" err="1" smtClean="0"/>
              <a:t>x</a:t>
            </a:r>
            <a:r>
              <a:rPr lang="hu-HU" sz="2600" b="1" dirty="0" err="1" smtClean="0"/>
              <a:t>H</a:t>
            </a:r>
            <a:r>
              <a:rPr lang="hu-HU" sz="2600" b="1" baseline="-25000" dirty="0" err="1" smtClean="0"/>
              <a:t>y</a:t>
            </a:r>
            <a:endParaRPr lang="en-US" sz="2600" b="1" dirty="0"/>
          </a:p>
        </p:txBody>
      </p:sp>
      <p:sp>
        <p:nvSpPr>
          <p:cNvPr id="10" name="Szövegdoboz 9"/>
          <p:cNvSpPr txBox="1"/>
          <p:nvPr/>
        </p:nvSpPr>
        <p:spPr>
          <a:xfrm>
            <a:off x="3653164" y="-27384"/>
            <a:ext cx="5455340" cy="338554"/>
          </a:xfrm>
          <a:prstGeom prst="rect">
            <a:avLst/>
          </a:prstGeom>
          <a:noFill/>
        </p:spPr>
        <p:txBody>
          <a:bodyPr wrap="none" rtlCol="0">
            <a:spAutoFit/>
          </a:bodyPr>
          <a:lstStyle/>
          <a:p>
            <a:r>
              <a:rPr lang="hu-HU" sz="1600" dirty="0" smtClean="0">
                <a:solidFill>
                  <a:schemeClr val="bg1"/>
                </a:solidFill>
                <a:effectLst>
                  <a:outerShdw blurRad="38100" dist="38100" dir="2700000" algn="tl">
                    <a:srgbClr val="000000">
                      <a:alpha val="43137"/>
                    </a:srgbClr>
                  </a:outerShdw>
                </a:effectLst>
              </a:rPr>
              <a:t>University of Szeged, </a:t>
            </a:r>
            <a:r>
              <a:rPr lang="hu-HU" sz="1600" dirty="0" err="1" smtClean="0">
                <a:solidFill>
                  <a:schemeClr val="bg1"/>
                </a:solidFill>
                <a:effectLst>
                  <a:outerShdw blurRad="38100" dist="38100" dir="2700000" algn="tl">
                    <a:srgbClr val="000000">
                      <a:alpha val="43137"/>
                    </a:srgbClr>
                  </a:outerShdw>
                </a:effectLst>
              </a:rPr>
              <a:t>Department</a:t>
            </a:r>
            <a:r>
              <a:rPr lang="hu-HU" sz="1600" dirty="0" smtClean="0">
                <a:solidFill>
                  <a:schemeClr val="bg1"/>
                </a:solidFill>
                <a:effectLst>
                  <a:outerShdw blurRad="38100" dist="38100" dir="2700000" algn="tl">
                    <a:srgbClr val="000000">
                      <a:alpha val="43137"/>
                    </a:srgbClr>
                  </a:outerShdw>
                </a:effectLst>
              </a:rPr>
              <a:t> of </a:t>
            </a:r>
            <a:r>
              <a:rPr lang="hu-HU" sz="1600" dirty="0" err="1" smtClean="0">
                <a:solidFill>
                  <a:schemeClr val="bg1"/>
                </a:solidFill>
                <a:effectLst>
                  <a:outerShdw blurRad="38100" dist="38100" dir="2700000" algn="tl">
                    <a:srgbClr val="000000">
                      <a:alpha val="43137"/>
                    </a:srgbClr>
                  </a:outerShdw>
                </a:effectLst>
              </a:rPr>
              <a:t>Chemical</a:t>
            </a:r>
            <a:r>
              <a:rPr lang="hu-HU" sz="1600" dirty="0" smtClean="0">
                <a:solidFill>
                  <a:schemeClr val="bg1"/>
                </a:solidFill>
                <a:effectLst>
                  <a:outerShdw blurRad="38100" dist="38100" dir="2700000" algn="tl">
                    <a:srgbClr val="000000">
                      <a:alpha val="43137"/>
                    </a:srgbClr>
                  </a:outerShdw>
                </a:effectLst>
              </a:rPr>
              <a:t> </a:t>
            </a:r>
            <a:r>
              <a:rPr lang="hu-HU" sz="1600" dirty="0" err="1" smtClean="0">
                <a:solidFill>
                  <a:schemeClr val="bg1"/>
                </a:solidFill>
                <a:effectLst>
                  <a:outerShdw blurRad="38100" dist="38100" dir="2700000" algn="tl">
                    <a:srgbClr val="000000">
                      <a:alpha val="43137"/>
                    </a:srgbClr>
                  </a:outerShdw>
                </a:effectLst>
              </a:rPr>
              <a:t>Informatics</a:t>
            </a:r>
            <a:endParaRPr lang="en-US"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2994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0" y="1519545"/>
            <a:ext cx="4860032" cy="1143000"/>
          </a:xfrm>
          <a:prstGeom prst="rect">
            <a:avLst/>
          </a:prstGeom>
        </p:spPr>
        <p:txBody>
          <a:bodyPr vert="horz" lIns="91440" tIns="45720" rIns="91440" bIns="45720" rtlCol="0" anchor="ctr">
            <a:normAutofit/>
          </a:bodyPr>
          <a:lstStyle>
            <a:defPPr>
              <a:defRPr lang="en-US"/>
            </a:defPPr>
            <a:lvl1pPr algn="ctr">
              <a:spcBef>
                <a:spcPct val="0"/>
              </a:spcBef>
              <a:buNone/>
              <a:defRPr sz="4000" spc="-100" baseline="0">
                <a:solidFill>
                  <a:schemeClr val="tx2"/>
                </a:solidFill>
                <a:latin typeface="+mj-lt"/>
                <a:ea typeface="+mj-ea"/>
                <a:cs typeface="+mj-cs"/>
              </a:defRPr>
            </a:lvl1pPr>
          </a:lstStyle>
          <a:p>
            <a:r>
              <a:rPr lang="hu-HU" dirty="0" err="1"/>
              <a:t>Calculation</a:t>
            </a:r>
            <a:r>
              <a:rPr lang="hu-HU" dirty="0"/>
              <a:t> </a:t>
            </a:r>
            <a:r>
              <a:rPr lang="hu-HU" dirty="0" err="1"/>
              <a:t>Matrix</a:t>
            </a:r>
            <a:r>
              <a:rPr lang="hu-HU" dirty="0"/>
              <a:t> II.</a:t>
            </a:r>
          </a:p>
        </p:txBody>
      </p:sp>
      <p:sp>
        <p:nvSpPr>
          <p:cNvPr id="5" name="Téglalap 4"/>
          <p:cNvSpPr/>
          <p:nvPr/>
        </p:nvSpPr>
        <p:spPr>
          <a:xfrm>
            <a:off x="0" y="6611779"/>
            <a:ext cx="1816523" cy="246221"/>
          </a:xfrm>
          <a:prstGeom prst="rect">
            <a:avLst/>
          </a:prstGeom>
        </p:spPr>
        <p:txBody>
          <a:bodyPr wrap="none">
            <a:spAutoFit/>
          </a:bodyPr>
          <a:lstStyle/>
          <a:p>
            <a:r>
              <a:rPr lang="en-US" sz="1000" i="1" dirty="0" smtClean="0">
                <a:hlinkClick r:id="rId3"/>
              </a:rPr>
              <a:t>http://kbond4.wordpress.com/</a:t>
            </a:r>
            <a:endParaRPr lang="en-US" sz="1000" i="1" dirty="0"/>
          </a:p>
        </p:txBody>
      </p:sp>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865"/>
            <a:ext cx="2410409" cy="1605935"/>
          </a:xfrm>
          <a:prstGeom prst="rect">
            <a:avLst/>
          </a:prstGeom>
        </p:spPr>
      </p:pic>
      <p:sp>
        <p:nvSpPr>
          <p:cNvPr id="7" name="Szövegdoboz 6"/>
          <p:cNvSpPr txBox="1"/>
          <p:nvPr/>
        </p:nvSpPr>
        <p:spPr>
          <a:xfrm>
            <a:off x="616743" y="2662545"/>
            <a:ext cx="3451201" cy="492443"/>
          </a:xfrm>
          <a:prstGeom prst="rect">
            <a:avLst/>
          </a:prstGeom>
          <a:noFill/>
        </p:spPr>
        <p:txBody>
          <a:bodyPr wrap="none" rtlCol="0">
            <a:spAutoFit/>
          </a:bodyPr>
          <a:lstStyle/>
          <a:p>
            <a:r>
              <a:rPr lang="hu-HU" sz="2600" b="1" dirty="0" smtClean="0"/>
              <a:t>C</a:t>
            </a:r>
            <a:r>
              <a:rPr lang="hu-HU" sz="2600" b="1" baseline="-25000" dirty="0" smtClean="0"/>
              <a:t>1-Y</a:t>
            </a:r>
            <a:r>
              <a:rPr lang="hu-HU" sz="2600" b="1" dirty="0" smtClean="0"/>
              <a:t>H</a:t>
            </a:r>
            <a:r>
              <a:rPr lang="hu-HU" sz="2600" b="1" baseline="-25000" dirty="0" smtClean="0"/>
              <a:t>0-2Y+2</a:t>
            </a:r>
            <a:r>
              <a:rPr lang="hu-HU" sz="2600" b="1" dirty="0" smtClean="0"/>
              <a:t>X</a:t>
            </a:r>
            <a:r>
              <a:rPr lang="hu-HU" sz="2600" b="1" baseline="-25000" dirty="0" smtClean="0"/>
              <a:t>0-Y</a:t>
            </a:r>
            <a:r>
              <a:rPr lang="hu-HU" sz="2600" b="1" dirty="0" smtClean="0"/>
              <a:t>O</a:t>
            </a:r>
            <a:r>
              <a:rPr lang="hu-HU" sz="2600" b="1" baseline="-25000" dirty="0" smtClean="0"/>
              <a:t>0-Y</a:t>
            </a:r>
            <a:r>
              <a:rPr lang="hu-HU" sz="2600" b="1" dirty="0" smtClean="0"/>
              <a:t>S</a:t>
            </a:r>
            <a:r>
              <a:rPr lang="hu-HU" sz="2600" b="1" baseline="-25000" dirty="0" smtClean="0"/>
              <a:t>0-Y</a:t>
            </a:r>
            <a:r>
              <a:rPr lang="hu-HU" sz="2600" b="1" dirty="0" smtClean="0"/>
              <a:t>N</a:t>
            </a:r>
            <a:r>
              <a:rPr lang="hu-HU" sz="2600" b="1" baseline="-25000" dirty="0" smtClean="0"/>
              <a:t>0-Y</a:t>
            </a:r>
            <a:endParaRPr lang="en-US" sz="2600" b="1" dirty="0"/>
          </a:p>
        </p:txBody>
      </p:sp>
      <p:sp>
        <p:nvSpPr>
          <p:cNvPr id="8" name="Téglalap 7"/>
          <p:cNvSpPr/>
          <p:nvPr/>
        </p:nvSpPr>
        <p:spPr>
          <a:xfrm>
            <a:off x="690379" y="3358733"/>
            <a:ext cx="3065519" cy="1200329"/>
          </a:xfrm>
          <a:prstGeom prst="rect">
            <a:avLst/>
          </a:prstGeom>
        </p:spPr>
        <p:txBody>
          <a:bodyPr wrap="none">
            <a:spAutoFit/>
          </a:bodyPr>
          <a:lstStyle/>
          <a:p>
            <a:r>
              <a:rPr lang="hu-HU" b="1" dirty="0" smtClean="0"/>
              <a:t>X=F,Cl,</a:t>
            </a:r>
            <a:r>
              <a:rPr lang="hu-HU" b="1" dirty="0" err="1" smtClean="0"/>
              <a:t>Br</a:t>
            </a:r>
            <a:r>
              <a:rPr lang="hu-HU" b="1" dirty="0" smtClean="0"/>
              <a:t>,I</a:t>
            </a:r>
          </a:p>
          <a:p>
            <a:r>
              <a:rPr lang="hu-HU" b="1" dirty="0" smtClean="0"/>
              <a:t>C+N+O+S+F+Cl+</a:t>
            </a:r>
            <a:r>
              <a:rPr lang="hu-HU" b="1" dirty="0" err="1" smtClean="0"/>
              <a:t>Br</a:t>
            </a:r>
            <a:r>
              <a:rPr lang="hu-HU" b="1" dirty="0" smtClean="0"/>
              <a:t>+I=Y</a:t>
            </a:r>
          </a:p>
          <a:p>
            <a:r>
              <a:rPr lang="hu-HU" b="1" dirty="0" smtClean="0"/>
              <a:t>S </a:t>
            </a:r>
            <a:r>
              <a:rPr lang="hu-HU" b="1" dirty="0" err="1" smtClean="0"/>
              <a:t>valence</a:t>
            </a:r>
            <a:r>
              <a:rPr lang="hu-HU" b="1" dirty="0" smtClean="0"/>
              <a:t> (</a:t>
            </a:r>
            <a:r>
              <a:rPr lang="hu-HU" b="1" dirty="0" err="1" smtClean="0"/>
              <a:t>connectivity</a:t>
            </a:r>
            <a:r>
              <a:rPr lang="hu-HU" b="1" dirty="0" smtClean="0"/>
              <a:t>) 2, 4, 6</a:t>
            </a:r>
          </a:p>
          <a:p>
            <a:r>
              <a:rPr lang="hu-HU" b="1" dirty="0" smtClean="0"/>
              <a:t>N </a:t>
            </a:r>
            <a:r>
              <a:rPr lang="hu-HU" b="1" dirty="0" err="1" smtClean="0"/>
              <a:t>valence</a:t>
            </a:r>
            <a:r>
              <a:rPr lang="hu-HU" b="1" dirty="0" smtClean="0"/>
              <a:t> (</a:t>
            </a:r>
            <a:r>
              <a:rPr lang="hu-HU" b="1" dirty="0" err="1" smtClean="0"/>
              <a:t>connectivity</a:t>
            </a:r>
            <a:r>
              <a:rPr lang="hu-HU" b="1" dirty="0" smtClean="0"/>
              <a:t>) 3, 5</a:t>
            </a:r>
            <a:endParaRPr lang="en-US" b="1" dirty="0"/>
          </a:p>
        </p:txBody>
      </p:sp>
      <p:graphicFrame>
        <p:nvGraphicFramePr>
          <p:cNvPr id="9" name="Táblázat 8"/>
          <p:cNvGraphicFramePr>
            <a:graphicFrameLocks noGrp="1"/>
          </p:cNvGraphicFramePr>
          <p:nvPr>
            <p:extLst>
              <p:ext uri="{D42A27DB-BD31-4B8C-83A1-F6EECF244321}">
                <p14:modId xmlns:p14="http://schemas.microsoft.com/office/powerpoint/2010/main" val="957570893"/>
              </p:ext>
            </p:extLst>
          </p:nvPr>
        </p:nvGraphicFramePr>
        <p:xfrm>
          <a:off x="4716016" y="476672"/>
          <a:ext cx="4104456" cy="5500454"/>
        </p:xfrm>
        <a:graphic>
          <a:graphicData uri="http://schemas.openxmlformats.org/drawingml/2006/table">
            <a:tbl>
              <a:tblPr/>
              <a:tblGrid>
                <a:gridCol w="1401043"/>
                <a:gridCol w="1301421"/>
                <a:gridCol w="1401992"/>
              </a:tblGrid>
              <a:tr h="493315">
                <a:tc>
                  <a:txBody>
                    <a:bodyPr/>
                    <a:lstStyle/>
                    <a:p>
                      <a:pPr algn="ctr" fontAlgn="ctr"/>
                      <a:r>
                        <a:rPr lang="hu-HU" sz="2000" b="1" i="0" u="none" strike="noStrike" dirty="0" err="1" smtClean="0">
                          <a:solidFill>
                            <a:srgbClr val="000000"/>
                          </a:solidFill>
                          <a:effectLst/>
                          <a:latin typeface="Calibri"/>
                        </a:rPr>
                        <a:t>M</a:t>
                      </a:r>
                      <a:r>
                        <a:rPr lang="hu-HU" sz="2000" b="1" i="0" u="none" strike="noStrike" baseline="-25000" dirty="0" err="1" smtClean="0">
                          <a:solidFill>
                            <a:srgbClr val="000000"/>
                          </a:solidFill>
                          <a:effectLst/>
                          <a:latin typeface="Calibri"/>
                        </a:rPr>
                        <a:t>r</a:t>
                      </a:r>
                      <a:r>
                        <a:rPr lang="hu-HU" sz="2000" b="1" i="0" u="none" strike="noStrike" dirty="0" smtClean="0">
                          <a:solidFill>
                            <a:srgbClr val="000000"/>
                          </a:solidFill>
                          <a:effectLst/>
                          <a:latin typeface="Calibri"/>
                        </a:rPr>
                        <a:t> (g/mol)</a:t>
                      </a:r>
                      <a:endParaRPr lang="el-GR" sz="2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2600" b="1" i="0" u="none" strike="noStrike" dirty="0" smtClean="0">
                          <a:solidFill>
                            <a:srgbClr val="000000"/>
                          </a:solidFill>
                          <a:effectLst/>
                          <a:latin typeface="+mn-lt"/>
                        </a:rPr>
                        <a:t>Σ</a:t>
                      </a:r>
                      <a:r>
                        <a:rPr lang="hu-HU" sz="2600" b="1" i="0" u="none" strike="noStrike" dirty="0" smtClean="0">
                          <a:solidFill>
                            <a:srgbClr val="000000"/>
                          </a:solidFill>
                          <a:effectLst/>
                          <a:latin typeface="+mn-lt"/>
                        </a:rPr>
                        <a:t>(Y=5)</a:t>
                      </a:r>
                      <a:endParaRPr lang="el-GR" sz="26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l-GR" sz="2600" b="1" i="0" u="none" strike="noStrike" dirty="0" smtClean="0">
                          <a:solidFill>
                            <a:srgbClr val="000000"/>
                          </a:solidFill>
                          <a:effectLst/>
                          <a:latin typeface="+mn-lt"/>
                        </a:rPr>
                        <a:t>Σ</a:t>
                      </a:r>
                      <a:r>
                        <a:rPr lang="hu-HU" sz="2600" b="1" i="0" u="none" strike="noStrike" dirty="0" smtClean="0">
                          <a:solidFill>
                            <a:srgbClr val="000000"/>
                          </a:solidFill>
                          <a:effectLst/>
                          <a:latin typeface="+mn-lt"/>
                        </a:rPr>
                        <a:t>(Y=6)</a:t>
                      </a:r>
                      <a:endParaRPr lang="el-GR" sz="2600" b="1" i="0" u="none" strike="noStrike" dirty="0" smtClean="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15">
                <a:tc>
                  <a:txBody>
                    <a:bodyPr/>
                    <a:lstStyle/>
                    <a:p>
                      <a:pPr algn="ctr" fontAlgn="ctr"/>
                      <a:r>
                        <a:rPr lang="hu-HU" sz="2000" b="0" i="0" u="none" strike="noStrike" kern="0" baseline="0" dirty="0" smtClean="0">
                          <a:solidFill>
                            <a:srgbClr val="000000"/>
                          </a:solidFill>
                          <a:effectLst/>
                          <a:latin typeface="Calibri"/>
                        </a:rPr>
                        <a:t>1-75</a:t>
                      </a:r>
                      <a:endParaRPr lang="en-US" sz="2000" b="0" i="0" u="none" strike="noStrike" kern="0" baseline="0"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hu-HU" sz="2000" b="0" i="0" u="none" strike="noStrike" kern="0" baseline="0" dirty="0" smtClean="0">
                          <a:solidFill>
                            <a:srgbClr val="000000"/>
                          </a:solidFill>
                          <a:effectLst/>
                          <a:latin typeface="Calibri"/>
                        </a:rPr>
                        <a:t>26 398</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hu-HU" sz="2000" b="0" i="0" u="none" strike="noStrike" kern="0" baseline="0" dirty="0" smtClean="0">
                          <a:solidFill>
                            <a:srgbClr val="000000"/>
                          </a:solidFill>
                          <a:effectLst/>
                          <a:latin typeface="Calibri"/>
                        </a:rPr>
                        <a:t>378</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93315">
                <a:tc>
                  <a:txBody>
                    <a:bodyPr/>
                    <a:lstStyle/>
                    <a:p>
                      <a:pPr algn="ctr" fontAlgn="ctr"/>
                      <a:r>
                        <a:rPr lang="hu-HU" sz="2000" b="0" i="0" u="none" strike="noStrike" kern="0" baseline="0" dirty="0" smtClean="0">
                          <a:solidFill>
                            <a:srgbClr val="000000"/>
                          </a:solidFill>
                          <a:effectLst/>
                          <a:latin typeface="Calibri"/>
                        </a:rPr>
                        <a:t>76-100</a:t>
                      </a:r>
                      <a:endParaRPr lang="en-US" sz="2000" b="0" i="0" u="none" strike="noStrike" kern="0" baseline="0"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hu-HU" sz="2000" b="0" i="0" u="none" strike="noStrike" kern="0" baseline="0" dirty="0" smtClean="0">
                          <a:solidFill>
                            <a:srgbClr val="000000"/>
                          </a:solidFill>
                          <a:effectLst/>
                          <a:latin typeface="Calibri"/>
                        </a:rPr>
                        <a:t>153 058</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hu-HU" sz="2000" b="0" i="0" u="none" strike="noStrike" kern="0" baseline="0" dirty="0" smtClean="0">
                          <a:solidFill>
                            <a:srgbClr val="000000"/>
                          </a:solidFill>
                          <a:effectLst/>
                          <a:latin typeface="Calibri"/>
                        </a:rPr>
                        <a:t>928 593</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15">
                <a:tc>
                  <a:txBody>
                    <a:bodyPr/>
                    <a:lstStyle/>
                    <a:p>
                      <a:pPr algn="ctr" fontAlgn="ctr"/>
                      <a:r>
                        <a:rPr lang="hu-HU" sz="2000" b="0" i="0" u="none" strike="noStrike" kern="0" baseline="0" dirty="0" smtClean="0">
                          <a:solidFill>
                            <a:srgbClr val="000000"/>
                          </a:solidFill>
                          <a:effectLst/>
                          <a:latin typeface="Calibri"/>
                        </a:rPr>
                        <a:t>101-125</a:t>
                      </a:r>
                      <a:endParaRPr lang="en-US" sz="2000" b="0" i="0" u="none" strike="noStrike" kern="0" baseline="0"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hu-HU" sz="2000" b="0" i="0" u="none" strike="noStrike" kern="0" baseline="0" dirty="0" smtClean="0">
                          <a:solidFill>
                            <a:srgbClr val="000000"/>
                          </a:solidFill>
                          <a:effectLst/>
                          <a:latin typeface="Calibri"/>
                        </a:rPr>
                        <a:t>235 070</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hu-HU" sz="2000" b="0" i="0" u="none" strike="noStrike" kern="0" baseline="0" dirty="0" smtClean="0">
                          <a:solidFill>
                            <a:srgbClr val="000000"/>
                          </a:solidFill>
                          <a:effectLst/>
                          <a:latin typeface="Calibri"/>
                        </a:rPr>
                        <a:t>7 731 832</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93315">
                <a:tc>
                  <a:txBody>
                    <a:bodyPr/>
                    <a:lstStyle/>
                    <a:p>
                      <a:pPr algn="ctr" fontAlgn="ctr"/>
                      <a:r>
                        <a:rPr lang="hu-HU" sz="2000" b="0" i="0" u="none" strike="noStrike" kern="0" baseline="0" dirty="0" smtClean="0">
                          <a:solidFill>
                            <a:srgbClr val="000000"/>
                          </a:solidFill>
                          <a:effectLst/>
                          <a:latin typeface="Calibri"/>
                        </a:rPr>
                        <a:t>126-150</a:t>
                      </a:r>
                      <a:endParaRPr lang="en-US" sz="2000" b="0" i="0" u="none" strike="noStrike" kern="0" baseline="0"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hu-HU" sz="2000" b="0" i="0" u="none" strike="noStrike" kern="0" baseline="0" dirty="0" smtClean="0">
                          <a:solidFill>
                            <a:srgbClr val="000000"/>
                          </a:solidFill>
                          <a:effectLst/>
                          <a:latin typeface="Calibri"/>
                        </a:rPr>
                        <a:t>160 848</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kern="0" baseline="0" dirty="0" smtClean="0">
                          <a:solidFill>
                            <a:srgbClr val="000000"/>
                          </a:solidFill>
                          <a:effectLst/>
                          <a:latin typeface="+mn-lt"/>
                        </a:rPr>
                        <a:t>10</a:t>
                      </a:r>
                      <a:r>
                        <a:rPr lang="hu-HU" sz="2000" b="0" i="0" u="none" strike="noStrike" kern="0" baseline="0" dirty="0" smtClean="0">
                          <a:solidFill>
                            <a:srgbClr val="000000"/>
                          </a:solidFill>
                          <a:effectLst/>
                          <a:latin typeface="+mn-lt"/>
                        </a:rPr>
                        <a:t> </a:t>
                      </a:r>
                      <a:r>
                        <a:rPr lang="en-US" sz="2000" b="0" i="0" u="none" strike="noStrike" kern="0" baseline="0" dirty="0" smtClean="0">
                          <a:solidFill>
                            <a:srgbClr val="000000"/>
                          </a:solidFill>
                          <a:effectLst/>
                          <a:latin typeface="+mn-lt"/>
                        </a:rPr>
                        <a:t>924</a:t>
                      </a:r>
                      <a:r>
                        <a:rPr lang="hu-HU" sz="2000" b="0" i="0" u="none" strike="noStrike" kern="0" baseline="0" dirty="0" smtClean="0">
                          <a:solidFill>
                            <a:srgbClr val="000000"/>
                          </a:solidFill>
                          <a:effectLst/>
                          <a:latin typeface="+mn-lt"/>
                        </a:rPr>
                        <a:t> </a:t>
                      </a:r>
                      <a:r>
                        <a:rPr lang="en-US" sz="2000" b="0" i="0" u="none" strike="noStrike" kern="0" baseline="0" dirty="0" smtClean="0">
                          <a:solidFill>
                            <a:srgbClr val="000000"/>
                          </a:solidFill>
                          <a:effectLst/>
                          <a:latin typeface="+mn-lt"/>
                        </a:rPr>
                        <a:t>887</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15">
                <a:tc>
                  <a:txBody>
                    <a:bodyPr/>
                    <a:lstStyle/>
                    <a:p>
                      <a:pPr algn="ctr" fontAlgn="ctr"/>
                      <a:r>
                        <a:rPr lang="en-US" sz="2000" b="0" i="0" u="none" strike="noStrike" kern="0" baseline="0" dirty="0" smtClean="0">
                          <a:solidFill>
                            <a:srgbClr val="000000"/>
                          </a:solidFill>
                          <a:effectLst/>
                          <a:latin typeface="Calibri"/>
                        </a:rPr>
                        <a:t>1</a:t>
                      </a:r>
                      <a:r>
                        <a:rPr lang="hu-HU" sz="2000" b="0" i="0" u="none" strike="noStrike" kern="0" baseline="0" dirty="0" smtClean="0">
                          <a:solidFill>
                            <a:srgbClr val="000000"/>
                          </a:solidFill>
                          <a:effectLst/>
                          <a:latin typeface="Calibri"/>
                        </a:rPr>
                        <a:t>51-175</a:t>
                      </a:r>
                      <a:endParaRPr lang="en-US" sz="2000" b="0" i="0" u="none" strike="noStrike" kern="0" baseline="0"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hu-HU" sz="2000" b="0" i="0" u="none" strike="noStrike" kern="0" baseline="0" dirty="0" smtClean="0">
                          <a:solidFill>
                            <a:srgbClr val="000000"/>
                          </a:solidFill>
                          <a:effectLst/>
                          <a:latin typeface="Calibri"/>
                        </a:rPr>
                        <a:t>29 932</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sz="2000" b="0" i="0" u="none" strike="noStrike" kern="0" baseline="0" dirty="0" smtClean="0">
                          <a:solidFill>
                            <a:srgbClr val="000000"/>
                          </a:solidFill>
                          <a:effectLst/>
                          <a:latin typeface="+mn-lt"/>
                        </a:rPr>
                        <a:t> 4</a:t>
                      </a:r>
                      <a:r>
                        <a:rPr lang="hu-HU" sz="2000" b="0" i="0" u="none" strike="noStrike" kern="0" baseline="0" dirty="0" smtClean="0">
                          <a:solidFill>
                            <a:srgbClr val="000000"/>
                          </a:solidFill>
                          <a:effectLst/>
                          <a:latin typeface="+mn-lt"/>
                        </a:rPr>
                        <a:t> </a:t>
                      </a:r>
                      <a:r>
                        <a:rPr lang="en-US" sz="2000" b="0" i="0" u="none" strike="noStrike" kern="0" baseline="0" dirty="0" smtClean="0">
                          <a:solidFill>
                            <a:srgbClr val="000000"/>
                          </a:solidFill>
                          <a:effectLst/>
                          <a:latin typeface="+mn-lt"/>
                        </a:rPr>
                        <a:t>917</a:t>
                      </a:r>
                      <a:r>
                        <a:rPr lang="hu-HU" sz="2000" b="0" i="0" u="none" strike="noStrike" kern="0" baseline="0" dirty="0" smtClean="0">
                          <a:solidFill>
                            <a:srgbClr val="000000"/>
                          </a:solidFill>
                          <a:effectLst/>
                          <a:latin typeface="+mn-lt"/>
                        </a:rPr>
                        <a:t> </a:t>
                      </a:r>
                      <a:r>
                        <a:rPr lang="en-US" sz="2000" b="0" i="0" u="none" strike="noStrike" kern="0" baseline="0" dirty="0" smtClean="0">
                          <a:solidFill>
                            <a:srgbClr val="000000"/>
                          </a:solidFill>
                          <a:effectLst/>
                          <a:latin typeface="+mn-lt"/>
                        </a:rPr>
                        <a:t>433</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93315">
                <a:tc>
                  <a:txBody>
                    <a:bodyPr/>
                    <a:lstStyle/>
                    <a:p>
                      <a:pPr algn="ctr" fontAlgn="ctr"/>
                      <a:r>
                        <a:rPr lang="hu-HU" sz="2000" b="0" i="0" u="none" strike="noStrike" kern="0" baseline="0" dirty="0" smtClean="0">
                          <a:solidFill>
                            <a:srgbClr val="000000"/>
                          </a:solidFill>
                          <a:effectLst/>
                          <a:latin typeface="Calibri"/>
                        </a:rPr>
                        <a:t>176-200</a:t>
                      </a:r>
                      <a:endParaRPr lang="en-US" sz="2000" b="0" i="0" u="none" strike="noStrike" kern="0" baseline="0"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hu-HU" sz="2000" b="0" i="0" u="none" strike="noStrike" kern="0" baseline="0" dirty="0" smtClean="0">
                          <a:solidFill>
                            <a:srgbClr val="000000"/>
                          </a:solidFill>
                          <a:effectLst/>
                          <a:latin typeface="Calibri"/>
                        </a:rPr>
                        <a:t>18 266</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hu-HU" sz="2000" b="0" i="0" u="none" strike="noStrike" kern="0" baseline="0" dirty="0" smtClean="0">
                          <a:solidFill>
                            <a:srgbClr val="000000"/>
                          </a:solidFill>
                          <a:effectLst/>
                          <a:latin typeface="Calibri"/>
                        </a:rPr>
                        <a:t>1 697 180</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15">
                <a:tc>
                  <a:txBody>
                    <a:bodyPr/>
                    <a:lstStyle/>
                    <a:p>
                      <a:pPr algn="ctr" fontAlgn="ctr"/>
                      <a:r>
                        <a:rPr lang="hu-HU" sz="2000" b="0" i="0" u="none" strike="noStrike" kern="0" baseline="0" dirty="0" smtClean="0">
                          <a:solidFill>
                            <a:srgbClr val="000000"/>
                          </a:solidFill>
                          <a:effectLst/>
                          <a:latin typeface="Calibri"/>
                        </a:rPr>
                        <a:t>201-225</a:t>
                      </a:r>
                      <a:endParaRPr lang="en-US" sz="2000" b="0" i="0" u="none" strike="noStrike" kern="0" baseline="0"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hu-HU" sz="2000" b="0" i="0" u="none" strike="noStrike" kern="0" baseline="0" dirty="0" smtClean="0">
                          <a:solidFill>
                            <a:srgbClr val="000000"/>
                          </a:solidFill>
                          <a:effectLst/>
                          <a:latin typeface="Calibri"/>
                        </a:rPr>
                        <a:t>28 781</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hu-HU" sz="2000" b="0" i="0" u="none" strike="noStrike" kern="0" baseline="0" dirty="0" smtClean="0">
                          <a:solidFill>
                            <a:srgbClr val="000000"/>
                          </a:solidFill>
                          <a:effectLst/>
                          <a:latin typeface="Calibri"/>
                        </a:rPr>
                        <a:t>1 025 626</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517978">
                <a:tc>
                  <a:txBody>
                    <a:bodyPr/>
                    <a:lstStyle/>
                    <a:p>
                      <a:pPr algn="ctr" fontAlgn="ctr"/>
                      <a:r>
                        <a:rPr lang="hu-HU" sz="2000" b="0" i="0" u="none" strike="noStrike" kern="0" baseline="0" dirty="0" smtClean="0">
                          <a:solidFill>
                            <a:srgbClr val="000000"/>
                          </a:solidFill>
                          <a:effectLst/>
                          <a:latin typeface="Calibri"/>
                        </a:rPr>
                        <a:t>226-250</a:t>
                      </a:r>
                      <a:endParaRPr lang="en-US" sz="2000" b="0" i="0" u="none" strike="noStrike" kern="0" baseline="0"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hu-HU" sz="2000" b="0" i="0" u="none" strike="noStrike" kern="0" baseline="0" dirty="0" smtClean="0">
                          <a:solidFill>
                            <a:srgbClr val="000000"/>
                          </a:solidFill>
                          <a:effectLst/>
                          <a:latin typeface="Calibri"/>
                        </a:rPr>
                        <a:t>8 462</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hu-HU" sz="2000" b="0" i="0" u="none" strike="noStrike" kern="0" baseline="0" dirty="0" smtClean="0">
                          <a:solidFill>
                            <a:srgbClr val="000000"/>
                          </a:solidFill>
                          <a:effectLst/>
                          <a:latin typeface="Calibri"/>
                        </a:rPr>
                        <a:t>825 300</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978">
                <a:tc>
                  <a:txBody>
                    <a:bodyPr/>
                    <a:lstStyle/>
                    <a:p>
                      <a:pPr algn="ctr" fontAlgn="ctr"/>
                      <a:r>
                        <a:rPr lang="hu-HU" sz="2000" b="0" i="0" u="none" strike="noStrike" kern="0" baseline="0" dirty="0" smtClean="0">
                          <a:solidFill>
                            <a:srgbClr val="000000"/>
                          </a:solidFill>
                          <a:effectLst/>
                          <a:latin typeface="Calibri"/>
                        </a:rPr>
                        <a:t>251-275</a:t>
                      </a:r>
                      <a:endParaRPr lang="en-US" sz="2000" b="0" i="0" u="none" strike="noStrike" kern="0" baseline="0"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hu-HU" sz="2000" b="0" i="0" u="none" strike="noStrike" kern="0" baseline="0" dirty="0" smtClean="0">
                          <a:solidFill>
                            <a:srgbClr val="000000"/>
                          </a:solidFill>
                          <a:effectLst/>
                          <a:latin typeface="Calibri"/>
                        </a:rPr>
                        <a:t>1 383</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hu-HU" sz="2000" b="0" i="0" u="none" strike="noStrike" kern="0" baseline="0" dirty="0" smtClean="0">
                          <a:solidFill>
                            <a:srgbClr val="000000"/>
                          </a:solidFill>
                          <a:effectLst/>
                          <a:latin typeface="Calibri"/>
                        </a:rPr>
                        <a:t>589 487</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517978">
                <a:tc>
                  <a:txBody>
                    <a:bodyPr/>
                    <a:lstStyle/>
                    <a:p>
                      <a:pPr algn="ctr" fontAlgn="ctr"/>
                      <a:r>
                        <a:rPr lang="hu-HU" sz="2000" b="0" i="0" u="none" strike="noStrike" kern="0" baseline="0" dirty="0" smtClean="0">
                          <a:solidFill>
                            <a:srgbClr val="000000"/>
                          </a:solidFill>
                          <a:effectLst/>
                          <a:latin typeface="Calibri"/>
                        </a:rPr>
                        <a:t>275-300</a:t>
                      </a:r>
                      <a:endParaRPr lang="en-US" sz="2000" b="0" i="0" u="none" strike="noStrike" kern="0" baseline="0"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hu-HU" sz="2000" b="0" i="0" u="none" strike="noStrike" kern="0" baseline="0" dirty="0" smtClean="0">
                          <a:solidFill>
                            <a:srgbClr val="000000"/>
                          </a:solidFill>
                          <a:effectLst/>
                          <a:latin typeface="Calibri"/>
                        </a:rPr>
                        <a:t>968</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hu-HU" sz="2000" b="0" i="0" u="none" strike="noStrike" kern="0" baseline="0" dirty="0" smtClean="0">
                          <a:solidFill>
                            <a:srgbClr val="000000"/>
                          </a:solidFill>
                          <a:effectLst/>
                          <a:latin typeface="Calibri"/>
                        </a:rPr>
                        <a:t>106 103</a:t>
                      </a:r>
                      <a:endParaRPr lang="en-US" sz="2000" b="0" i="0" u="none" strike="noStrike" kern="0" baseline="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Téglalap 10"/>
          <p:cNvSpPr/>
          <p:nvPr/>
        </p:nvSpPr>
        <p:spPr>
          <a:xfrm>
            <a:off x="6440631" y="6084004"/>
            <a:ext cx="939681" cy="369332"/>
          </a:xfrm>
          <a:prstGeom prst="rect">
            <a:avLst/>
          </a:prstGeom>
        </p:spPr>
        <p:txBody>
          <a:bodyPr wrap="none">
            <a:spAutoFit/>
          </a:bodyPr>
          <a:lstStyle/>
          <a:p>
            <a:r>
              <a:rPr lang="en-US" dirty="0" smtClean="0"/>
              <a:t>663</a:t>
            </a:r>
            <a:r>
              <a:rPr lang="hu-HU" dirty="0" smtClean="0"/>
              <a:t> </a:t>
            </a:r>
            <a:r>
              <a:rPr lang="en-US" dirty="0" smtClean="0"/>
              <a:t>166</a:t>
            </a:r>
            <a:endParaRPr lang="en-US" dirty="0"/>
          </a:p>
        </p:txBody>
      </p:sp>
      <p:sp>
        <p:nvSpPr>
          <p:cNvPr id="12" name="Téglalap 11"/>
          <p:cNvSpPr/>
          <p:nvPr/>
        </p:nvSpPr>
        <p:spPr>
          <a:xfrm>
            <a:off x="5694194" y="6084004"/>
            <a:ext cx="409087" cy="369332"/>
          </a:xfrm>
          <a:prstGeom prst="rect">
            <a:avLst/>
          </a:prstGeom>
        </p:spPr>
        <p:txBody>
          <a:bodyPr wrap="none">
            <a:spAutoFit/>
          </a:bodyPr>
          <a:lstStyle/>
          <a:p>
            <a:pPr algn="ctr" fontAlgn="ctr"/>
            <a:r>
              <a:rPr lang="el-GR" b="1" i="0" u="none" strike="noStrike" dirty="0" smtClean="0">
                <a:solidFill>
                  <a:srgbClr val="000000"/>
                </a:solidFill>
                <a:effectLst/>
                <a:latin typeface="+mn-lt"/>
              </a:rPr>
              <a:t>Σ</a:t>
            </a:r>
            <a:r>
              <a:rPr lang="hu-HU" b="1" i="0" u="none" strike="noStrike" dirty="0" smtClean="0">
                <a:solidFill>
                  <a:srgbClr val="000000"/>
                </a:solidFill>
                <a:effectLst/>
                <a:latin typeface="+mn-lt"/>
              </a:rPr>
              <a:t>=</a:t>
            </a:r>
            <a:endParaRPr lang="el-GR" b="1" i="0" u="none" strike="noStrike" dirty="0">
              <a:solidFill>
                <a:srgbClr val="000000"/>
              </a:solidFill>
              <a:effectLst/>
              <a:latin typeface="+mn-lt"/>
            </a:endParaRPr>
          </a:p>
        </p:txBody>
      </p:sp>
      <p:sp>
        <p:nvSpPr>
          <p:cNvPr id="13" name="Kapcsos zárójel 12"/>
          <p:cNvSpPr/>
          <p:nvPr/>
        </p:nvSpPr>
        <p:spPr>
          <a:xfrm>
            <a:off x="487151" y="3284984"/>
            <a:ext cx="3868825" cy="1366411"/>
          </a:xfrm>
          <a:prstGeom prst="brace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églalap 13"/>
          <p:cNvSpPr/>
          <p:nvPr/>
        </p:nvSpPr>
        <p:spPr>
          <a:xfrm>
            <a:off x="7596336" y="6077870"/>
            <a:ext cx="1226618" cy="369332"/>
          </a:xfrm>
          <a:prstGeom prst="rect">
            <a:avLst/>
          </a:prstGeom>
        </p:spPr>
        <p:txBody>
          <a:bodyPr wrap="none">
            <a:spAutoFit/>
          </a:bodyPr>
          <a:lstStyle/>
          <a:p>
            <a:r>
              <a:rPr lang="en-US" dirty="0" smtClean="0"/>
              <a:t>28</a:t>
            </a:r>
            <a:r>
              <a:rPr lang="hu-HU" dirty="0" smtClean="0"/>
              <a:t> </a:t>
            </a:r>
            <a:r>
              <a:rPr lang="en-US" dirty="0" smtClean="0"/>
              <a:t>746</a:t>
            </a:r>
            <a:r>
              <a:rPr lang="hu-HU" dirty="0" smtClean="0"/>
              <a:t> </a:t>
            </a:r>
            <a:r>
              <a:rPr lang="en-US" dirty="0" smtClean="0"/>
              <a:t>819</a:t>
            </a:r>
            <a:endParaRPr lang="en-US" dirty="0"/>
          </a:p>
        </p:txBody>
      </p:sp>
      <p:sp>
        <p:nvSpPr>
          <p:cNvPr id="15" name="Szövegdoboz 14"/>
          <p:cNvSpPr txBox="1"/>
          <p:nvPr/>
        </p:nvSpPr>
        <p:spPr>
          <a:xfrm>
            <a:off x="3653164" y="-27384"/>
            <a:ext cx="5455340" cy="338554"/>
          </a:xfrm>
          <a:prstGeom prst="rect">
            <a:avLst/>
          </a:prstGeom>
          <a:noFill/>
        </p:spPr>
        <p:txBody>
          <a:bodyPr wrap="none" rtlCol="0">
            <a:spAutoFit/>
          </a:bodyPr>
          <a:lstStyle/>
          <a:p>
            <a:r>
              <a:rPr lang="hu-HU" sz="1600" dirty="0" smtClean="0">
                <a:solidFill>
                  <a:schemeClr val="bg1"/>
                </a:solidFill>
                <a:effectLst>
                  <a:outerShdw blurRad="38100" dist="38100" dir="2700000" algn="tl">
                    <a:srgbClr val="000000">
                      <a:alpha val="43137"/>
                    </a:srgbClr>
                  </a:outerShdw>
                </a:effectLst>
              </a:rPr>
              <a:t>University of Szeged, </a:t>
            </a:r>
            <a:r>
              <a:rPr lang="hu-HU" sz="1600" dirty="0" err="1" smtClean="0">
                <a:solidFill>
                  <a:schemeClr val="bg1"/>
                </a:solidFill>
                <a:effectLst>
                  <a:outerShdw blurRad="38100" dist="38100" dir="2700000" algn="tl">
                    <a:srgbClr val="000000">
                      <a:alpha val="43137"/>
                    </a:srgbClr>
                  </a:outerShdw>
                </a:effectLst>
              </a:rPr>
              <a:t>Department</a:t>
            </a:r>
            <a:r>
              <a:rPr lang="hu-HU" sz="1600" dirty="0" smtClean="0">
                <a:solidFill>
                  <a:schemeClr val="bg1"/>
                </a:solidFill>
                <a:effectLst>
                  <a:outerShdw blurRad="38100" dist="38100" dir="2700000" algn="tl">
                    <a:srgbClr val="000000">
                      <a:alpha val="43137"/>
                    </a:srgbClr>
                  </a:outerShdw>
                </a:effectLst>
              </a:rPr>
              <a:t> of </a:t>
            </a:r>
            <a:r>
              <a:rPr lang="hu-HU" sz="1600" dirty="0" err="1" smtClean="0">
                <a:solidFill>
                  <a:schemeClr val="bg1"/>
                </a:solidFill>
                <a:effectLst>
                  <a:outerShdw blurRad="38100" dist="38100" dir="2700000" algn="tl">
                    <a:srgbClr val="000000">
                      <a:alpha val="43137"/>
                    </a:srgbClr>
                  </a:outerShdw>
                </a:effectLst>
              </a:rPr>
              <a:t>Chemical</a:t>
            </a:r>
            <a:r>
              <a:rPr lang="hu-HU" sz="1600" dirty="0" smtClean="0">
                <a:solidFill>
                  <a:schemeClr val="bg1"/>
                </a:solidFill>
                <a:effectLst>
                  <a:outerShdw blurRad="38100" dist="38100" dir="2700000" algn="tl">
                    <a:srgbClr val="000000">
                      <a:alpha val="43137"/>
                    </a:srgbClr>
                  </a:outerShdw>
                </a:effectLst>
              </a:rPr>
              <a:t> </a:t>
            </a:r>
            <a:r>
              <a:rPr lang="hu-HU" sz="1600" dirty="0" err="1" smtClean="0">
                <a:solidFill>
                  <a:schemeClr val="bg1"/>
                </a:solidFill>
                <a:effectLst>
                  <a:outerShdw blurRad="38100" dist="38100" dir="2700000" algn="tl">
                    <a:srgbClr val="000000">
                      <a:alpha val="43137"/>
                    </a:srgbClr>
                  </a:outerShdw>
                </a:effectLst>
              </a:rPr>
              <a:t>Informatics</a:t>
            </a:r>
            <a:endParaRPr lang="en-US"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6544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2473856" y="266701"/>
            <a:ext cx="4860032" cy="1143000"/>
          </a:xfrm>
          <a:prstGeom prst="rect">
            <a:avLst/>
          </a:prstGeom>
        </p:spPr>
        <p:txBody>
          <a:bodyPr vert="horz" lIns="91440" tIns="45720" rIns="91440" bIns="45720" rtlCol="0" anchor="ctr">
            <a:normAutofit/>
          </a:bodyPr>
          <a:lstStyle>
            <a:defPPr>
              <a:defRPr lang="en-US"/>
            </a:defPPr>
            <a:lvl1pPr algn="ctr">
              <a:spcBef>
                <a:spcPct val="0"/>
              </a:spcBef>
              <a:buNone/>
              <a:defRPr sz="4000" spc="-100" baseline="0">
                <a:solidFill>
                  <a:schemeClr val="tx2"/>
                </a:solidFill>
                <a:latin typeface="+mj-lt"/>
                <a:ea typeface="+mj-ea"/>
                <a:cs typeface="+mj-cs"/>
              </a:defRPr>
            </a:lvl1pPr>
          </a:lstStyle>
          <a:p>
            <a:r>
              <a:rPr lang="hu-HU" dirty="0" err="1"/>
              <a:t>Calculation</a:t>
            </a:r>
            <a:r>
              <a:rPr lang="hu-HU" dirty="0"/>
              <a:t> </a:t>
            </a:r>
            <a:r>
              <a:rPr lang="hu-HU" dirty="0" err="1"/>
              <a:t>Matrix</a:t>
            </a:r>
            <a:r>
              <a:rPr lang="hu-HU" dirty="0"/>
              <a:t> III.</a:t>
            </a:r>
          </a:p>
        </p:txBody>
      </p:sp>
      <p:sp>
        <p:nvSpPr>
          <p:cNvPr id="5" name="Téglalap 4"/>
          <p:cNvSpPr/>
          <p:nvPr/>
        </p:nvSpPr>
        <p:spPr>
          <a:xfrm>
            <a:off x="0" y="6611779"/>
            <a:ext cx="4265911" cy="246221"/>
          </a:xfrm>
          <a:prstGeom prst="rect">
            <a:avLst/>
          </a:prstGeom>
        </p:spPr>
        <p:txBody>
          <a:bodyPr wrap="none">
            <a:spAutoFit/>
          </a:bodyPr>
          <a:lstStyle/>
          <a:p>
            <a:r>
              <a:rPr lang="en-US" sz="1000" dirty="0" smtClean="0">
                <a:hlinkClick r:id="rId3"/>
              </a:rPr>
              <a:t>http</a:t>
            </a:r>
            <a:r>
              <a:rPr lang="en-US" sz="1000" dirty="0">
                <a:hlinkClick r:id="rId3"/>
              </a:rPr>
              <a:t>://www.lapszemle.ro/2011/08/07/a-cukor-nem-olvad-hanem-szetbomlik/</a:t>
            </a:r>
            <a:endParaRPr lang="en-US" sz="1000" i="1" dirty="0"/>
          </a:p>
        </p:txBody>
      </p:sp>
      <p:sp>
        <p:nvSpPr>
          <p:cNvPr id="7" name="Szövegdoboz 6"/>
          <p:cNvSpPr txBox="1"/>
          <p:nvPr/>
        </p:nvSpPr>
        <p:spPr>
          <a:xfrm>
            <a:off x="5667857" y="4293096"/>
            <a:ext cx="1784463" cy="492443"/>
          </a:xfrm>
          <a:prstGeom prst="rect">
            <a:avLst/>
          </a:prstGeom>
          <a:noFill/>
        </p:spPr>
        <p:txBody>
          <a:bodyPr wrap="none" rtlCol="0">
            <a:spAutoFit/>
          </a:bodyPr>
          <a:lstStyle/>
          <a:p>
            <a:r>
              <a:rPr lang="hu-HU" sz="2600" b="1" dirty="0" smtClean="0"/>
              <a:t>C</a:t>
            </a:r>
            <a:r>
              <a:rPr lang="hu-HU" sz="2600" b="1" baseline="-25000" dirty="0" smtClean="0"/>
              <a:t>1-6</a:t>
            </a:r>
            <a:r>
              <a:rPr lang="hu-HU" sz="2600" b="1" dirty="0" smtClean="0"/>
              <a:t>H</a:t>
            </a:r>
            <a:r>
              <a:rPr lang="hu-HU" sz="2600" b="1" baseline="-25000" dirty="0" smtClean="0"/>
              <a:t>0-14</a:t>
            </a:r>
            <a:r>
              <a:rPr lang="hu-HU" sz="2600" b="1" dirty="0" smtClean="0"/>
              <a:t>O</a:t>
            </a:r>
            <a:r>
              <a:rPr lang="hu-HU" sz="2600" b="1" baseline="-25000" dirty="0" smtClean="0"/>
              <a:t>0-6</a:t>
            </a:r>
            <a:endParaRPr lang="en-US" sz="2600" b="1" dirty="0"/>
          </a:p>
        </p:txBody>
      </p:sp>
      <p:graphicFrame>
        <p:nvGraphicFramePr>
          <p:cNvPr id="9" name="Táblázat 8"/>
          <p:cNvGraphicFramePr>
            <a:graphicFrameLocks noGrp="1"/>
          </p:cNvGraphicFramePr>
          <p:nvPr>
            <p:extLst>
              <p:ext uri="{D42A27DB-BD31-4B8C-83A1-F6EECF244321}">
                <p14:modId xmlns:p14="http://schemas.microsoft.com/office/powerpoint/2010/main" val="251792754"/>
              </p:ext>
            </p:extLst>
          </p:nvPr>
        </p:nvGraphicFramePr>
        <p:xfrm>
          <a:off x="5292080" y="3284984"/>
          <a:ext cx="3816424" cy="1479945"/>
        </p:xfrm>
        <a:graphic>
          <a:graphicData uri="http://schemas.openxmlformats.org/drawingml/2006/table">
            <a:tbl>
              <a:tblPr/>
              <a:tblGrid>
                <a:gridCol w="2400823"/>
                <a:gridCol w="1415601"/>
              </a:tblGrid>
              <a:tr h="493315">
                <a:tc>
                  <a:txBody>
                    <a:bodyPr/>
                    <a:lstStyle/>
                    <a:p>
                      <a:pPr algn="ctr" fontAlgn="ctr"/>
                      <a:r>
                        <a:rPr lang="hu-HU" sz="2000" b="1" i="0" u="none" strike="noStrike" dirty="0" err="1" smtClean="0">
                          <a:solidFill>
                            <a:srgbClr val="000000"/>
                          </a:solidFill>
                          <a:effectLst/>
                          <a:latin typeface="Calibri"/>
                        </a:rPr>
                        <a:t>Stochiometry</a:t>
                      </a:r>
                      <a:endParaRPr lang="el-GR" sz="2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2600" b="1" i="0" u="none" strike="noStrike" dirty="0" smtClean="0">
                          <a:solidFill>
                            <a:srgbClr val="000000"/>
                          </a:solidFill>
                          <a:effectLst/>
                          <a:latin typeface="+mn-lt"/>
                        </a:rPr>
                        <a:t>Σ</a:t>
                      </a:r>
                      <a:endParaRPr lang="el-GR" sz="26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15">
                <a:tc>
                  <a:txBody>
                    <a:bodyPr/>
                    <a:lstStyle/>
                    <a:p>
                      <a:pPr algn="ctr" fontAlgn="ctr"/>
                      <a:endParaRPr lang="en-US" sz="2000" b="0" i="0" u="none" strike="noStrike" kern="0" baseline="0"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hu-HU" sz="2000" b="0" i="0" u="none" strike="noStrike" kern="0" baseline="0" dirty="0" smtClean="0">
                          <a:solidFill>
                            <a:srgbClr val="000000"/>
                          </a:solidFill>
                          <a:effectLst/>
                          <a:latin typeface="+mn-lt"/>
                        </a:rPr>
                        <a:t>267 258</a:t>
                      </a:r>
                      <a:endParaRPr lang="en-US" sz="2000" b="0" i="0" u="none" strike="noStrike" kern="0" baseline="0" dirty="0" smtClean="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93315">
                <a:tc>
                  <a:txBody>
                    <a:bodyPr/>
                    <a:lstStyle/>
                    <a:p>
                      <a:pPr algn="ctr" fontAlgn="ctr"/>
                      <a:endParaRPr lang="en-US" sz="2000" b="0" i="0" u="none" strike="noStrike" kern="0" baseline="0"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b="0" i="0" u="none" strike="noStrike" kern="0" baseline="0" dirty="0" smtClean="0">
                          <a:solidFill>
                            <a:srgbClr val="000000"/>
                          </a:solidFill>
                          <a:effectLst/>
                          <a:latin typeface="+mn-lt"/>
                        </a:rPr>
                        <a:t>17</a:t>
                      </a:r>
                      <a:r>
                        <a:rPr lang="hu-HU" sz="2000" b="0" i="0" u="none" strike="noStrike" kern="0" baseline="0" dirty="0" smtClean="0">
                          <a:solidFill>
                            <a:srgbClr val="000000"/>
                          </a:solidFill>
                          <a:effectLst/>
                          <a:latin typeface="+mn-lt"/>
                        </a:rPr>
                        <a:t> </a:t>
                      </a:r>
                      <a:r>
                        <a:rPr lang="en-US" sz="2000" b="0" i="0" u="none" strike="noStrike" kern="0" baseline="0" dirty="0" smtClean="0">
                          <a:solidFill>
                            <a:srgbClr val="000000"/>
                          </a:solidFill>
                          <a:effectLst/>
                          <a:latin typeface="+mn-lt"/>
                        </a:rPr>
                        <a:t>121</a:t>
                      </a:r>
                      <a:r>
                        <a:rPr lang="hu-HU" sz="2000" b="0" i="0" u="none" strike="noStrike" kern="0" baseline="0" dirty="0" smtClean="0">
                          <a:solidFill>
                            <a:srgbClr val="000000"/>
                          </a:solidFill>
                          <a:effectLst/>
                          <a:latin typeface="+mn-lt"/>
                        </a:rPr>
                        <a:t> </a:t>
                      </a:r>
                      <a:r>
                        <a:rPr lang="en-US" sz="2000" b="0" i="0" u="none" strike="noStrike" kern="0" baseline="0" dirty="0" smtClean="0">
                          <a:solidFill>
                            <a:srgbClr val="000000"/>
                          </a:solidFill>
                          <a:effectLst/>
                          <a:latin typeface="+mn-lt"/>
                        </a:rPr>
                        <a:t>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 name="Szövegdoboz 13"/>
          <p:cNvSpPr txBox="1"/>
          <p:nvPr/>
        </p:nvSpPr>
        <p:spPr>
          <a:xfrm>
            <a:off x="5652120" y="3800653"/>
            <a:ext cx="1245854" cy="492443"/>
          </a:xfrm>
          <a:prstGeom prst="rect">
            <a:avLst/>
          </a:prstGeom>
          <a:noFill/>
        </p:spPr>
        <p:txBody>
          <a:bodyPr wrap="none" rtlCol="0">
            <a:spAutoFit/>
          </a:bodyPr>
          <a:lstStyle/>
          <a:p>
            <a:r>
              <a:rPr lang="hu-HU" sz="2600" b="1" dirty="0" smtClean="0"/>
              <a:t>C</a:t>
            </a:r>
            <a:r>
              <a:rPr lang="hu-HU" sz="2600" b="1" baseline="-25000" dirty="0" smtClean="0"/>
              <a:t>6</a:t>
            </a:r>
            <a:r>
              <a:rPr lang="hu-HU" sz="2600" b="1" dirty="0" smtClean="0"/>
              <a:t>H</a:t>
            </a:r>
            <a:r>
              <a:rPr lang="hu-HU" sz="2600" b="1" baseline="-25000" dirty="0" smtClean="0"/>
              <a:t>12</a:t>
            </a:r>
            <a:r>
              <a:rPr lang="hu-HU" sz="2600" b="1" dirty="0" smtClean="0"/>
              <a:t>O</a:t>
            </a:r>
            <a:r>
              <a:rPr lang="hu-HU" sz="2600" b="1" baseline="-25000" dirty="0" smtClean="0"/>
              <a:t>6</a:t>
            </a:r>
            <a:endParaRPr lang="en-US" sz="2600" b="1" dirty="0"/>
          </a:p>
        </p:txBody>
      </p:sp>
      <p:grpSp>
        <p:nvGrpSpPr>
          <p:cNvPr id="10" name="Csoportba foglalás 9"/>
          <p:cNvGrpSpPr/>
          <p:nvPr/>
        </p:nvGrpSpPr>
        <p:grpSpPr>
          <a:xfrm>
            <a:off x="251520" y="2452464"/>
            <a:ext cx="4750226" cy="3352800"/>
            <a:chOff x="4393774" y="0"/>
            <a:chExt cx="4750226" cy="335280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002" r="58170" b="41511"/>
            <a:stretch/>
          </p:blipFill>
          <p:spPr bwMode="auto">
            <a:xfrm>
              <a:off x="4393774" y="0"/>
              <a:ext cx="4750226"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zövegdoboz 1"/>
            <p:cNvSpPr txBox="1"/>
            <p:nvPr/>
          </p:nvSpPr>
          <p:spPr>
            <a:xfrm>
              <a:off x="6366193" y="2091045"/>
              <a:ext cx="2622385" cy="369332"/>
            </a:xfrm>
            <a:prstGeom prst="rect">
              <a:avLst/>
            </a:prstGeom>
            <a:noFill/>
          </p:spPr>
          <p:txBody>
            <a:bodyPr wrap="none" rtlCol="0">
              <a:spAutoFit/>
            </a:bodyPr>
            <a:lstStyle/>
            <a:p>
              <a:r>
                <a:rPr lang="hu-HU" dirty="0" smtClean="0">
                  <a:solidFill>
                    <a:srgbClr val="FF0000"/>
                  </a:solidFill>
                </a:rPr>
                <a:t>11 </a:t>
              </a:r>
              <a:r>
                <a:rPr lang="hu-HU" dirty="0" err="1" smtClean="0">
                  <a:solidFill>
                    <a:srgbClr val="FF0000"/>
                  </a:solidFill>
                </a:rPr>
                <a:t>constitutional</a:t>
              </a:r>
              <a:r>
                <a:rPr lang="hu-HU" dirty="0" smtClean="0">
                  <a:solidFill>
                    <a:srgbClr val="FF0000"/>
                  </a:solidFill>
                </a:rPr>
                <a:t> </a:t>
              </a:r>
              <a:r>
                <a:rPr lang="hu-HU" dirty="0" err="1" smtClean="0">
                  <a:solidFill>
                    <a:srgbClr val="FF0000"/>
                  </a:solidFill>
                </a:rPr>
                <a:t>isomers</a:t>
              </a:r>
              <a:r>
                <a:rPr lang="hu-HU" dirty="0" smtClean="0">
                  <a:solidFill>
                    <a:srgbClr val="FF0000"/>
                  </a:solidFill>
                </a:rPr>
                <a:t>!</a:t>
              </a:r>
              <a:endParaRPr lang="en-US" dirty="0">
                <a:solidFill>
                  <a:srgbClr val="FF0000"/>
                </a:solidFill>
              </a:endParaRPr>
            </a:p>
          </p:txBody>
        </p:sp>
      </p:grpSp>
      <p:pic>
        <p:nvPicPr>
          <p:cNvPr id="3" name="Kép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2453268" cy="1676400"/>
          </a:xfrm>
          <a:prstGeom prst="rect">
            <a:avLst/>
          </a:prstGeom>
        </p:spPr>
      </p:pic>
      <p:sp>
        <p:nvSpPr>
          <p:cNvPr id="6" name="Lefelé nyíl 5"/>
          <p:cNvSpPr/>
          <p:nvPr/>
        </p:nvSpPr>
        <p:spPr>
          <a:xfrm rot="14049340">
            <a:off x="4850875" y="4145498"/>
            <a:ext cx="301740" cy="390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zövegdoboz 11"/>
          <p:cNvSpPr txBox="1"/>
          <p:nvPr/>
        </p:nvSpPr>
        <p:spPr>
          <a:xfrm>
            <a:off x="3653164" y="-27384"/>
            <a:ext cx="5455340" cy="338554"/>
          </a:xfrm>
          <a:prstGeom prst="rect">
            <a:avLst/>
          </a:prstGeom>
          <a:noFill/>
        </p:spPr>
        <p:txBody>
          <a:bodyPr wrap="none" rtlCol="0">
            <a:spAutoFit/>
          </a:bodyPr>
          <a:lstStyle/>
          <a:p>
            <a:r>
              <a:rPr lang="hu-HU" sz="1600" dirty="0" smtClean="0">
                <a:solidFill>
                  <a:schemeClr val="bg1"/>
                </a:solidFill>
                <a:effectLst>
                  <a:outerShdw blurRad="38100" dist="38100" dir="2700000" algn="tl">
                    <a:srgbClr val="000000">
                      <a:alpha val="43137"/>
                    </a:srgbClr>
                  </a:outerShdw>
                </a:effectLst>
              </a:rPr>
              <a:t>University of Szeged, </a:t>
            </a:r>
            <a:r>
              <a:rPr lang="hu-HU" sz="1600" dirty="0" err="1" smtClean="0">
                <a:solidFill>
                  <a:schemeClr val="bg1"/>
                </a:solidFill>
                <a:effectLst>
                  <a:outerShdw blurRad="38100" dist="38100" dir="2700000" algn="tl">
                    <a:srgbClr val="000000">
                      <a:alpha val="43137"/>
                    </a:srgbClr>
                  </a:outerShdw>
                </a:effectLst>
              </a:rPr>
              <a:t>Department</a:t>
            </a:r>
            <a:r>
              <a:rPr lang="hu-HU" sz="1600" dirty="0" smtClean="0">
                <a:solidFill>
                  <a:schemeClr val="bg1"/>
                </a:solidFill>
                <a:effectLst>
                  <a:outerShdw blurRad="38100" dist="38100" dir="2700000" algn="tl">
                    <a:srgbClr val="000000">
                      <a:alpha val="43137"/>
                    </a:srgbClr>
                  </a:outerShdw>
                </a:effectLst>
              </a:rPr>
              <a:t> of </a:t>
            </a:r>
            <a:r>
              <a:rPr lang="hu-HU" sz="1600" dirty="0" err="1" smtClean="0">
                <a:solidFill>
                  <a:schemeClr val="bg1"/>
                </a:solidFill>
                <a:effectLst>
                  <a:outerShdw blurRad="38100" dist="38100" dir="2700000" algn="tl">
                    <a:srgbClr val="000000">
                      <a:alpha val="43137"/>
                    </a:srgbClr>
                  </a:outerShdw>
                </a:effectLst>
              </a:rPr>
              <a:t>Chemical</a:t>
            </a:r>
            <a:r>
              <a:rPr lang="hu-HU" sz="1600" dirty="0" smtClean="0">
                <a:solidFill>
                  <a:schemeClr val="bg1"/>
                </a:solidFill>
                <a:effectLst>
                  <a:outerShdw blurRad="38100" dist="38100" dir="2700000" algn="tl">
                    <a:srgbClr val="000000">
                      <a:alpha val="43137"/>
                    </a:srgbClr>
                  </a:outerShdw>
                </a:effectLst>
              </a:rPr>
              <a:t> </a:t>
            </a:r>
            <a:r>
              <a:rPr lang="hu-HU" sz="1600" dirty="0" err="1" smtClean="0">
                <a:solidFill>
                  <a:schemeClr val="bg1"/>
                </a:solidFill>
                <a:effectLst>
                  <a:outerShdw blurRad="38100" dist="38100" dir="2700000" algn="tl">
                    <a:srgbClr val="000000">
                      <a:alpha val="43137"/>
                    </a:srgbClr>
                  </a:outerShdw>
                </a:effectLst>
              </a:rPr>
              <a:t>Informatics</a:t>
            </a:r>
            <a:endParaRPr lang="en-US"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4612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r>
              <a:rPr lang="hu-HU" dirty="0" smtClean="0"/>
              <a:t> I.</a:t>
            </a:r>
            <a:endParaRPr lang="en-US" dirty="0"/>
          </a:p>
        </p:txBody>
      </p:sp>
      <p:sp>
        <p:nvSpPr>
          <p:cNvPr id="3" name="Content Placeholder 2"/>
          <p:cNvSpPr>
            <a:spLocks noGrp="1"/>
          </p:cNvSpPr>
          <p:nvPr>
            <p:ph idx="1"/>
          </p:nvPr>
        </p:nvSpPr>
        <p:spPr>
          <a:xfrm>
            <a:off x="395536" y="1340768"/>
            <a:ext cx="4186808" cy="3175905"/>
          </a:xfrm>
        </p:spPr>
        <p:txBody>
          <a:bodyPr>
            <a:normAutofit/>
          </a:bodyPr>
          <a:lstStyle/>
          <a:p>
            <a:r>
              <a:rPr lang="en-US" sz="2400" b="1" dirty="0" smtClean="0"/>
              <a:t>Glyceraldehyde</a:t>
            </a:r>
            <a:endParaRPr lang="en-US" sz="2400" b="1" dirty="0"/>
          </a:p>
          <a:p>
            <a:pPr marL="0" indent="0">
              <a:buNone/>
            </a:pPr>
            <a:r>
              <a:rPr lang="en-US" sz="2400" dirty="0" smtClean="0"/>
              <a:t>- Formula C</a:t>
            </a:r>
            <a:r>
              <a:rPr lang="en-US" sz="1600" dirty="0" smtClean="0"/>
              <a:t>3</a:t>
            </a:r>
            <a:r>
              <a:rPr lang="en-US" sz="2400" dirty="0" smtClean="0"/>
              <a:t>H</a:t>
            </a:r>
            <a:r>
              <a:rPr lang="en-US" sz="1600" dirty="0" smtClean="0"/>
              <a:t>6</a:t>
            </a:r>
            <a:r>
              <a:rPr lang="en-US" sz="2400" dirty="0" smtClean="0"/>
              <a:t>O</a:t>
            </a:r>
            <a:r>
              <a:rPr lang="en-US" sz="1600" dirty="0" smtClean="0"/>
              <a:t>3</a:t>
            </a:r>
            <a:br>
              <a:rPr lang="en-US" sz="1600" dirty="0" smtClean="0"/>
            </a:br>
            <a:endParaRPr lang="en-US" sz="2400" dirty="0" smtClean="0"/>
          </a:p>
          <a:p>
            <a:pPr marL="0" indent="0">
              <a:buNone/>
            </a:pPr>
            <a:r>
              <a:rPr lang="en-US" sz="2400" dirty="0" smtClean="0"/>
              <a:t>- Organic molecule present in several biological process.</a:t>
            </a:r>
            <a:br>
              <a:rPr lang="en-US" sz="2400" dirty="0" smtClean="0"/>
            </a:br>
            <a:r>
              <a:rPr lang="en-US" sz="2400" dirty="0" smtClean="0"/>
              <a:t/>
            </a:r>
            <a:br>
              <a:rPr lang="en-US" sz="2400" dirty="0" smtClean="0"/>
            </a:br>
            <a:r>
              <a:rPr lang="en-US" sz="2400" dirty="0" smtClean="0"/>
              <a:t>- Important during the prebiotic stage of the Earth.</a:t>
            </a:r>
            <a:endParaRPr lang="en-US" dirty="0" smtClean="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666" r="16824"/>
          <a:stretch/>
        </p:blipFill>
        <p:spPr>
          <a:xfrm>
            <a:off x="5292080" y="1405223"/>
            <a:ext cx="3268169" cy="3175905"/>
          </a:xfrm>
          <a:prstGeom prst="rect">
            <a:avLst/>
          </a:prstGeom>
        </p:spPr>
      </p:pic>
      <p:sp>
        <p:nvSpPr>
          <p:cNvPr id="5" name="Szövegdoboz 4"/>
          <p:cNvSpPr txBox="1"/>
          <p:nvPr/>
        </p:nvSpPr>
        <p:spPr>
          <a:xfrm>
            <a:off x="3653164" y="-27384"/>
            <a:ext cx="5455340" cy="338554"/>
          </a:xfrm>
          <a:prstGeom prst="rect">
            <a:avLst/>
          </a:prstGeom>
          <a:noFill/>
        </p:spPr>
        <p:txBody>
          <a:bodyPr wrap="none" rtlCol="0">
            <a:spAutoFit/>
          </a:bodyPr>
          <a:lstStyle/>
          <a:p>
            <a:r>
              <a:rPr lang="hu-HU" sz="1600" dirty="0" smtClean="0">
                <a:solidFill>
                  <a:schemeClr val="bg1"/>
                </a:solidFill>
                <a:effectLst>
                  <a:outerShdw blurRad="38100" dist="38100" dir="2700000" algn="tl">
                    <a:srgbClr val="000000">
                      <a:alpha val="43137"/>
                    </a:srgbClr>
                  </a:outerShdw>
                </a:effectLst>
              </a:rPr>
              <a:t>University of Szeged, </a:t>
            </a:r>
            <a:r>
              <a:rPr lang="hu-HU" sz="1600" dirty="0" err="1" smtClean="0">
                <a:solidFill>
                  <a:schemeClr val="bg1"/>
                </a:solidFill>
                <a:effectLst>
                  <a:outerShdw blurRad="38100" dist="38100" dir="2700000" algn="tl">
                    <a:srgbClr val="000000">
                      <a:alpha val="43137"/>
                    </a:srgbClr>
                  </a:outerShdw>
                </a:effectLst>
              </a:rPr>
              <a:t>Department</a:t>
            </a:r>
            <a:r>
              <a:rPr lang="hu-HU" sz="1600" dirty="0" smtClean="0">
                <a:solidFill>
                  <a:schemeClr val="bg1"/>
                </a:solidFill>
                <a:effectLst>
                  <a:outerShdw blurRad="38100" dist="38100" dir="2700000" algn="tl">
                    <a:srgbClr val="000000">
                      <a:alpha val="43137"/>
                    </a:srgbClr>
                  </a:outerShdw>
                </a:effectLst>
              </a:rPr>
              <a:t> of </a:t>
            </a:r>
            <a:r>
              <a:rPr lang="hu-HU" sz="1600" dirty="0" err="1" smtClean="0">
                <a:solidFill>
                  <a:schemeClr val="bg1"/>
                </a:solidFill>
                <a:effectLst>
                  <a:outerShdw blurRad="38100" dist="38100" dir="2700000" algn="tl">
                    <a:srgbClr val="000000">
                      <a:alpha val="43137"/>
                    </a:srgbClr>
                  </a:outerShdw>
                </a:effectLst>
              </a:rPr>
              <a:t>Chemical</a:t>
            </a:r>
            <a:r>
              <a:rPr lang="hu-HU" sz="1600" dirty="0" smtClean="0">
                <a:solidFill>
                  <a:schemeClr val="bg1"/>
                </a:solidFill>
                <a:effectLst>
                  <a:outerShdw blurRad="38100" dist="38100" dir="2700000" algn="tl">
                    <a:srgbClr val="000000">
                      <a:alpha val="43137"/>
                    </a:srgbClr>
                  </a:outerShdw>
                </a:effectLst>
              </a:rPr>
              <a:t> </a:t>
            </a:r>
            <a:r>
              <a:rPr lang="hu-HU" sz="1600" dirty="0" err="1" smtClean="0">
                <a:solidFill>
                  <a:schemeClr val="bg1"/>
                </a:solidFill>
                <a:effectLst>
                  <a:outerShdw blurRad="38100" dist="38100" dir="2700000" algn="tl">
                    <a:srgbClr val="000000">
                      <a:alpha val="43137"/>
                    </a:srgbClr>
                  </a:outerShdw>
                </a:effectLst>
              </a:rPr>
              <a:t>Informatics</a:t>
            </a:r>
            <a:endParaRPr lang="en-US"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7803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r>
              <a:rPr lang="hu-HU" dirty="0" smtClean="0"/>
              <a:t> II.</a:t>
            </a:r>
            <a:endParaRPr lang="en-US" dirty="0"/>
          </a:p>
        </p:txBody>
      </p:sp>
      <p:sp>
        <p:nvSpPr>
          <p:cNvPr id="3" name="Content Placeholder 2"/>
          <p:cNvSpPr>
            <a:spLocks noGrp="1"/>
          </p:cNvSpPr>
          <p:nvPr>
            <p:ph idx="1"/>
          </p:nvPr>
        </p:nvSpPr>
        <p:spPr>
          <a:xfrm>
            <a:off x="179512" y="1282067"/>
            <a:ext cx="5544616" cy="4525963"/>
          </a:xfrm>
        </p:spPr>
        <p:txBody>
          <a:bodyPr/>
          <a:lstStyle/>
          <a:p>
            <a:r>
              <a:rPr lang="en-US" sz="2400" b="1" dirty="0" smtClean="0"/>
              <a:t>Pyrimidine</a:t>
            </a:r>
          </a:p>
          <a:p>
            <a:pPr marL="0" indent="0">
              <a:buNone/>
            </a:pPr>
            <a:r>
              <a:rPr lang="en-US" sz="2400" dirty="0" smtClean="0"/>
              <a:t>- Formula C</a:t>
            </a:r>
            <a:r>
              <a:rPr lang="en-US" sz="1600" dirty="0" smtClean="0"/>
              <a:t>4</a:t>
            </a:r>
            <a:r>
              <a:rPr lang="en-US" sz="2400" dirty="0" smtClean="0"/>
              <a:t>H</a:t>
            </a:r>
            <a:r>
              <a:rPr lang="en-US" sz="1600" dirty="0" smtClean="0"/>
              <a:t>4</a:t>
            </a:r>
            <a:r>
              <a:rPr lang="en-US" sz="2400" dirty="0" smtClean="0"/>
              <a:t>N</a:t>
            </a:r>
            <a:r>
              <a:rPr lang="en-US" sz="1600" dirty="0" smtClean="0"/>
              <a:t>2</a:t>
            </a:r>
            <a:br>
              <a:rPr lang="en-US" sz="1600" dirty="0" smtClean="0"/>
            </a:br>
            <a:r>
              <a:rPr lang="en-US" sz="1600" dirty="0" smtClean="0"/>
              <a:t/>
            </a:r>
            <a:br>
              <a:rPr lang="en-US" sz="1600" dirty="0" smtClean="0"/>
            </a:br>
            <a:r>
              <a:rPr lang="en-US" sz="2400" dirty="0" smtClean="0"/>
              <a:t>- </a:t>
            </a:r>
            <a:r>
              <a:rPr lang="en-US" sz="2400" dirty="0"/>
              <a:t>W</a:t>
            </a:r>
            <a:r>
              <a:rPr lang="en-US" sz="2400" dirty="0" smtClean="0"/>
              <a:t>ide </a:t>
            </a:r>
            <a:r>
              <a:rPr lang="en-US" sz="2400" dirty="0"/>
              <a:t>occurrence in </a:t>
            </a:r>
            <a:r>
              <a:rPr lang="en-US" sz="2400" dirty="0" smtClean="0"/>
              <a:t>nature</a:t>
            </a:r>
            <a:r>
              <a:rPr lang="en-US" sz="2400" baseline="30000" dirty="0"/>
              <a:t> </a:t>
            </a:r>
            <a:r>
              <a:rPr lang="en-US" sz="2400" dirty="0" smtClean="0"/>
              <a:t>as substituted</a:t>
            </a:r>
            <a:r>
              <a:rPr lang="hu-HU" sz="2400" dirty="0" smtClean="0"/>
              <a:t> </a:t>
            </a:r>
            <a:r>
              <a:rPr lang="en-US" sz="2400" dirty="0" smtClean="0"/>
              <a:t> </a:t>
            </a:r>
            <a:r>
              <a:rPr lang="en-US" sz="2400" dirty="0"/>
              <a:t>and ring fused </a:t>
            </a:r>
            <a:r>
              <a:rPr lang="en-US" sz="2400" dirty="0" smtClean="0"/>
              <a:t>compounds.</a:t>
            </a:r>
            <a:br>
              <a:rPr lang="en-US" sz="2400" dirty="0" smtClean="0"/>
            </a:br>
            <a:r>
              <a:rPr lang="en-US" sz="2400" dirty="0" smtClean="0"/>
              <a:t/>
            </a:r>
            <a:br>
              <a:rPr lang="en-US" sz="2400" dirty="0" smtClean="0"/>
            </a:br>
            <a:r>
              <a:rPr lang="en-US" sz="2400" dirty="0" smtClean="0"/>
              <a:t>- Derivatives of pyrimidine are present</a:t>
            </a:r>
            <a:r>
              <a:rPr lang="hu-HU" sz="2400" dirty="0" smtClean="0"/>
              <a:t> </a:t>
            </a:r>
            <a:r>
              <a:rPr lang="en-US" sz="2400" dirty="0" smtClean="0"/>
              <a:t>in nucleotides, this are ADN structure. </a:t>
            </a:r>
            <a:endParaRPr lang="en-US" sz="36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3482" r="24034"/>
          <a:stretch/>
        </p:blipFill>
        <p:spPr>
          <a:xfrm>
            <a:off x="5940152" y="1262289"/>
            <a:ext cx="2926738" cy="3240299"/>
          </a:xfrm>
          <a:prstGeom prst="rect">
            <a:avLst/>
          </a:prstGeom>
        </p:spPr>
      </p:pic>
      <p:sp>
        <p:nvSpPr>
          <p:cNvPr id="5" name="Szövegdoboz 4"/>
          <p:cNvSpPr txBox="1"/>
          <p:nvPr/>
        </p:nvSpPr>
        <p:spPr>
          <a:xfrm>
            <a:off x="3653164" y="-27384"/>
            <a:ext cx="5455340" cy="338554"/>
          </a:xfrm>
          <a:prstGeom prst="rect">
            <a:avLst/>
          </a:prstGeom>
          <a:noFill/>
        </p:spPr>
        <p:txBody>
          <a:bodyPr wrap="none" rtlCol="0">
            <a:spAutoFit/>
          </a:bodyPr>
          <a:lstStyle/>
          <a:p>
            <a:r>
              <a:rPr lang="hu-HU" sz="1600" dirty="0" smtClean="0">
                <a:solidFill>
                  <a:schemeClr val="bg1"/>
                </a:solidFill>
                <a:effectLst>
                  <a:outerShdw blurRad="38100" dist="38100" dir="2700000" algn="tl">
                    <a:srgbClr val="000000">
                      <a:alpha val="43137"/>
                    </a:srgbClr>
                  </a:outerShdw>
                </a:effectLst>
              </a:rPr>
              <a:t>University of Szeged, </a:t>
            </a:r>
            <a:r>
              <a:rPr lang="hu-HU" sz="1600" dirty="0" err="1" smtClean="0">
                <a:solidFill>
                  <a:schemeClr val="bg1"/>
                </a:solidFill>
                <a:effectLst>
                  <a:outerShdw blurRad="38100" dist="38100" dir="2700000" algn="tl">
                    <a:srgbClr val="000000">
                      <a:alpha val="43137"/>
                    </a:srgbClr>
                  </a:outerShdw>
                </a:effectLst>
              </a:rPr>
              <a:t>Department</a:t>
            </a:r>
            <a:r>
              <a:rPr lang="hu-HU" sz="1600" dirty="0" smtClean="0">
                <a:solidFill>
                  <a:schemeClr val="bg1"/>
                </a:solidFill>
                <a:effectLst>
                  <a:outerShdw blurRad="38100" dist="38100" dir="2700000" algn="tl">
                    <a:srgbClr val="000000">
                      <a:alpha val="43137"/>
                    </a:srgbClr>
                  </a:outerShdw>
                </a:effectLst>
              </a:rPr>
              <a:t> of </a:t>
            </a:r>
            <a:r>
              <a:rPr lang="hu-HU" sz="1600" dirty="0" err="1" smtClean="0">
                <a:solidFill>
                  <a:schemeClr val="bg1"/>
                </a:solidFill>
                <a:effectLst>
                  <a:outerShdw blurRad="38100" dist="38100" dir="2700000" algn="tl">
                    <a:srgbClr val="000000">
                      <a:alpha val="43137"/>
                    </a:srgbClr>
                  </a:outerShdw>
                </a:effectLst>
              </a:rPr>
              <a:t>Chemical</a:t>
            </a:r>
            <a:r>
              <a:rPr lang="hu-HU" sz="1600" dirty="0" smtClean="0">
                <a:solidFill>
                  <a:schemeClr val="bg1"/>
                </a:solidFill>
                <a:effectLst>
                  <a:outerShdw blurRad="38100" dist="38100" dir="2700000" algn="tl">
                    <a:srgbClr val="000000">
                      <a:alpha val="43137"/>
                    </a:srgbClr>
                  </a:outerShdw>
                </a:effectLst>
              </a:rPr>
              <a:t> </a:t>
            </a:r>
            <a:r>
              <a:rPr lang="hu-HU" sz="1600" dirty="0" err="1" smtClean="0">
                <a:solidFill>
                  <a:schemeClr val="bg1"/>
                </a:solidFill>
                <a:effectLst>
                  <a:outerShdw blurRad="38100" dist="38100" dir="2700000" algn="tl">
                    <a:srgbClr val="000000">
                      <a:alpha val="43137"/>
                    </a:srgbClr>
                  </a:outerShdw>
                </a:effectLst>
              </a:rPr>
              <a:t>Informatics</a:t>
            </a:r>
            <a:endParaRPr lang="en-US"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50252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lágosság">
  <a:themeElements>
    <a:clrScheme name="Világosság">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Klasszikus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lágosság">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TotalTime>
  <Words>637</Words>
  <Application>Microsoft Office PowerPoint</Application>
  <PresentationFormat>Diavetítés a képernyőre (4:3 oldalarány)</PresentationFormat>
  <Paragraphs>349</Paragraphs>
  <Slides>16</Slides>
  <Notes>9</Notes>
  <HiddenSlides>0</HiddenSlides>
  <MMClips>0</MMClips>
  <ScaleCrop>false</ScaleCrop>
  <HeadingPairs>
    <vt:vector size="4" baseType="variant">
      <vt:variant>
        <vt:lpstr>Téma</vt:lpstr>
      </vt:variant>
      <vt:variant>
        <vt:i4>1</vt:i4>
      </vt:variant>
      <vt:variant>
        <vt:lpstr>Diacímek</vt:lpstr>
      </vt:variant>
      <vt:variant>
        <vt:i4>16</vt:i4>
      </vt:variant>
    </vt:vector>
  </HeadingPairs>
  <TitlesOfParts>
    <vt:vector size="17" baseType="lpstr">
      <vt:lpstr>Világosság</vt:lpstr>
      <vt:lpstr>Molecular database</vt:lpstr>
      <vt:lpstr>Number of molecules</vt:lpstr>
      <vt:lpstr>Motivation I. </vt:lpstr>
      <vt:lpstr>PowerPoint bemutató</vt:lpstr>
      <vt:lpstr>PowerPoint bemutató</vt:lpstr>
      <vt:lpstr>PowerPoint bemutató</vt:lpstr>
      <vt:lpstr>PowerPoint bemutató</vt:lpstr>
      <vt:lpstr>Example I.</vt:lpstr>
      <vt:lpstr>Example II.</vt:lpstr>
      <vt:lpstr>Details of computations</vt:lpstr>
      <vt:lpstr>Details of computations</vt:lpstr>
      <vt:lpstr>Database  </vt:lpstr>
      <vt:lpstr>Database  </vt:lpstr>
      <vt:lpstr>Selections of models</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Szőri Milán</dc:creator>
  <cp:lastModifiedBy>Eva</cp:lastModifiedBy>
  <cp:revision>21</cp:revision>
  <dcterms:created xsi:type="dcterms:W3CDTF">2013-09-10T15:07:37Z</dcterms:created>
  <dcterms:modified xsi:type="dcterms:W3CDTF">2013-09-12T13:15:35Z</dcterms:modified>
</cp:coreProperties>
</file>